
<file path=[Content_Types].xml><?xml version="1.0" encoding="utf-8"?>
<Types xmlns="http://schemas.openxmlformats.org/package/2006/content-types">
  <Default Extension="(null)" ContentType="image/x-emf"/>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17"/>
  </p:notesMasterIdLst>
  <p:handoutMasterIdLst>
    <p:handoutMasterId r:id="rId118"/>
  </p:handoutMasterIdLst>
  <p:sldIdLst>
    <p:sldId id="256" r:id="rId2"/>
    <p:sldId id="437" r:id="rId3"/>
    <p:sldId id="436" r:id="rId4"/>
    <p:sldId id="439" r:id="rId5"/>
    <p:sldId id="268" r:id="rId6"/>
    <p:sldId id="279" r:id="rId7"/>
    <p:sldId id="280" r:id="rId8"/>
    <p:sldId id="327" r:id="rId9"/>
    <p:sldId id="281" r:id="rId10"/>
    <p:sldId id="282" r:id="rId11"/>
    <p:sldId id="283" r:id="rId12"/>
    <p:sldId id="284" r:id="rId13"/>
    <p:sldId id="328" r:id="rId14"/>
    <p:sldId id="285" r:id="rId15"/>
    <p:sldId id="286" r:id="rId16"/>
    <p:sldId id="441" r:id="rId17"/>
    <p:sldId id="271" r:id="rId18"/>
    <p:sldId id="287" r:id="rId19"/>
    <p:sldId id="288" r:id="rId20"/>
    <p:sldId id="298" r:id="rId21"/>
    <p:sldId id="291" r:id="rId22"/>
    <p:sldId id="292" r:id="rId23"/>
    <p:sldId id="293" r:id="rId24"/>
    <p:sldId id="443" r:id="rId25"/>
    <p:sldId id="272" r:id="rId26"/>
    <p:sldId id="304" r:id="rId27"/>
    <p:sldId id="329" r:id="rId28"/>
    <p:sldId id="330" r:id="rId29"/>
    <p:sldId id="266" r:id="rId30"/>
    <p:sldId id="354" r:id="rId31"/>
    <p:sldId id="355" r:id="rId32"/>
    <p:sldId id="343" r:id="rId33"/>
    <p:sldId id="341" r:id="rId34"/>
    <p:sldId id="344" r:id="rId35"/>
    <p:sldId id="345" r:id="rId36"/>
    <p:sldId id="346" r:id="rId37"/>
    <p:sldId id="347" r:id="rId38"/>
    <p:sldId id="342" r:id="rId39"/>
    <p:sldId id="348" r:id="rId40"/>
    <p:sldId id="349" r:id="rId41"/>
    <p:sldId id="352" r:id="rId42"/>
    <p:sldId id="353" r:id="rId43"/>
    <p:sldId id="358" r:id="rId44"/>
    <p:sldId id="359" r:id="rId45"/>
    <p:sldId id="360" r:id="rId46"/>
    <p:sldId id="362" r:id="rId47"/>
    <p:sldId id="361" r:id="rId48"/>
    <p:sldId id="363" r:id="rId49"/>
    <p:sldId id="364" r:id="rId50"/>
    <p:sldId id="365" r:id="rId51"/>
    <p:sldId id="367" r:id="rId52"/>
    <p:sldId id="366" r:id="rId53"/>
    <p:sldId id="368" r:id="rId54"/>
    <p:sldId id="369" r:id="rId55"/>
    <p:sldId id="371" r:id="rId56"/>
    <p:sldId id="370" r:id="rId57"/>
    <p:sldId id="372" r:id="rId58"/>
    <p:sldId id="373" r:id="rId59"/>
    <p:sldId id="444" r:id="rId60"/>
    <p:sldId id="374" r:id="rId61"/>
    <p:sldId id="375" r:id="rId62"/>
    <p:sldId id="378" r:id="rId63"/>
    <p:sldId id="376" r:id="rId64"/>
    <p:sldId id="377" r:id="rId65"/>
    <p:sldId id="379" r:id="rId66"/>
    <p:sldId id="380" r:id="rId67"/>
    <p:sldId id="382" r:id="rId68"/>
    <p:sldId id="381" r:id="rId69"/>
    <p:sldId id="384" r:id="rId70"/>
    <p:sldId id="383" r:id="rId71"/>
    <p:sldId id="385" r:id="rId72"/>
    <p:sldId id="388" r:id="rId73"/>
    <p:sldId id="386" r:id="rId74"/>
    <p:sldId id="389" r:id="rId75"/>
    <p:sldId id="390" r:id="rId76"/>
    <p:sldId id="391" r:id="rId77"/>
    <p:sldId id="393" r:id="rId78"/>
    <p:sldId id="392" r:id="rId79"/>
    <p:sldId id="395" r:id="rId80"/>
    <p:sldId id="394" r:id="rId81"/>
    <p:sldId id="397" r:id="rId82"/>
    <p:sldId id="396" r:id="rId83"/>
    <p:sldId id="398" r:id="rId84"/>
    <p:sldId id="399" r:id="rId85"/>
    <p:sldId id="400" r:id="rId86"/>
    <p:sldId id="403" r:id="rId87"/>
    <p:sldId id="402" r:id="rId88"/>
    <p:sldId id="404" r:id="rId89"/>
    <p:sldId id="405" r:id="rId90"/>
    <p:sldId id="401" r:id="rId91"/>
    <p:sldId id="407" r:id="rId92"/>
    <p:sldId id="406" r:id="rId93"/>
    <p:sldId id="408" r:id="rId94"/>
    <p:sldId id="411" r:id="rId95"/>
    <p:sldId id="410" r:id="rId96"/>
    <p:sldId id="409" r:id="rId97"/>
    <p:sldId id="412" r:id="rId98"/>
    <p:sldId id="413" r:id="rId99"/>
    <p:sldId id="414" r:id="rId100"/>
    <p:sldId id="415" r:id="rId101"/>
    <p:sldId id="416" r:id="rId102"/>
    <p:sldId id="418" r:id="rId103"/>
    <p:sldId id="417" r:id="rId104"/>
    <p:sldId id="419" r:id="rId105"/>
    <p:sldId id="420" r:id="rId106"/>
    <p:sldId id="427" r:id="rId107"/>
    <p:sldId id="428" r:id="rId108"/>
    <p:sldId id="429" r:id="rId109"/>
    <p:sldId id="430" r:id="rId110"/>
    <p:sldId id="431" r:id="rId111"/>
    <p:sldId id="432" r:id="rId112"/>
    <p:sldId id="433" r:id="rId113"/>
    <p:sldId id="434" r:id="rId114"/>
    <p:sldId id="435" r:id="rId115"/>
    <p:sldId id="421" r:id="rId1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56" autoAdjust="0"/>
    <p:restoredTop sz="88954" autoAdjust="0"/>
  </p:normalViewPr>
  <p:slideViewPr>
    <p:cSldViewPr snapToGrid="0">
      <p:cViewPr varScale="1">
        <p:scale>
          <a:sx n="114" d="100"/>
          <a:sy n="114" d="100"/>
        </p:scale>
        <p:origin x="690" y="108"/>
      </p:cViewPr>
      <p:guideLst>
        <p:guide orient="horz" pos="2160"/>
        <p:guide pos="3840"/>
      </p:guideLst>
    </p:cSldViewPr>
  </p:slideViewPr>
  <p:outlineViewPr>
    <p:cViewPr>
      <p:scale>
        <a:sx n="33" d="100"/>
        <a:sy n="33" d="100"/>
      </p:scale>
      <p:origin x="0" y="-51414"/>
    </p:cViewPr>
  </p:outlineViewPr>
  <p:notesTextViewPr>
    <p:cViewPr>
      <p:scale>
        <a:sx n="1" d="1"/>
        <a:sy n="1" d="1"/>
      </p:scale>
      <p:origin x="0" y="0"/>
    </p:cViewPr>
  </p:notesTextViewPr>
  <p:notesViewPr>
    <p:cSldViewPr snapToGrid="0">
      <p:cViewPr varScale="1">
        <p:scale>
          <a:sx n="65" d="100"/>
          <a:sy n="65" d="100"/>
        </p:scale>
        <p:origin x="3154" y="5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008DF1-FEBF-0B42-BAEF-80253477F2CD}" type="datetimeFigureOut">
              <a:rPr kumimoji="1" lang="zh-CN" altLang="en-US" smtClean="0"/>
              <a:t>2019/1/24</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9B477F-D4A3-0543-97DA-3D27D2D09F76}" type="slidenum">
              <a:rPr kumimoji="1" lang="zh-CN" altLang="en-US" smtClean="0"/>
              <a:t>‹#›</a:t>
            </a:fld>
            <a:endParaRPr kumimoji="1" lang="zh-CN" altLang="en-US"/>
          </a:p>
        </p:txBody>
      </p:sp>
    </p:spTree>
    <p:extLst>
      <p:ext uri="{BB962C8B-B14F-4D97-AF65-F5344CB8AC3E}">
        <p14:creationId xmlns:p14="http://schemas.microsoft.com/office/powerpoint/2010/main" val="189755760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1280" units="cm"/>
          <inkml:channel name="Y" type="integer" max="720" units="cm"/>
          <inkml:channel name="T" type="integer" max="2.14748E9" units="dev"/>
        </inkml:traceFormat>
        <inkml:channelProperties>
          <inkml:channelProperty channel="X" name="resolution" value="28.31858" units="1/cm"/>
          <inkml:channelProperty channel="Y" name="resolution" value="28.34646" units="1/cm"/>
          <inkml:channelProperty channel="T" name="resolution" value="1" units="1/dev"/>
        </inkml:channelProperties>
      </inkml:inkSource>
      <inkml:timestamp xml:id="ts0" timeString="2018-01-28T08:22:32.6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8334 9075 0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381E9-91C5-4038-AA82-DA62C619497A}" type="datetimeFigureOut">
              <a:rPr lang="zh-CN" altLang="en-US" smtClean="0"/>
              <a:t>2019/1/24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0DEE04-E490-4F52-8E8D-8F07B6F10B62}" type="slidenum">
              <a:rPr lang="zh-CN" altLang="en-US" smtClean="0"/>
              <a:t>‹#›</a:t>
            </a:fld>
            <a:endParaRPr lang="zh-CN" altLang="en-US"/>
          </a:p>
        </p:txBody>
      </p:sp>
    </p:spTree>
    <p:extLst>
      <p:ext uri="{BB962C8B-B14F-4D97-AF65-F5344CB8AC3E}">
        <p14:creationId xmlns:p14="http://schemas.microsoft.com/office/powerpoint/2010/main" val="40239528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0DEE04-E490-4F52-8E8D-8F07B6F10B62}" type="slidenum">
              <a:rPr lang="zh-CN" altLang="en-US" smtClean="0"/>
              <a:t>32</a:t>
            </a:fld>
            <a:endParaRPr lang="zh-CN" altLang="en-US"/>
          </a:p>
        </p:txBody>
      </p:sp>
    </p:spTree>
    <p:extLst>
      <p:ext uri="{BB962C8B-B14F-4D97-AF65-F5344CB8AC3E}">
        <p14:creationId xmlns:p14="http://schemas.microsoft.com/office/powerpoint/2010/main" val="292838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A0DEE04-E490-4F52-8E8D-8F07B6F10B62}" type="slidenum">
              <a:rPr lang="zh-CN" altLang="en-US" smtClean="0"/>
              <a:t>54</a:t>
            </a:fld>
            <a:endParaRPr lang="zh-CN" altLang="en-US"/>
          </a:p>
        </p:txBody>
      </p:sp>
    </p:spTree>
    <p:extLst>
      <p:ext uri="{BB962C8B-B14F-4D97-AF65-F5344CB8AC3E}">
        <p14:creationId xmlns:p14="http://schemas.microsoft.com/office/powerpoint/2010/main" val="111617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914400" y="1879600"/>
            <a:ext cx="103632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sz="1350"/>
          </a:p>
        </p:txBody>
      </p:sp>
      <p:sp>
        <p:nvSpPr>
          <p:cNvPr id="5" name="Rectangle 9"/>
          <p:cNvSpPr>
            <a:spLocks noChangeArrowheads="1"/>
          </p:cNvSpPr>
          <p:nvPr userDrawn="1"/>
        </p:nvSpPr>
        <p:spPr bwMode="auto">
          <a:xfrm>
            <a:off x="912286" y="908050"/>
            <a:ext cx="75819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000">
                <a:solidFill>
                  <a:schemeClr val="tx2"/>
                </a:solidFill>
                <a:latin typeface="Verdana" panose="020B0604030504040204" pitchFamily="34" charset="0"/>
                <a:ea typeface="宋体" panose="02010600030101010101" pitchFamily="2" charset="-122"/>
              </a:defRPr>
            </a:lvl1pPr>
            <a:lvl2pPr>
              <a:defRPr sz="4000">
                <a:solidFill>
                  <a:schemeClr val="tx2"/>
                </a:solidFill>
                <a:latin typeface="Verdana" panose="020B0604030504040204" pitchFamily="34" charset="0"/>
                <a:ea typeface="宋体" panose="02010600030101010101" pitchFamily="2" charset="-122"/>
              </a:defRPr>
            </a:lvl2pPr>
            <a:lvl3pPr>
              <a:defRPr sz="4000">
                <a:solidFill>
                  <a:schemeClr val="tx2"/>
                </a:solidFill>
                <a:latin typeface="Verdana" panose="020B0604030504040204" pitchFamily="34" charset="0"/>
                <a:ea typeface="宋体" panose="02010600030101010101" pitchFamily="2" charset="-122"/>
              </a:defRPr>
            </a:lvl3pPr>
            <a:lvl4pPr>
              <a:defRPr sz="4000">
                <a:solidFill>
                  <a:schemeClr val="tx2"/>
                </a:solidFill>
                <a:latin typeface="Verdana" panose="020B0604030504040204" pitchFamily="34" charset="0"/>
                <a:ea typeface="宋体" panose="02010600030101010101" pitchFamily="2" charset="-122"/>
              </a:defRPr>
            </a:lvl4pPr>
            <a:lvl5pPr>
              <a:defRPr sz="4000">
                <a:solidFill>
                  <a:schemeClr val="tx2"/>
                </a:solidFill>
                <a:latin typeface="Verdana" panose="020B0604030504040204" pitchFamily="34" charset="0"/>
                <a:ea typeface="宋体" panose="02010600030101010101" pitchFamily="2" charset="-122"/>
              </a:defRPr>
            </a:lvl5pPr>
            <a:lvl6pPr marL="457200" fontAlgn="base">
              <a:spcBef>
                <a:spcPct val="0"/>
              </a:spcBef>
              <a:spcAft>
                <a:spcPct val="0"/>
              </a:spcAft>
              <a:defRPr sz="4000">
                <a:solidFill>
                  <a:schemeClr val="tx2"/>
                </a:solidFill>
                <a:latin typeface="Verdana" panose="020B0604030504040204" pitchFamily="34" charset="0"/>
                <a:ea typeface="宋体" panose="02010600030101010101" pitchFamily="2" charset="-122"/>
              </a:defRPr>
            </a:lvl6pPr>
            <a:lvl7pPr marL="914400" fontAlgn="base">
              <a:spcBef>
                <a:spcPct val="0"/>
              </a:spcBef>
              <a:spcAft>
                <a:spcPct val="0"/>
              </a:spcAft>
              <a:defRPr sz="4000">
                <a:solidFill>
                  <a:schemeClr val="tx2"/>
                </a:solidFill>
                <a:latin typeface="Verdana" panose="020B0604030504040204" pitchFamily="34" charset="0"/>
                <a:ea typeface="宋体" panose="02010600030101010101" pitchFamily="2" charset="-122"/>
              </a:defRPr>
            </a:lvl7pPr>
            <a:lvl8pPr marL="1371600" fontAlgn="base">
              <a:spcBef>
                <a:spcPct val="0"/>
              </a:spcBef>
              <a:spcAft>
                <a:spcPct val="0"/>
              </a:spcAft>
              <a:defRPr sz="4000">
                <a:solidFill>
                  <a:schemeClr val="tx2"/>
                </a:solidFill>
                <a:latin typeface="Verdana" panose="020B0604030504040204" pitchFamily="34" charset="0"/>
                <a:ea typeface="宋体" panose="02010600030101010101" pitchFamily="2" charset="-122"/>
              </a:defRPr>
            </a:lvl8pPr>
            <a:lvl9pPr marL="1828800" fontAlgn="base">
              <a:spcBef>
                <a:spcPct val="0"/>
              </a:spcBef>
              <a:spcAft>
                <a:spcPct val="0"/>
              </a:spcAft>
              <a:defRPr sz="4000">
                <a:solidFill>
                  <a:schemeClr val="tx2"/>
                </a:solidFill>
                <a:latin typeface="Verdana" panose="020B0604030504040204" pitchFamily="34" charset="0"/>
                <a:ea typeface="宋体" panose="02010600030101010101" pitchFamily="2" charset="-122"/>
              </a:defRPr>
            </a:lvl9pPr>
          </a:lstStyle>
          <a:p>
            <a:pPr eaLnBrk="1" hangingPunct="1">
              <a:defRPr/>
            </a:pPr>
            <a:r>
              <a:rPr lang="en-US" altLang="zh-CN" sz="3000" dirty="0"/>
              <a:t>Python</a:t>
            </a:r>
            <a:r>
              <a:rPr lang="zh-CN" altLang="en-US" sz="3000" dirty="0"/>
              <a:t>全栈班</a:t>
            </a:r>
          </a:p>
        </p:txBody>
      </p:sp>
      <p:sp>
        <p:nvSpPr>
          <p:cNvPr id="14" name="Rectangle 3"/>
          <p:cNvSpPr txBox="1">
            <a:spLocks noChangeArrowheads="1"/>
          </p:cNvSpPr>
          <p:nvPr userDrawn="1"/>
        </p:nvSpPr>
        <p:spPr bwMode="auto">
          <a:xfrm>
            <a:off x="2063751" y="4221163"/>
            <a:ext cx="4131733" cy="146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Clr>
                <a:schemeClr val="accent2"/>
              </a:buClr>
              <a:buFont typeface="Wingdings" panose="05000000000000000000" pitchFamily="2" charset="2"/>
              <a:buNone/>
              <a:defRPr sz="2100" kern="1200">
                <a:solidFill>
                  <a:schemeClr val="tx1"/>
                </a:solidFill>
                <a:latin typeface="+mn-lt"/>
                <a:ea typeface="+mn-ea"/>
                <a:cs typeface="+mn-cs"/>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sz="1950" kern="1200">
                <a:solidFill>
                  <a:schemeClr val="tx1"/>
                </a:solidFill>
                <a:latin typeface="+mn-lt"/>
                <a:ea typeface="+mn-ea"/>
                <a:cs typeface="+mn-cs"/>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o"/>
              <a:defRPr sz="1725" kern="1200">
                <a:solidFill>
                  <a:schemeClr val="tx1"/>
                </a:solidFill>
                <a:latin typeface="+mn-lt"/>
                <a:ea typeface="+mn-ea"/>
                <a:cs typeface="+mn-cs"/>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sz="1500" kern="1200">
                <a:solidFill>
                  <a:schemeClr val="tx1"/>
                </a:solidFill>
                <a:latin typeface="+mn-lt"/>
                <a:ea typeface="+mn-ea"/>
                <a:cs typeface="+mn-cs"/>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100"/>
              <a:t>赵天宇</a:t>
            </a:r>
          </a:p>
          <a:p>
            <a:r>
              <a:rPr lang="en-US" altLang="zh-CN" sz="2100"/>
              <a:t>ztypl@hotmail.com</a:t>
            </a:r>
          </a:p>
          <a:p>
            <a:fld id="{BBB03C1E-6B36-441B-9FFE-D377CAF69C91}" type="datetime2">
              <a:rPr lang="zh-CN" altLang="en-US" sz="2100" smtClean="0"/>
              <a:pPr/>
              <a:t>2019年1月24日</a:t>
            </a:fld>
            <a:endParaRPr lang="en-US" altLang="zh-CN" sz="2100" dirty="0"/>
          </a:p>
        </p:txBody>
      </p:sp>
      <p:sp>
        <p:nvSpPr>
          <p:cNvPr id="19" name="标题 1"/>
          <p:cNvSpPr>
            <a:spLocks noGrp="1"/>
          </p:cNvSpPr>
          <p:nvPr>
            <p:ph type="title" hasCustomPrompt="1"/>
          </p:nvPr>
        </p:nvSpPr>
        <p:spPr>
          <a:xfrm>
            <a:off x="912286" y="3071815"/>
            <a:ext cx="10365313" cy="603250"/>
          </a:xfrm>
        </p:spPr>
        <p:txBody>
          <a:bodyPr/>
          <a:lstStyle>
            <a:lvl1pPr algn="ctr">
              <a:defRPr sz="4000"/>
            </a:lvl1pPr>
          </a:lstStyle>
          <a:p>
            <a:r>
              <a:rPr lang="zh-CN" altLang="en-US" dirty="0"/>
              <a:t>标题</a:t>
            </a:r>
          </a:p>
        </p:txBody>
      </p:sp>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b="50152"/>
          <a:stretch/>
        </p:blipFill>
        <p:spPr>
          <a:xfrm>
            <a:off x="9041080" y="1135666"/>
            <a:ext cx="2641600" cy="853473"/>
          </a:xfrm>
          <a:prstGeom prst="rect">
            <a:avLst/>
          </a:prstGeom>
        </p:spPr>
      </p:pic>
      <p:sp>
        <p:nvSpPr>
          <p:cNvPr id="2" name="日期占位符 1"/>
          <p:cNvSpPr>
            <a:spLocks noGrp="1"/>
          </p:cNvSpPr>
          <p:nvPr>
            <p:ph type="dt" sz="half" idx="10"/>
          </p:nvPr>
        </p:nvSpPr>
        <p:spPr/>
        <p:txBody>
          <a:bodyPr/>
          <a:lstStyle/>
          <a:p>
            <a:pPr>
              <a:defRPr/>
            </a:pPr>
            <a:fld id="{66FC0A0C-D2BF-F54B-AC69-85D92687E128}" type="datetime2">
              <a:rPr lang="zh-CN" altLang="en-US" smtClean="0"/>
              <a:t>2019年1月24日</a:t>
            </a:fld>
            <a:endParaRPr lang="en-US" altLang="zh-CN" dirty="0"/>
          </a:p>
        </p:txBody>
      </p:sp>
      <p:sp>
        <p:nvSpPr>
          <p:cNvPr id="3" name="页脚占位符 2"/>
          <p:cNvSpPr>
            <a:spLocks noGrp="1"/>
          </p:cNvSpPr>
          <p:nvPr>
            <p:ph type="ftr" sz="quarter" idx="11"/>
          </p:nvPr>
        </p:nvSpPr>
        <p:spPr/>
        <p:txBody>
          <a:bodyPr/>
          <a:lstStyle>
            <a:lvl1pPr>
              <a:defRPr/>
            </a:lvl1pPr>
          </a:lstStyle>
          <a:p>
            <a:pPr>
              <a:defRPr/>
            </a:pPr>
            <a:r>
              <a:rPr lang="zh-CN" altLang="en-US" dirty="0"/>
              <a:t>机器学习入门</a:t>
            </a:r>
          </a:p>
        </p:txBody>
      </p:sp>
      <p:sp>
        <p:nvSpPr>
          <p:cNvPr id="11" name="幻灯片编号占位符 10"/>
          <p:cNvSpPr>
            <a:spLocks noGrp="1"/>
          </p:cNvSpPr>
          <p:nvPr>
            <p:ph type="sldNum" sz="quarter" idx="12"/>
          </p:nvPr>
        </p:nvSpPr>
        <p:spPr/>
        <p:txBody>
          <a:bodyPr/>
          <a:lstStyle/>
          <a:p>
            <a:pPr>
              <a:defRPr/>
            </a:pPr>
            <a:fld id="{0149C382-F21B-4F65-934A-3F0D2F502330}" type="slidenum">
              <a:rPr lang="en-US" altLang="zh-CN" smtClean="0"/>
              <a:pPr>
                <a:defRPr/>
              </a:pPr>
              <a:t>‹#›</a:t>
            </a:fld>
            <a:endParaRPr lang="en-US" altLang="zh-CN"/>
          </a:p>
        </p:txBody>
      </p:sp>
    </p:spTree>
    <p:extLst>
      <p:ext uri="{BB962C8B-B14F-4D97-AF65-F5344CB8AC3E}">
        <p14:creationId xmlns:p14="http://schemas.microsoft.com/office/powerpoint/2010/main" val="2110438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2F149BC0-8F7C-AD4E-A5EF-723D6509022B}" type="datetime2">
              <a:rPr lang="zh-CN" altLang="en-US" smtClean="0"/>
              <a:t>2019年1月24日</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6" name="Rectangle 8"/>
          <p:cNvSpPr>
            <a:spLocks noGrp="1" noChangeArrowheads="1"/>
          </p:cNvSpPr>
          <p:nvPr>
            <p:ph type="sldNum" sz="quarter" idx="12"/>
          </p:nvPr>
        </p:nvSpPr>
        <p:spPr>
          <a:ln/>
        </p:spPr>
        <p:txBody>
          <a:bodyPr/>
          <a:lstStyle>
            <a:lvl1pPr>
              <a:defRPr/>
            </a:lvl1pPr>
          </a:lstStyle>
          <a:p>
            <a:pPr>
              <a:defRPr/>
            </a:pPr>
            <a:fld id="{D676DE60-C711-4BA1-89FA-B3D593B70685}" type="slidenum">
              <a:rPr lang="en-US" altLang="zh-CN"/>
              <a:pPr>
                <a:defRPr/>
              </a:pPr>
              <a:t>‹#›</a:t>
            </a:fld>
            <a:endParaRPr lang="en-US" altLang="zh-CN"/>
          </a:p>
        </p:txBody>
      </p:sp>
    </p:spTree>
    <p:extLst>
      <p:ext uri="{BB962C8B-B14F-4D97-AF65-F5344CB8AC3E}">
        <p14:creationId xmlns:p14="http://schemas.microsoft.com/office/powerpoint/2010/main" val="915448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5119" y="304800"/>
            <a:ext cx="2669116"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55652" y="304800"/>
            <a:ext cx="7806267"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E49C4954-FBA6-004C-9F64-B5906C493530}" type="datetime2">
              <a:rPr lang="zh-CN" altLang="en-US" smtClean="0"/>
              <a:t>2019年1月24日</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6" name="Rectangle 8"/>
          <p:cNvSpPr>
            <a:spLocks noGrp="1" noChangeArrowheads="1"/>
          </p:cNvSpPr>
          <p:nvPr>
            <p:ph type="sldNum" sz="quarter" idx="12"/>
          </p:nvPr>
        </p:nvSpPr>
        <p:spPr>
          <a:ln/>
        </p:spPr>
        <p:txBody>
          <a:bodyPr/>
          <a:lstStyle>
            <a:lvl1pPr>
              <a:defRPr/>
            </a:lvl1pPr>
          </a:lstStyle>
          <a:p>
            <a:pPr>
              <a:defRPr/>
            </a:pPr>
            <a:fld id="{FFFB4A79-6BE8-40EC-BDB0-48DD8C437C8D}" type="slidenum">
              <a:rPr lang="en-US" altLang="zh-CN"/>
              <a:pPr>
                <a:defRPr/>
              </a:pPr>
              <a:t>‹#›</a:t>
            </a:fld>
            <a:endParaRPr lang="en-US" altLang="zh-CN"/>
          </a:p>
        </p:txBody>
      </p:sp>
    </p:spTree>
    <p:extLst>
      <p:ext uri="{BB962C8B-B14F-4D97-AF65-F5344CB8AC3E}">
        <p14:creationId xmlns:p14="http://schemas.microsoft.com/office/powerpoint/2010/main" val="2876632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3250"/>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052516"/>
            <a:ext cx="52324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1052516"/>
            <a:ext cx="52324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7AEC5EC9-DAF2-2246-B1A8-BF50D3A94F16}" type="datetime2">
              <a:rPr lang="zh-CN" altLang="en-US" smtClean="0"/>
              <a:t>2019年1月24日</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7" name="Rectangle 8"/>
          <p:cNvSpPr>
            <a:spLocks noGrp="1" noChangeArrowheads="1"/>
          </p:cNvSpPr>
          <p:nvPr>
            <p:ph type="sldNum" sz="quarter" idx="12"/>
          </p:nvPr>
        </p:nvSpPr>
        <p:spPr>
          <a:ln/>
        </p:spPr>
        <p:txBody>
          <a:bodyPr/>
          <a:lstStyle>
            <a:lvl1pPr>
              <a:defRPr/>
            </a:lvl1pPr>
          </a:lstStyle>
          <a:p>
            <a:pPr>
              <a:defRPr/>
            </a:pPr>
            <a:fld id="{4A723442-E96E-4C6E-8722-C73A57029C8A}" type="slidenum">
              <a:rPr lang="en-US" altLang="zh-CN"/>
              <a:pPr>
                <a:defRPr/>
              </a:pPr>
              <a:t>‹#›</a:t>
            </a:fld>
            <a:endParaRPr lang="en-US" altLang="zh-CN"/>
          </a:p>
        </p:txBody>
      </p:sp>
    </p:spTree>
    <p:extLst>
      <p:ext uri="{BB962C8B-B14F-4D97-AF65-F5344CB8AC3E}">
        <p14:creationId xmlns:p14="http://schemas.microsoft.com/office/powerpoint/2010/main" val="3911686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55653" y="304800"/>
            <a:ext cx="10678583"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
          <p:cNvSpPr>
            <a:spLocks noGrp="1" noChangeArrowheads="1"/>
          </p:cNvSpPr>
          <p:nvPr>
            <p:ph type="dt" sz="half" idx="10"/>
          </p:nvPr>
        </p:nvSpPr>
        <p:spPr>
          <a:ln/>
        </p:spPr>
        <p:txBody>
          <a:bodyPr/>
          <a:lstStyle>
            <a:lvl1pPr>
              <a:defRPr/>
            </a:lvl1pPr>
          </a:lstStyle>
          <a:p>
            <a:pPr>
              <a:defRPr/>
            </a:pPr>
            <a:fld id="{E94BCBA9-A64B-4A40-8440-30FE5787C8B2}" type="datetime2">
              <a:rPr lang="zh-CN" altLang="en-US" smtClean="0"/>
              <a:t>2019年1月24日</a:t>
            </a:fld>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5" name="Rectangle 8"/>
          <p:cNvSpPr>
            <a:spLocks noGrp="1" noChangeArrowheads="1"/>
          </p:cNvSpPr>
          <p:nvPr>
            <p:ph type="sldNum" sz="quarter" idx="12"/>
          </p:nvPr>
        </p:nvSpPr>
        <p:spPr>
          <a:ln/>
        </p:spPr>
        <p:txBody>
          <a:bodyPr/>
          <a:lstStyle>
            <a:lvl1pPr>
              <a:defRPr/>
            </a:lvl1pPr>
          </a:lstStyle>
          <a:p>
            <a:pPr>
              <a:defRPr/>
            </a:pPr>
            <a:fld id="{0FD60A81-C5CE-4C6A-B06A-8C63994BD1F0}" type="slidenum">
              <a:rPr lang="en-US" altLang="zh-CN"/>
              <a:pPr>
                <a:defRPr/>
              </a:pPr>
              <a:t>‹#›</a:t>
            </a:fld>
            <a:endParaRPr lang="en-US" altLang="zh-CN"/>
          </a:p>
        </p:txBody>
      </p:sp>
    </p:spTree>
    <p:extLst>
      <p:ext uri="{BB962C8B-B14F-4D97-AF65-F5344CB8AC3E}">
        <p14:creationId xmlns:p14="http://schemas.microsoft.com/office/powerpoint/2010/main" val="3823566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3250"/>
          </a:xfrm>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dirty="0" smtClean="0"/>
            </a:lvl1pPr>
          </a:lstStyle>
          <a:p>
            <a:pPr>
              <a:defRPr/>
            </a:pPr>
            <a:fld id="{95A2A19B-170D-1043-AE33-7A36DFB7BCDC}" type="datetime2">
              <a:rPr lang="zh-CN" altLang="en-US" smtClean="0"/>
              <a:t>2019年1月24日</a:t>
            </a:fld>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r>
              <a:rPr lang="zh-CN" altLang="en-US" dirty="0"/>
              <a:t>机器学习入门</a:t>
            </a:r>
            <a:endParaRPr lang="en-US" altLang="zh-CN" dirty="0"/>
          </a:p>
        </p:txBody>
      </p:sp>
      <p:sp>
        <p:nvSpPr>
          <p:cNvPr id="6" name="Rectangle 8"/>
          <p:cNvSpPr>
            <a:spLocks noGrp="1" noChangeArrowheads="1"/>
          </p:cNvSpPr>
          <p:nvPr>
            <p:ph type="sldNum" sz="quarter" idx="12"/>
          </p:nvPr>
        </p:nvSpPr>
        <p:spPr/>
        <p:txBody>
          <a:bodyPr/>
          <a:lstStyle>
            <a:lvl1pPr>
              <a:defRPr/>
            </a:lvl1pPr>
          </a:lstStyle>
          <a:p>
            <a:pPr>
              <a:defRPr/>
            </a:pPr>
            <a:fld id="{64C9EB70-B654-4058-838F-8806615D92E5}" type="slidenum">
              <a:rPr lang="en-US" altLang="zh-CN"/>
              <a:pPr>
                <a:defRPr/>
              </a:pPr>
              <a:t>‹#›</a:t>
            </a:fld>
            <a:endParaRPr lang="en-US" altLang="zh-CN"/>
          </a:p>
        </p:txBody>
      </p:sp>
    </p:spTree>
    <p:extLst>
      <p:ext uri="{BB962C8B-B14F-4D97-AF65-F5344CB8AC3E}">
        <p14:creationId xmlns:p14="http://schemas.microsoft.com/office/powerpoint/2010/main" val="1935928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1"/>
            <a:ext cx="10515600" cy="2852737"/>
          </a:xfrm>
        </p:spPr>
        <p:txBody>
          <a:bodyPr/>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831851" y="4589466"/>
            <a:ext cx="10515600" cy="1500187"/>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zh-CN" altLang="en-US"/>
              <a:t>单击此处编辑母版文本样式</a:t>
            </a:r>
          </a:p>
        </p:txBody>
      </p:sp>
      <p:sp>
        <p:nvSpPr>
          <p:cNvPr id="4" name="Rectangle 6"/>
          <p:cNvSpPr>
            <a:spLocks noGrp="1" noChangeArrowheads="1"/>
          </p:cNvSpPr>
          <p:nvPr>
            <p:ph type="dt" sz="half" idx="10"/>
          </p:nvPr>
        </p:nvSpPr>
        <p:spPr/>
        <p:txBody>
          <a:bodyPr/>
          <a:lstStyle>
            <a:lvl1pPr>
              <a:defRPr dirty="0" smtClean="0"/>
            </a:lvl1pPr>
          </a:lstStyle>
          <a:p>
            <a:pPr>
              <a:defRPr/>
            </a:pPr>
            <a:fld id="{841F93BA-D9BF-BC4B-BA86-175867B95F50}" type="datetime2">
              <a:rPr lang="zh-CN" altLang="en-US" smtClean="0"/>
              <a:t>2019年1月24日</a:t>
            </a:fld>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r>
              <a:rPr lang="zh-CN" altLang="en-US" dirty="0"/>
              <a:t>机器学习入门</a:t>
            </a:r>
            <a:endParaRPr lang="en-US" altLang="zh-CN" dirty="0"/>
          </a:p>
        </p:txBody>
      </p:sp>
      <p:sp>
        <p:nvSpPr>
          <p:cNvPr id="6" name="Rectangle 8"/>
          <p:cNvSpPr>
            <a:spLocks noGrp="1" noChangeArrowheads="1"/>
          </p:cNvSpPr>
          <p:nvPr>
            <p:ph type="sldNum" sz="quarter" idx="12"/>
          </p:nvPr>
        </p:nvSpPr>
        <p:spPr/>
        <p:txBody>
          <a:bodyPr/>
          <a:lstStyle>
            <a:lvl1pPr>
              <a:defRPr/>
            </a:lvl1pPr>
          </a:lstStyle>
          <a:p>
            <a:pPr>
              <a:defRPr/>
            </a:pPr>
            <a:fld id="{89FB17D4-0CBA-41AA-B1E7-777C77D31479}" type="slidenum">
              <a:rPr lang="en-US" altLang="zh-CN"/>
              <a:pPr>
                <a:defRPr/>
              </a:pPr>
              <a:t>‹#›</a:t>
            </a:fld>
            <a:endParaRPr lang="en-US" altLang="zh-CN"/>
          </a:p>
        </p:txBody>
      </p:sp>
    </p:spTree>
    <p:extLst>
      <p:ext uri="{BB962C8B-B14F-4D97-AF65-F5344CB8AC3E}">
        <p14:creationId xmlns:p14="http://schemas.microsoft.com/office/powerpoint/2010/main" val="382624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55651" y="1052516"/>
            <a:ext cx="52324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1052516"/>
            <a:ext cx="52324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4E97A401-5AD9-944A-97D0-B7D938414F8F}" type="datetime2">
              <a:rPr lang="zh-CN" altLang="en-US" smtClean="0"/>
              <a:t>2019年1月24日</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7" name="Rectangle 8"/>
          <p:cNvSpPr>
            <a:spLocks noGrp="1" noChangeArrowheads="1"/>
          </p:cNvSpPr>
          <p:nvPr>
            <p:ph type="sldNum" sz="quarter" idx="12"/>
          </p:nvPr>
        </p:nvSpPr>
        <p:spPr>
          <a:ln/>
        </p:spPr>
        <p:txBody>
          <a:bodyPr/>
          <a:lstStyle>
            <a:lvl1pPr>
              <a:defRPr/>
            </a:lvl1pPr>
          </a:lstStyle>
          <a:p>
            <a:pPr>
              <a:defRPr/>
            </a:pPr>
            <a:fld id="{FEE24B7B-9641-4218-96EA-4FB23F3BE451}" type="slidenum">
              <a:rPr lang="en-US" altLang="zh-CN"/>
              <a:pPr>
                <a:defRPr/>
              </a:pPr>
              <a:t>‹#›</a:t>
            </a:fld>
            <a:endParaRPr lang="en-US" altLang="zh-CN"/>
          </a:p>
        </p:txBody>
      </p:sp>
    </p:spTree>
    <p:extLst>
      <p:ext uri="{BB962C8B-B14F-4D97-AF65-F5344CB8AC3E}">
        <p14:creationId xmlns:p14="http://schemas.microsoft.com/office/powerpoint/2010/main" val="1344347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8"/>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9" y="1681163"/>
            <a:ext cx="5158316"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840319" y="2505075"/>
            <a:ext cx="515831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ln/>
        </p:spPr>
        <p:txBody>
          <a:bodyPr/>
          <a:lstStyle>
            <a:lvl1pPr>
              <a:defRPr/>
            </a:lvl1pPr>
          </a:lstStyle>
          <a:p>
            <a:pPr>
              <a:defRPr/>
            </a:pPr>
            <a:fld id="{2DFD3F11-29DF-7F43-BDD3-524D0F58A418}" type="datetime2">
              <a:rPr lang="zh-CN" altLang="en-US" smtClean="0"/>
              <a:t>2019年1月24日</a:t>
            </a:fld>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9" name="Rectangle 8"/>
          <p:cNvSpPr>
            <a:spLocks noGrp="1" noChangeArrowheads="1"/>
          </p:cNvSpPr>
          <p:nvPr>
            <p:ph type="sldNum" sz="quarter" idx="12"/>
          </p:nvPr>
        </p:nvSpPr>
        <p:spPr>
          <a:ln/>
        </p:spPr>
        <p:txBody>
          <a:bodyPr/>
          <a:lstStyle>
            <a:lvl1pPr>
              <a:defRPr/>
            </a:lvl1pPr>
          </a:lstStyle>
          <a:p>
            <a:pPr>
              <a:defRPr/>
            </a:pPr>
            <a:fld id="{C26F7E86-116C-4042-9219-A367F613575F}" type="slidenum">
              <a:rPr lang="en-US" altLang="zh-CN"/>
              <a:pPr>
                <a:defRPr/>
              </a:pPr>
              <a:t>‹#›</a:t>
            </a:fld>
            <a:endParaRPr lang="en-US" altLang="zh-CN"/>
          </a:p>
        </p:txBody>
      </p:sp>
    </p:spTree>
    <p:extLst>
      <p:ext uri="{BB962C8B-B14F-4D97-AF65-F5344CB8AC3E}">
        <p14:creationId xmlns:p14="http://schemas.microsoft.com/office/powerpoint/2010/main" val="225083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fld id="{0E714152-BEE6-8740-8BC2-BEA8A9605BAA}" type="datetime2">
              <a:rPr lang="zh-CN" altLang="en-US" smtClean="0"/>
              <a:t>2019年1月24日</a:t>
            </a:fld>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5" name="Rectangle 8"/>
          <p:cNvSpPr>
            <a:spLocks noGrp="1" noChangeArrowheads="1"/>
          </p:cNvSpPr>
          <p:nvPr>
            <p:ph type="sldNum" sz="quarter" idx="12"/>
          </p:nvPr>
        </p:nvSpPr>
        <p:spPr>
          <a:ln/>
        </p:spPr>
        <p:txBody>
          <a:bodyPr/>
          <a:lstStyle>
            <a:lvl1pPr>
              <a:defRPr/>
            </a:lvl1pPr>
          </a:lstStyle>
          <a:p>
            <a:pPr>
              <a:defRPr/>
            </a:pPr>
            <a:fld id="{8C5BF7A6-B673-4A63-84E3-2FA03A2DC2F5}" type="slidenum">
              <a:rPr lang="en-US" altLang="zh-CN"/>
              <a:pPr>
                <a:defRPr/>
              </a:pPr>
              <a:t>‹#›</a:t>
            </a:fld>
            <a:endParaRPr lang="en-US" altLang="zh-CN"/>
          </a:p>
        </p:txBody>
      </p:sp>
    </p:spTree>
    <p:extLst>
      <p:ext uri="{BB962C8B-B14F-4D97-AF65-F5344CB8AC3E}">
        <p14:creationId xmlns:p14="http://schemas.microsoft.com/office/powerpoint/2010/main" val="643149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fld id="{94C1308E-237D-9F4E-8509-7AA24F98750C}" type="datetime2">
              <a:rPr lang="zh-CN" altLang="en-US" smtClean="0"/>
              <a:t>2019年1月24日</a:t>
            </a:fld>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4" name="Rectangle 8"/>
          <p:cNvSpPr>
            <a:spLocks noGrp="1" noChangeArrowheads="1"/>
          </p:cNvSpPr>
          <p:nvPr>
            <p:ph type="sldNum" sz="quarter" idx="12"/>
          </p:nvPr>
        </p:nvSpPr>
        <p:spPr>
          <a:ln/>
        </p:spPr>
        <p:txBody>
          <a:bodyPr/>
          <a:lstStyle>
            <a:lvl1pPr>
              <a:defRPr/>
            </a:lvl1pPr>
          </a:lstStyle>
          <a:p>
            <a:pPr>
              <a:defRPr/>
            </a:pPr>
            <a:fld id="{AE520A00-DFEE-41D0-B888-E25B8595F38D}" type="slidenum">
              <a:rPr lang="en-US" altLang="zh-CN"/>
              <a:pPr>
                <a:defRPr/>
              </a:pPr>
              <a:t>‹#›</a:t>
            </a:fld>
            <a:endParaRPr lang="en-US" altLang="zh-CN"/>
          </a:p>
        </p:txBody>
      </p:sp>
    </p:spTree>
    <p:extLst>
      <p:ext uri="{BB962C8B-B14F-4D97-AF65-F5344CB8AC3E}">
        <p14:creationId xmlns:p14="http://schemas.microsoft.com/office/powerpoint/2010/main" val="821063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9" y="457200"/>
            <a:ext cx="3932767" cy="1600200"/>
          </a:xfrm>
        </p:spPr>
        <p:txBody>
          <a:bodyPr/>
          <a:lstStyle>
            <a:lvl1pPr>
              <a:defRPr sz="2400"/>
            </a:lvl1pPr>
          </a:lstStyle>
          <a:p>
            <a:r>
              <a:rPr lang="zh-CN" altLang="en-US"/>
              <a:t>单击此处编辑母版标题样式</a:t>
            </a:r>
          </a:p>
        </p:txBody>
      </p:sp>
      <p:sp>
        <p:nvSpPr>
          <p:cNvPr id="3" name="内容占位符 2"/>
          <p:cNvSpPr>
            <a:spLocks noGrp="1"/>
          </p:cNvSpPr>
          <p:nvPr>
            <p:ph idx="1"/>
          </p:nvPr>
        </p:nvSpPr>
        <p:spPr>
          <a:xfrm>
            <a:off x="5183717" y="987428"/>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9" y="2057400"/>
            <a:ext cx="393276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B049DA4E-5C6F-FB47-BC01-AAA2D0AD43C8}" type="datetime2">
              <a:rPr lang="zh-CN" altLang="en-US" smtClean="0"/>
              <a:t>2019年1月24日</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7" name="Rectangle 8"/>
          <p:cNvSpPr>
            <a:spLocks noGrp="1" noChangeArrowheads="1"/>
          </p:cNvSpPr>
          <p:nvPr>
            <p:ph type="sldNum" sz="quarter" idx="12"/>
          </p:nvPr>
        </p:nvSpPr>
        <p:spPr>
          <a:ln/>
        </p:spPr>
        <p:txBody>
          <a:bodyPr/>
          <a:lstStyle>
            <a:lvl1pPr>
              <a:defRPr/>
            </a:lvl1pPr>
          </a:lstStyle>
          <a:p>
            <a:pPr>
              <a:defRPr/>
            </a:pPr>
            <a:fld id="{63AD8893-B835-4572-8C64-ECF747F24F7E}" type="slidenum">
              <a:rPr lang="en-US" altLang="zh-CN"/>
              <a:pPr>
                <a:defRPr/>
              </a:pPr>
              <a:t>‹#›</a:t>
            </a:fld>
            <a:endParaRPr lang="en-US" altLang="zh-CN"/>
          </a:p>
        </p:txBody>
      </p:sp>
    </p:spTree>
    <p:extLst>
      <p:ext uri="{BB962C8B-B14F-4D97-AF65-F5344CB8AC3E}">
        <p14:creationId xmlns:p14="http://schemas.microsoft.com/office/powerpoint/2010/main" val="4238831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9" y="457200"/>
            <a:ext cx="3932767" cy="1600200"/>
          </a:xfrm>
        </p:spPr>
        <p:txBody>
          <a:bodyPr/>
          <a:lstStyle>
            <a:lvl1pPr>
              <a:defRPr sz="2400"/>
            </a:lvl1pPr>
          </a:lstStyle>
          <a:p>
            <a:r>
              <a:rPr lang="zh-CN" altLang="en-US"/>
              <a:t>单击此处编辑母版标题样式</a:t>
            </a:r>
          </a:p>
        </p:txBody>
      </p:sp>
      <p:sp>
        <p:nvSpPr>
          <p:cNvPr id="3" name="图片占位符 2"/>
          <p:cNvSpPr>
            <a:spLocks noGrp="1"/>
          </p:cNvSpPr>
          <p:nvPr>
            <p:ph type="pic" idx="1"/>
          </p:nvPr>
        </p:nvSpPr>
        <p:spPr>
          <a:xfrm>
            <a:off x="5183717" y="987428"/>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840319" y="2057400"/>
            <a:ext cx="393276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2DB90F44-F846-E443-858D-216A0A768584}" type="datetime2">
              <a:rPr lang="zh-CN" altLang="en-US" smtClean="0"/>
              <a:t>2019年1月24日</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7" name="Rectangle 8"/>
          <p:cNvSpPr>
            <a:spLocks noGrp="1" noChangeArrowheads="1"/>
          </p:cNvSpPr>
          <p:nvPr>
            <p:ph type="sldNum" sz="quarter" idx="12"/>
          </p:nvPr>
        </p:nvSpPr>
        <p:spPr>
          <a:ln/>
        </p:spPr>
        <p:txBody>
          <a:bodyPr/>
          <a:lstStyle>
            <a:lvl1pPr>
              <a:defRPr/>
            </a:lvl1pPr>
          </a:lstStyle>
          <a:p>
            <a:pPr>
              <a:defRPr/>
            </a:pPr>
            <a:fld id="{F9E18B23-9643-4F6C-A294-67F1FB31CEF1}" type="slidenum">
              <a:rPr lang="en-US" altLang="zh-CN"/>
              <a:pPr>
                <a:defRPr/>
              </a:pPr>
              <a:t>‹#›</a:t>
            </a:fld>
            <a:endParaRPr lang="en-US" altLang="zh-CN"/>
          </a:p>
        </p:txBody>
      </p:sp>
    </p:spTree>
    <p:extLst>
      <p:ext uri="{BB962C8B-B14F-4D97-AF65-F5344CB8AC3E}">
        <p14:creationId xmlns:p14="http://schemas.microsoft.com/office/powerpoint/2010/main" val="352500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6233" y="304800"/>
            <a:ext cx="1066800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755651" y="1052516"/>
            <a:ext cx="106680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AutoShape 4"/>
          <p:cNvSpPr>
            <a:spLocks noChangeArrowheads="1"/>
          </p:cNvSpPr>
          <p:nvPr/>
        </p:nvSpPr>
        <p:spPr bwMode="auto">
          <a:xfrm>
            <a:off x="812801" y="908050"/>
            <a:ext cx="10610851"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sz="1350"/>
          </a:p>
        </p:txBody>
      </p:sp>
      <p:sp>
        <p:nvSpPr>
          <p:cNvPr id="1029" name="Line 5"/>
          <p:cNvSpPr>
            <a:spLocks noChangeShapeType="1"/>
          </p:cNvSpPr>
          <p:nvPr/>
        </p:nvSpPr>
        <p:spPr bwMode="auto">
          <a:xfrm flipV="1">
            <a:off x="812800" y="6308725"/>
            <a:ext cx="10566400" cy="0"/>
          </a:xfrm>
          <a:prstGeom prst="line">
            <a:avLst/>
          </a:prstGeom>
          <a:noFill/>
          <a:ln w="31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150" name="Rectangle 6"/>
          <p:cNvSpPr>
            <a:spLocks noGrp="1" noChangeArrowheads="1"/>
          </p:cNvSpPr>
          <p:nvPr>
            <p:ph type="dt" sz="half" idx="2"/>
          </p:nvPr>
        </p:nvSpPr>
        <p:spPr bwMode="auto">
          <a:xfrm>
            <a:off x="812800" y="6381753"/>
            <a:ext cx="2641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900"/>
            </a:lvl1pPr>
          </a:lstStyle>
          <a:p>
            <a:pPr>
              <a:defRPr/>
            </a:pPr>
            <a:fld id="{7BCF5363-C0A9-D348-A026-116C987FE407}" type="datetime2">
              <a:rPr lang="zh-CN" altLang="en-US" smtClean="0"/>
              <a:t>2019年1月24日</a:t>
            </a:fld>
            <a:endParaRPr lang="en-US" altLang="zh-CN" dirty="0"/>
          </a:p>
        </p:txBody>
      </p:sp>
      <p:sp>
        <p:nvSpPr>
          <p:cNvPr id="6151" name="Rectangle 7"/>
          <p:cNvSpPr>
            <a:spLocks noGrp="1" noChangeArrowheads="1"/>
          </p:cNvSpPr>
          <p:nvPr>
            <p:ph type="ftr" sz="quarter" idx="3"/>
          </p:nvPr>
        </p:nvSpPr>
        <p:spPr bwMode="auto">
          <a:xfrm>
            <a:off x="4165600" y="6381753"/>
            <a:ext cx="38608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900"/>
            </a:lvl1pPr>
          </a:lstStyle>
          <a:p>
            <a:pPr>
              <a:defRPr/>
            </a:pPr>
            <a:r>
              <a:rPr lang="zh-CN" altLang="en-US" dirty="0"/>
              <a:t>机器学习入门</a:t>
            </a:r>
            <a:endParaRPr lang="en-US" altLang="zh-CN" dirty="0"/>
          </a:p>
        </p:txBody>
      </p:sp>
      <p:sp>
        <p:nvSpPr>
          <p:cNvPr id="6152" name="Rectangle 8"/>
          <p:cNvSpPr>
            <a:spLocks noGrp="1" noChangeArrowheads="1"/>
          </p:cNvSpPr>
          <p:nvPr>
            <p:ph type="sldNum" sz="quarter" idx="4"/>
          </p:nvPr>
        </p:nvSpPr>
        <p:spPr bwMode="auto">
          <a:xfrm>
            <a:off x="8737600" y="6453191"/>
            <a:ext cx="26416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900"/>
            </a:lvl1pPr>
          </a:lstStyle>
          <a:p>
            <a:pPr>
              <a:defRPr/>
            </a:pPr>
            <a:fld id="{0149C382-F21B-4F65-934A-3F0D2F502330}" type="slidenum">
              <a:rPr lang="en-US" altLang="zh-CN"/>
              <a:pPr>
                <a:defRPr/>
              </a:pPr>
              <a:t>‹#›</a:t>
            </a:fld>
            <a:endParaRPr lang="en-US" altLang="zh-CN"/>
          </a:p>
        </p:txBody>
      </p:sp>
      <p:pic>
        <p:nvPicPr>
          <p:cNvPr id="5" name="图片 4"/>
          <p:cNvPicPr>
            <a:picLocks noChangeAspect="1"/>
          </p:cNvPicPr>
          <p:nvPr userDrawn="1"/>
        </p:nvPicPr>
        <p:blipFill rotWithShape="1">
          <a:blip r:embed="rId15" cstate="print">
            <a:extLst>
              <a:ext uri="{28A0092B-C50C-407E-A947-70E740481C1C}">
                <a14:useLocalDpi xmlns:a14="http://schemas.microsoft.com/office/drawing/2010/main" val="0"/>
              </a:ext>
            </a:extLst>
          </a:blip>
          <a:srcRect b="50152"/>
          <a:stretch/>
        </p:blipFill>
        <p:spPr>
          <a:xfrm>
            <a:off x="9152546" y="212876"/>
            <a:ext cx="2640971" cy="853473"/>
          </a:xfrm>
          <a:prstGeom prst="rect">
            <a:avLst/>
          </a:prstGeom>
        </p:spPr>
      </p:pic>
    </p:spTree>
    <p:extLst>
      <p:ext uri="{BB962C8B-B14F-4D97-AF65-F5344CB8AC3E}">
        <p14:creationId xmlns:p14="http://schemas.microsoft.com/office/powerpoint/2010/main" val="19814464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p:txStyles>
    <p:titleStyle>
      <a:lvl1pPr algn="l" rtl="0" eaLnBrk="0" fontAlgn="base" hangingPunct="0">
        <a:spcBef>
          <a:spcPct val="0"/>
        </a:spcBef>
        <a:spcAft>
          <a:spcPct val="0"/>
        </a:spcAft>
        <a:defRPr sz="2850" kern="1200">
          <a:solidFill>
            <a:schemeClr val="tx2"/>
          </a:solidFill>
          <a:latin typeface="+mj-lt"/>
          <a:ea typeface="+mj-ea"/>
          <a:cs typeface="+mj-cs"/>
        </a:defRPr>
      </a:lvl1pPr>
      <a:lvl2pPr algn="l" rtl="0" eaLnBrk="0" fontAlgn="base" hangingPunct="0">
        <a:spcBef>
          <a:spcPct val="0"/>
        </a:spcBef>
        <a:spcAft>
          <a:spcPct val="0"/>
        </a:spcAft>
        <a:defRPr sz="285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285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285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2850">
          <a:solidFill>
            <a:schemeClr val="tx2"/>
          </a:solidFill>
          <a:latin typeface="Verdana" panose="020B0604030504040204" pitchFamily="34" charset="0"/>
          <a:ea typeface="宋体" panose="02010600030101010101" pitchFamily="2" charset="-122"/>
        </a:defRPr>
      </a:lvl5pPr>
      <a:lvl6pPr marL="342900" algn="l" rtl="0" fontAlgn="base">
        <a:spcBef>
          <a:spcPct val="0"/>
        </a:spcBef>
        <a:spcAft>
          <a:spcPct val="0"/>
        </a:spcAft>
        <a:defRPr sz="2850">
          <a:solidFill>
            <a:schemeClr val="tx2"/>
          </a:solidFill>
          <a:latin typeface="Verdana" panose="020B0604030504040204" pitchFamily="34" charset="0"/>
          <a:ea typeface="宋体" panose="02010600030101010101" pitchFamily="2" charset="-122"/>
        </a:defRPr>
      </a:lvl6pPr>
      <a:lvl7pPr marL="685800" algn="l" rtl="0" fontAlgn="base">
        <a:spcBef>
          <a:spcPct val="0"/>
        </a:spcBef>
        <a:spcAft>
          <a:spcPct val="0"/>
        </a:spcAft>
        <a:defRPr sz="2850">
          <a:solidFill>
            <a:schemeClr val="tx2"/>
          </a:solidFill>
          <a:latin typeface="Verdana" panose="020B0604030504040204" pitchFamily="34" charset="0"/>
          <a:ea typeface="宋体" panose="02010600030101010101" pitchFamily="2" charset="-122"/>
        </a:defRPr>
      </a:lvl7pPr>
      <a:lvl8pPr marL="1028700" algn="l" rtl="0" fontAlgn="base">
        <a:spcBef>
          <a:spcPct val="0"/>
        </a:spcBef>
        <a:spcAft>
          <a:spcPct val="0"/>
        </a:spcAft>
        <a:defRPr sz="2850">
          <a:solidFill>
            <a:schemeClr val="tx2"/>
          </a:solidFill>
          <a:latin typeface="Verdana" panose="020B0604030504040204" pitchFamily="34" charset="0"/>
          <a:ea typeface="宋体" panose="02010600030101010101" pitchFamily="2" charset="-122"/>
        </a:defRPr>
      </a:lvl8pPr>
      <a:lvl9pPr marL="1371600" algn="l" rtl="0" fontAlgn="base">
        <a:spcBef>
          <a:spcPct val="0"/>
        </a:spcBef>
        <a:spcAft>
          <a:spcPct val="0"/>
        </a:spcAft>
        <a:defRPr sz="2850">
          <a:solidFill>
            <a:schemeClr val="tx2"/>
          </a:solidFill>
          <a:latin typeface="Verdana" panose="020B0604030504040204" pitchFamily="34" charset="0"/>
          <a:ea typeface="宋体" panose="02010600030101010101" pitchFamily="2" charset="-122"/>
        </a:defRPr>
      </a:lvl9pPr>
    </p:titleStyle>
    <p:body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sz="2250" kern="1200">
          <a:solidFill>
            <a:schemeClr val="tx1"/>
          </a:solidFill>
          <a:latin typeface="+mn-lt"/>
          <a:ea typeface="+mn-ea"/>
          <a:cs typeface="+mn-cs"/>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sz="1950" kern="1200">
          <a:solidFill>
            <a:schemeClr val="tx1"/>
          </a:solidFill>
          <a:latin typeface="+mn-lt"/>
          <a:ea typeface="+mn-ea"/>
          <a:cs typeface="+mn-cs"/>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o"/>
        <a:defRPr sz="1725" kern="1200">
          <a:solidFill>
            <a:schemeClr val="tx1"/>
          </a:solidFill>
          <a:latin typeface="+mn-lt"/>
          <a:ea typeface="+mn-ea"/>
          <a:cs typeface="+mn-cs"/>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sz="1500" kern="1200">
          <a:solidFill>
            <a:schemeClr val="tx1"/>
          </a:solidFill>
          <a:latin typeface="+mn-lt"/>
          <a:ea typeface="+mn-ea"/>
          <a:cs typeface="+mn-cs"/>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96.tif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7.(nul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8.(nul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9.(nul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0.(nul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1.(nul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2.(nul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3.(nul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4.(nul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5.(nul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3.jpg"/><Relationship Id="rId4" Type="http://schemas.openxmlformats.org/officeDocument/2006/relationships/image" Target="../media/image12.wmf"/><Relationship Id="rId9" Type="http://schemas.openxmlformats.org/officeDocument/2006/relationships/image" Target="../media/image14.jpeg"/></Relationships>
</file>

<file path=ppt/slides/_rels/slide3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7.png"/><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9.png"/><Relationship Id="rId5" Type="http://schemas.openxmlformats.org/officeDocument/2006/relationships/image" Target="../media/image15.wmf"/><Relationship Id="rId10" Type="http://schemas.openxmlformats.org/officeDocument/2006/relationships/image" Target="../media/image8.png"/><Relationship Id="rId4" Type="http://schemas.openxmlformats.org/officeDocument/2006/relationships/oleObject" Target="../embeddings/oleObject4.bin"/><Relationship Id="rId9" Type="http://schemas.openxmlformats.org/officeDocument/2006/relationships/image" Target="../media/image7.png"/></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oleObject" Target="../embeddings/oleObject6.bin"/><Relationship Id="rId7" Type="http://schemas.openxmlformats.org/officeDocument/2006/relationships/image" Target="../media/image9.png"/><Relationship Id="rId12"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png"/><Relationship Id="rId11" Type="http://schemas.openxmlformats.org/officeDocument/2006/relationships/image" Target="../media/image19.wmf"/><Relationship Id="rId5" Type="http://schemas.openxmlformats.org/officeDocument/2006/relationships/image" Target="../media/image7.png"/><Relationship Id="rId10" Type="http://schemas.openxmlformats.org/officeDocument/2006/relationships/oleObject" Target="../embeddings/oleObject8.bin"/><Relationship Id="rId4" Type="http://schemas.openxmlformats.org/officeDocument/2006/relationships/image" Target="../media/image15.wmf"/><Relationship Id="rId9" Type="http://schemas.openxmlformats.org/officeDocument/2006/relationships/image" Target="../media/image18.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7" Type="http://schemas.openxmlformats.org/officeDocument/2006/relationships/image" Target="../media/image44.png"/><Relationship Id="rId2" Type="http://schemas.openxmlformats.org/officeDocument/2006/relationships/image" Target="../media/image27.emf"/><Relationship Id="rId1" Type="http://schemas.openxmlformats.org/officeDocument/2006/relationships/slideLayout" Target="../slideLayouts/slideLayout2.xml"/><Relationship Id="rId6" Type="http://schemas.openxmlformats.org/officeDocument/2006/relationships/image" Target="../media/image43.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7.emf"/><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6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58.png"/><Relationship Id="rId7"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1.emf"/><Relationship Id="rId5" Type="http://schemas.openxmlformats.org/officeDocument/2006/relationships/oleObject" Target="../embeddings/oleObject9.bin"/><Relationship Id="rId10" Type="http://schemas.openxmlformats.org/officeDocument/2006/relationships/image" Target="../media/image61.png"/><Relationship Id="rId4" Type="http://schemas.openxmlformats.org/officeDocument/2006/relationships/image" Target="../media/image59.png"/><Relationship Id="rId9" Type="http://schemas.openxmlformats.org/officeDocument/2006/relationships/image" Target="../media/image60.png"/></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2.emf"/><Relationship Id="rId4" Type="http://schemas.openxmlformats.org/officeDocument/2006/relationships/oleObject" Target="../embeddings/oleObject10.bin"/></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tags" Target="../tags/tag4.xml"/><Relationship Id="rId7" Type="http://schemas.openxmlformats.org/officeDocument/2006/relationships/image" Target="../media/image64.png"/><Relationship Id="rId12" Type="http://schemas.openxmlformats.org/officeDocument/2006/relationships/image" Target="../media/image7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11" Type="http://schemas.openxmlformats.org/officeDocument/2006/relationships/image" Target="../media/image73.png"/><Relationship Id="rId5" Type="http://schemas.openxmlformats.org/officeDocument/2006/relationships/tags" Target="../tags/tag6.xml"/><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tags" Target="../tags/tag5.xml"/><Relationship Id="rId9" Type="http://schemas.openxmlformats.org/officeDocument/2006/relationships/image" Target="../media/image71.png"/><Relationship Id="rId14" Type="http://schemas.openxmlformats.org/officeDocument/2006/relationships/image" Target="../media/image76.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playground.tensorflow.org/"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0.tif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机器学习入门</a:t>
            </a:r>
          </a:p>
        </p:txBody>
      </p:sp>
    </p:spTree>
    <p:extLst>
      <p:ext uri="{BB962C8B-B14F-4D97-AF65-F5344CB8AC3E}">
        <p14:creationId xmlns:p14="http://schemas.microsoft.com/office/powerpoint/2010/main" val="1063902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：布尔型索引</a:t>
            </a:r>
          </a:p>
        </p:txBody>
      </p:sp>
      <p:sp>
        <p:nvSpPr>
          <p:cNvPr id="3" name="内容占位符 2"/>
          <p:cNvSpPr>
            <a:spLocks noGrp="1"/>
          </p:cNvSpPr>
          <p:nvPr>
            <p:ph idx="1"/>
          </p:nvPr>
        </p:nvSpPr>
        <p:spPr/>
        <p:txBody>
          <a:bodyPr>
            <a:normAutofit/>
          </a:bodyPr>
          <a:lstStyle/>
          <a:p>
            <a:r>
              <a:rPr kumimoji="1" lang="zh-CN" altLang="en-US" dirty="0"/>
              <a:t>问题：给一个数组，选出数组中所有大于</a:t>
            </a:r>
            <a:r>
              <a:rPr kumimoji="1" lang="en-US" altLang="zh-CN" dirty="0"/>
              <a:t>5</a:t>
            </a:r>
            <a:r>
              <a:rPr kumimoji="1" lang="zh-CN" altLang="en-US" dirty="0"/>
              <a:t>的数。</a:t>
            </a:r>
            <a:endParaRPr kumimoji="1" lang="en-US" altLang="zh-CN" dirty="0"/>
          </a:p>
          <a:p>
            <a:r>
              <a:rPr kumimoji="1" lang="zh-CN" altLang="en-US" dirty="0"/>
              <a:t>答案：</a:t>
            </a:r>
            <a:r>
              <a:rPr kumimoji="1" lang="en-US" altLang="zh-CN" dirty="0"/>
              <a:t>a[a&gt;5]</a:t>
            </a:r>
          </a:p>
          <a:p>
            <a:r>
              <a:rPr kumimoji="1" lang="zh-CN" altLang="en-US" dirty="0"/>
              <a:t>原理：</a:t>
            </a:r>
            <a:endParaRPr kumimoji="1" lang="en-US" altLang="zh-CN" dirty="0"/>
          </a:p>
          <a:p>
            <a:pPr lvl="1"/>
            <a:r>
              <a:rPr kumimoji="1" lang="en-US" altLang="zh-CN" dirty="0"/>
              <a:t>a&gt;5</a:t>
            </a:r>
            <a:r>
              <a:rPr kumimoji="1" lang="zh-CN" altLang="en-US" dirty="0"/>
              <a:t>会对</a:t>
            </a:r>
            <a:r>
              <a:rPr kumimoji="1" lang="en-US" altLang="zh-CN" dirty="0"/>
              <a:t>a</a:t>
            </a:r>
            <a:r>
              <a:rPr kumimoji="1" lang="zh-CN" altLang="en-US" dirty="0"/>
              <a:t>中的每一个元素进行判断，返回一个布尔数组</a:t>
            </a:r>
            <a:endParaRPr kumimoji="1" lang="en-US" altLang="zh-CN" dirty="0"/>
          </a:p>
          <a:p>
            <a:pPr lvl="1"/>
            <a:r>
              <a:rPr kumimoji="1" lang="zh-CN" altLang="en-US" b="1" dirty="0"/>
              <a:t>布尔型索引</a:t>
            </a:r>
            <a:r>
              <a:rPr kumimoji="1" lang="zh-CN" altLang="en-US" dirty="0"/>
              <a:t>：将同样大小的布尔数组传进索引，会返回一个由所有</a:t>
            </a:r>
            <a:r>
              <a:rPr kumimoji="1" lang="en-US" altLang="zh-CN" dirty="0"/>
              <a:t>True</a:t>
            </a:r>
            <a:r>
              <a:rPr kumimoji="1" lang="zh-CN" altLang="en-US" dirty="0"/>
              <a:t>对应位置的元素的数组</a:t>
            </a:r>
            <a:endParaRPr kumimoji="1" lang="en-US" altLang="zh-CN" dirty="0"/>
          </a:p>
          <a:p>
            <a:pPr lvl="1"/>
            <a:endParaRPr kumimoji="1" lang="en-US" altLang="zh-CN" dirty="0"/>
          </a:p>
          <a:p>
            <a:r>
              <a:rPr kumimoji="1" lang="zh-CN" altLang="en-US" dirty="0"/>
              <a:t>问题</a:t>
            </a:r>
            <a:r>
              <a:rPr kumimoji="1" lang="en-US" altLang="zh-CN" dirty="0"/>
              <a:t>2</a:t>
            </a:r>
            <a:r>
              <a:rPr kumimoji="1" lang="zh-CN" altLang="en-US" dirty="0"/>
              <a:t>：给一个数组，选出数组中所有大于</a:t>
            </a:r>
            <a:r>
              <a:rPr kumimoji="1" lang="en-US" altLang="zh-CN" dirty="0"/>
              <a:t>5</a:t>
            </a:r>
            <a:r>
              <a:rPr kumimoji="1" lang="zh-CN" altLang="en-US" dirty="0"/>
              <a:t>的偶数。</a:t>
            </a:r>
            <a:endParaRPr kumimoji="1" lang="en-US" altLang="zh-CN" dirty="0"/>
          </a:p>
          <a:p>
            <a:r>
              <a:rPr kumimoji="1" lang="zh-CN" altLang="en-US" dirty="0"/>
              <a:t>问题</a:t>
            </a:r>
            <a:r>
              <a:rPr kumimoji="1" lang="en-US" altLang="zh-CN" dirty="0"/>
              <a:t>3</a:t>
            </a:r>
            <a:r>
              <a:rPr kumimoji="1" lang="zh-CN" altLang="en-US" dirty="0"/>
              <a:t>：给一个数组，选出数组中所有大于</a:t>
            </a:r>
            <a:r>
              <a:rPr kumimoji="1" lang="en-US" altLang="zh-CN" dirty="0"/>
              <a:t>5</a:t>
            </a:r>
            <a:r>
              <a:rPr kumimoji="1" lang="zh-CN" altLang="en-US" dirty="0"/>
              <a:t>的数和偶数。</a:t>
            </a:r>
            <a:endParaRPr kumimoji="1" lang="en-US" altLang="zh-CN" dirty="0"/>
          </a:p>
          <a:p>
            <a:r>
              <a:rPr kumimoji="1" lang="zh-CN" altLang="en-US" dirty="0"/>
              <a:t>答案：</a:t>
            </a:r>
            <a:endParaRPr kumimoji="1" lang="en-US" altLang="zh-CN" dirty="0"/>
          </a:p>
          <a:p>
            <a:pPr lvl="1"/>
            <a:r>
              <a:rPr kumimoji="1" lang="en-US" altLang="zh-CN" dirty="0"/>
              <a:t>a[(a&gt;5)</a:t>
            </a:r>
            <a:r>
              <a:rPr kumimoji="1" lang="zh-CN" altLang="en-US" dirty="0"/>
              <a:t> </a:t>
            </a:r>
            <a:r>
              <a:rPr kumimoji="1" lang="en-US" altLang="zh-CN" dirty="0"/>
              <a:t>&amp;</a:t>
            </a:r>
            <a:r>
              <a:rPr kumimoji="1" lang="zh-CN" altLang="en-US" dirty="0"/>
              <a:t> </a:t>
            </a:r>
            <a:r>
              <a:rPr kumimoji="1" lang="en-US" altLang="zh-CN" dirty="0"/>
              <a:t>(a%2==0)]</a:t>
            </a:r>
          </a:p>
          <a:p>
            <a:pPr lvl="1"/>
            <a:r>
              <a:rPr kumimoji="1" lang="en-US" altLang="zh-CN" dirty="0"/>
              <a:t>a[(a&gt;5)</a:t>
            </a:r>
            <a:r>
              <a:rPr kumimoji="1" lang="zh-CN" altLang="en-US" dirty="0"/>
              <a:t> </a:t>
            </a:r>
            <a:r>
              <a:rPr kumimoji="1" lang="en-US" altLang="zh-CN" dirty="0"/>
              <a:t>|</a:t>
            </a:r>
            <a:r>
              <a:rPr kumimoji="1" lang="zh-CN" altLang="en-US" dirty="0"/>
              <a:t> </a:t>
            </a:r>
            <a:r>
              <a:rPr kumimoji="1" lang="en-US" altLang="zh-CN" dirty="0"/>
              <a:t>(a%2==0)]</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10</a:t>
            </a:fld>
            <a:endParaRPr lang="en-US" altLang="zh-CN"/>
          </a:p>
        </p:txBody>
      </p:sp>
    </p:spTree>
    <p:extLst>
      <p:ext uri="{BB962C8B-B14F-4D97-AF65-F5344CB8AC3E}">
        <p14:creationId xmlns:p14="http://schemas.microsoft.com/office/powerpoint/2010/main" val="119728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38636F-1F86-AF44-99FA-E3BD24009851}"/>
              </a:ext>
            </a:extLst>
          </p:cNvPr>
          <p:cNvSpPr>
            <a:spLocks noGrp="1"/>
          </p:cNvSpPr>
          <p:nvPr>
            <p:ph type="title"/>
          </p:nvPr>
        </p:nvSpPr>
        <p:spPr/>
        <p:txBody>
          <a:bodyPr/>
          <a:lstStyle/>
          <a:p>
            <a:r>
              <a:rPr kumimoji="1" lang="zh-CN" altLang="en-US" dirty="0"/>
              <a:t>词袋模型</a:t>
            </a:r>
          </a:p>
        </p:txBody>
      </p:sp>
      <p:sp>
        <p:nvSpPr>
          <p:cNvPr id="3" name="内容占位符 2">
            <a:extLst>
              <a:ext uri="{FF2B5EF4-FFF2-40B4-BE49-F238E27FC236}">
                <a16:creationId xmlns:a16="http://schemas.microsoft.com/office/drawing/2014/main" id="{91330BF2-0956-3040-803C-84510041BABB}"/>
              </a:ext>
            </a:extLst>
          </p:cNvPr>
          <p:cNvSpPr>
            <a:spLocks noGrp="1"/>
          </p:cNvSpPr>
          <p:nvPr>
            <p:ph idx="1"/>
          </p:nvPr>
        </p:nvSpPr>
        <p:spPr/>
        <p:txBody>
          <a:bodyPr/>
          <a:lstStyle/>
          <a:p>
            <a:r>
              <a:rPr kumimoji="1" lang="zh-CN" altLang="en-US" dirty="0"/>
              <a:t>词袋模型（</a:t>
            </a:r>
            <a:r>
              <a:rPr kumimoji="1" lang="en-US" altLang="zh-CN" dirty="0"/>
              <a:t>Bag</a:t>
            </a:r>
            <a:r>
              <a:rPr kumimoji="1" lang="zh-Hans" altLang="en-US" dirty="0"/>
              <a:t> </a:t>
            </a:r>
            <a:r>
              <a:rPr kumimoji="1" lang="en-US" altLang="zh-Hans" dirty="0"/>
              <a:t>of</a:t>
            </a:r>
            <a:r>
              <a:rPr kumimoji="1" lang="zh-Hans" altLang="en-US" dirty="0"/>
              <a:t> </a:t>
            </a:r>
            <a:r>
              <a:rPr kumimoji="1" lang="en-US" altLang="zh-Hans" dirty="0"/>
              <a:t>words</a:t>
            </a:r>
            <a:r>
              <a:rPr kumimoji="1" lang="zh-CN" altLang="en-US" dirty="0"/>
              <a:t>）</a:t>
            </a:r>
            <a:endParaRPr kumimoji="1" lang="en-US" altLang="zh-CN" dirty="0"/>
          </a:p>
          <a:p>
            <a:r>
              <a:rPr kumimoji="1" lang="zh-CN" altLang="en-US" dirty="0"/>
              <a:t>词袋模型</a:t>
            </a:r>
            <a:r>
              <a:rPr lang="zh-CN" altLang="en-US" dirty="0"/>
              <a:t>假定对于一个文本，忽略其词序和语法，句法，将其仅仅看做是一个词集合，或者说是词的一个组合。</a:t>
            </a:r>
            <a:endParaRPr lang="en-US" altLang="zh-CN" dirty="0"/>
          </a:p>
          <a:p>
            <a:r>
              <a:rPr kumimoji="1" lang="zh-CN" altLang="en-US" dirty="0"/>
              <a:t>例：</a:t>
            </a:r>
            <a:endParaRPr kumimoji="1" lang="en-US" altLang="zh-CN" dirty="0"/>
          </a:p>
          <a:p>
            <a:endParaRPr kumimoji="1" lang="en-US" altLang="zh-CN" dirty="0"/>
          </a:p>
          <a:p>
            <a:endParaRPr kumimoji="1" lang="en-US" altLang="zh-CN" dirty="0"/>
          </a:p>
          <a:p>
            <a:pPr lvl="1"/>
            <a:endParaRPr kumimoji="1" lang="en-US" altLang="zh-CN" dirty="0"/>
          </a:p>
          <a:p>
            <a:pPr lvl="1"/>
            <a:endParaRPr kumimoji="1" lang="zh-CN" altLang="en-US" dirty="0"/>
          </a:p>
        </p:txBody>
      </p:sp>
      <p:sp>
        <p:nvSpPr>
          <p:cNvPr id="4" name="日期占位符 3">
            <a:extLst>
              <a:ext uri="{FF2B5EF4-FFF2-40B4-BE49-F238E27FC236}">
                <a16:creationId xmlns:a16="http://schemas.microsoft.com/office/drawing/2014/main" id="{29FBE0AA-DECB-FF49-B230-C8774A3EF756}"/>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2CB79886-051D-6C45-AF5E-536DE0A3DAF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44B02F7-C133-C54A-9B0F-F11E77D783D4}"/>
              </a:ext>
            </a:extLst>
          </p:cNvPr>
          <p:cNvSpPr>
            <a:spLocks noGrp="1"/>
          </p:cNvSpPr>
          <p:nvPr>
            <p:ph type="sldNum" sz="quarter" idx="12"/>
          </p:nvPr>
        </p:nvSpPr>
        <p:spPr/>
        <p:txBody>
          <a:bodyPr/>
          <a:lstStyle/>
          <a:p>
            <a:pPr>
              <a:defRPr/>
            </a:pPr>
            <a:fld id="{64C9EB70-B654-4058-838F-8806615D92E5}" type="slidenum">
              <a:rPr lang="en-US" altLang="zh-CN" smtClean="0"/>
              <a:pPr>
                <a:defRPr/>
              </a:pPr>
              <a:t>100</a:t>
            </a:fld>
            <a:endParaRPr lang="en-US" altLang="zh-CN"/>
          </a:p>
        </p:txBody>
      </p:sp>
      <p:sp>
        <p:nvSpPr>
          <p:cNvPr id="7" name="矩形 6">
            <a:extLst>
              <a:ext uri="{FF2B5EF4-FFF2-40B4-BE49-F238E27FC236}">
                <a16:creationId xmlns:a16="http://schemas.microsoft.com/office/drawing/2014/main" id="{3F38971B-E4E6-FF4E-8FD0-BB270B90EBCB}"/>
              </a:ext>
            </a:extLst>
          </p:cNvPr>
          <p:cNvSpPr/>
          <p:nvPr/>
        </p:nvSpPr>
        <p:spPr>
          <a:xfrm>
            <a:off x="1432956" y="2666448"/>
            <a:ext cx="6096000" cy="646331"/>
          </a:xfrm>
          <a:prstGeom prst="rect">
            <a:avLst/>
          </a:prstGeom>
        </p:spPr>
        <p:txBody>
          <a:bodyPr>
            <a:spAutoFit/>
          </a:bodyPr>
          <a:lstStyle/>
          <a:p>
            <a:r>
              <a:rPr lang="en-US" altLang="zh-CN" dirty="0">
                <a:solidFill>
                  <a:srgbClr val="222222"/>
                </a:solidFill>
                <a:latin typeface="Arial" panose="020B0604020202020204" pitchFamily="34" charset="0"/>
              </a:rPr>
              <a:t>(1) John likes to watch movies. Mary likes movies too. </a:t>
            </a:r>
          </a:p>
          <a:p>
            <a:r>
              <a:rPr lang="en-US" altLang="zh-CN" dirty="0">
                <a:solidFill>
                  <a:srgbClr val="222222"/>
                </a:solidFill>
                <a:latin typeface="Arial" panose="020B0604020202020204" pitchFamily="34" charset="0"/>
              </a:rPr>
              <a:t>(2) John also likes to watch football games.</a:t>
            </a:r>
            <a:endParaRPr lang="en-US" altLang="zh-CN" b="0" i="0" dirty="0">
              <a:solidFill>
                <a:srgbClr val="222222"/>
              </a:solidFill>
              <a:effectLst/>
              <a:latin typeface="Arial" panose="020B0604020202020204" pitchFamily="34" charset="0"/>
            </a:endParaRPr>
          </a:p>
        </p:txBody>
      </p:sp>
      <p:graphicFrame>
        <p:nvGraphicFramePr>
          <p:cNvPr id="10" name="表格 9">
            <a:extLst>
              <a:ext uri="{FF2B5EF4-FFF2-40B4-BE49-F238E27FC236}">
                <a16:creationId xmlns:a16="http://schemas.microsoft.com/office/drawing/2014/main" id="{259A16E5-C07F-E04F-A8AB-90DCB1317879}"/>
              </a:ext>
            </a:extLst>
          </p:cNvPr>
          <p:cNvGraphicFramePr>
            <a:graphicFrameLocks noGrp="1"/>
          </p:cNvGraphicFramePr>
          <p:nvPr>
            <p:extLst>
              <p:ext uri="{D42A27DB-BD31-4B8C-83A1-F6EECF244321}">
                <p14:modId xmlns:p14="http://schemas.microsoft.com/office/powerpoint/2010/main" val="1180408856"/>
              </p:ext>
            </p:extLst>
          </p:nvPr>
        </p:nvGraphicFramePr>
        <p:xfrm>
          <a:off x="1024822" y="3814191"/>
          <a:ext cx="10129658" cy="1112520"/>
        </p:xfrm>
        <a:graphic>
          <a:graphicData uri="http://schemas.openxmlformats.org/drawingml/2006/table">
            <a:tbl>
              <a:tblPr firstRow="1" bandRow="1">
                <a:tableStyleId>{5940675A-B579-460E-94D1-54222C63F5DA}</a:tableStyleId>
              </a:tblPr>
              <a:tblGrid>
                <a:gridCol w="920878">
                  <a:extLst>
                    <a:ext uri="{9D8B030D-6E8A-4147-A177-3AD203B41FA5}">
                      <a16:colId xmlns:a16="http://schemas.microsoft.com/office/drawing/2014/main" val="3905961226"/>
                    </a:ext>
                  </a:extLst>
                </a:gridCol>
                <a:gridCol w="920878">
                  <a:extLst>
                    <a:ext uri="{9D8B030D-6E8A-4147-A177-3AD203B41FA5}">
                      <a16:colId xmlns:a16="http://schemas.microsoft.com/office/drawing/2014/main" val="2687033171"/>
                    </a:ext>
                  </a:extLst>
                </a:gridCol>
                <a:gridCol w="920878">
                  <a:extLst>
                    <a:ext uri="{9D8B030D-6E8A-4147-A177-3AD203B41FA5}">
                      <a16:colId xmlns:a16="http://schemas.microsoft.com/office/drawing/2014/main" val="2655106964"/>
                    </a:ext>
                  </a:extLst>
                </a:gridCol>
                <a:gridCol w="920878">
                  <a:extLst>
                    <a:ext uri="{9D8B030D-6E8A-4147-A177-3AD203B41FA5}">
                      <a16:colId xmlns:a16="http://schemas.microsoft.com/office/drawing/2014/main" val="2394045661"/>
                    </a:ext>
                  </a:extLst>
                </a:gridCol>
                <a:gridCol w="920878">
                  <a:extLst>
                    <a:ext uri="{9D8B030D-6E8A-4147-A177-3AD203B41FA5}">
                      <a16:colId xmlns:a16="http://schemas.microsoft.com/office/drawing/2014/main" val="1309494311"/>
                    </a:ext>
                  </a:extLst>
                </a:gridCol>
                <a:gridCol w="920878">
                  <a:extLst>
                    <a:ext uri="{9D8B030D-6E8A-4147-A177-3AD203B41FA5}">
                      <a16:colId xmlns:a16="http://schemas.microsoft.com/office/drawing/2014/main" val="3535937194"/>
                    </a:ext>
                  </a:extLst>
                </a:gridCol>
                <a:gridCol w="920878">
                  <a:extLst>
                    <a:ext uri="{9D8B030D-6E8A-4147-A177-3AD203B41FA5}">
                      <a16:colId xmlns:a16="http://schemas.microsoft.com/office/drawing/2014/main" val="1080634323"/>
                    </a:ext>
                  </a:extLst>
                </a:gridCol>
                <a:gridCol w="920878">
                  <a:extLst>
                    <a:ext uri="{9D8B030D-6E8A-4147-A177-3AD203B41FA5}">
                      <a16:colId xmlns:a16="http://schemas.microsoft.com/office/drawing/2014/main" val="2864943574"/>
                    </a:ext>
                  </a:extLst>
                </a:gridCol>
                <a:gridCol w="920878">
                  <a:extLst>
                    <a:ext uri="{9D8B030D-6E8A-4147-A177-3AD203B41FA5}">
                      <a16:colId xmlns:a16="http://schemas.microsoft.com/office/drawing/2014/main" val="2945659147"/>
                    </a:ext>
                  </a:extLst>
                </a:gridCol>
                <a:gridCol w="920878">
                  <a:extLst>
                    <a:ext uri="{9D8B030D-6E8A-4147-A177-3AD203B41FA5}">
                      <a16:colId xmlns:a16="http://schemas.microsoft.com/office/drawing/2014/main" val="3823150355"/>
                    </a:ext>
                  </a:extLst>
                </a:gridCol>
                <a:gridCol w="920878">
                  <a:extLst>
                    <a:ext uri="{9D8B030D-6E8A-4147-A177-3AD203B41FA5}">
                      <a16:colId xmlns:a16="http://schemas.microsoft.com/office/drawing/2014/main" val="310995697"/>
                    </a:ext>
                  </a:extLst>
                </a:gridCol>
              </a:tblGrid>
              <a:tr h="370840">
                <a:tc>
                  <a:txBody>
                    <a:bodyPr/>
                    <a:lstStyle/>
                    <a:p>
                      <a:endParaRPr lang="zh-CN" altLang="en-US" dirty="0"/>
                    </a:p>
                  </a:txBody>
                  <a:tcPr/>
                </a:tc>
                <a:tc>
                  <a:txBody>
                    <a:bodyPr/>
                    <a:lstStyle/>
                    <a:p>
                      <a:r>
                        <a:rPr lang="en-US" altLang="zh-CN" dirty="0"/>
                        <a:t>J</a:t>
                      </a:r>
                      <a:r>
                        <a:rPr lang="en-US" altLang="zh-Hans" dirty="0"/>
                        <a:t>ohn</a:t>
                      </a:r>
                      <a:endParaRPr lang="zh-CN" altLang="en-US" dirty="0"/>
                    </a:p>
                  </a:txBody>
                  <a:tcPr/>
                </a:tc>
                <a:tc>
                  <a:txBody>
                    <a:bodyPr/>
                    <a:lstStyle/>
                    <a:p>
                      <a:r>
                        <a:rPr lang="en-US" altLang="zh-CN" dirty="0"/>
                        <a:t>l</a:t>
                      </a:r>
                      <a:r>
                        <a:rPr lang="en-US" altLang="zh-Hans" dirty="0"/>
                        <a:t>ikes</a:t>
                      </a:r>
                      <a:endParaRPr lang="zh-CN" altLang="en-US" dirty="0"/>
                    </a:p>
                  </a:txBody>
                  <a:tcPr/>
                </a:tc>
                <a:tc>
                  <a:txBody>
                    <a:bodyPr/>
                    <a:lstStyle/>
                    <a:p>
                      <a:r>
                        <a:rPr lang="en-US" altLang="zh-CN" dirty="0"/>
                        <a:t>to</a:t>
                      </a:r>
                      <a:endParaRPr lang="zh-CN" altLang="en-US" dirty="0"/>
                    </a:p>
                  </a:txBody>
                  <a:tcPr/>
                </a:tc>
                <a:tc>
                  <a:txBody>
                    <a:bodyPr/>
                    <a:lstStyle/>
                    <a:p>
                      <a:r>
                        <a:rPr lang="en-US" altLang="zh-Hans" dirty="0"/>
                        <a:t>watch</a:t>
                      </a:r>
                      <a:endParaRPr lang="zh-CN" altLang="en-US" dirty="0"/>
                    </a:p>
                  </a:txBody>
                  <a:tcPr/>
                </a:tc>
                <a:tc>
                  <a:txBody>
                    <a:bodyPr/>
                    <a:lstStyle/>
                    <a:p>
                      <a:r>
                        <a:rPr lang="en-US" altLang="zh-CN" dirty="0"/>
                        <a:t>m</a:t>
                      </a:r>
                      <a:r>
                        <a:rPr lang="en-US" altLang="zh-Hans" dirty="0"/>
                        <a:t>ovies</a:t>
                      </a:r>
                      <a:endParaRPr lang="zh-CN" altLang="en-US" dirty="0"/>
                    </a:p>
                  </a:txBody>
                  <a:tcPr/>
                </a:tc>
                <a:tc>
                  <a:txBody>
                    <a:bodyPr/>
                    <a:lstStyle/>
                    <a:p>
                      <a:r>
                        <a:rPr lang="en-US" altLang="zh-Hans" dirty="0"/>
                        <a:t>Mary</a:t>
                      </a:r>
                      <a:endParaRPr lang="zh-CN" altLang="en-US" dirty="0"/>
                    </a:p>
                  </a:txBody>
                  <a:tcPr/>
                </a:tc>
                <a:tc>
                  <a:txBody>
                    <a:bodyPr/>
                    <a:lstStyle/>
                    <a:p>
                      <a:r>
                        <a:rPr lang="en-US" altLang="zh-CN" dirty="0"/>
                        <a:t>t</a:t>
                      </a:r>
                      <a:r>
                        <a:rPr lang="en-US" altLang="zh-Hans" dirty="0"/>
                        <a:t>oo</a:t>
                      </a:r>
                      <a:endParaRPr lang="zh-CN" altLang="en-US" dirty="0"/>
                    </a:p>
                  </a:txBody>
                  <a:tcPr/>
                </a:tc>
                <a:tc>
                  <a:txBody>
                    <a:bodyPr/>
                    <a:lstStyle/>
                    <a:p>
                      <a:r>
                        <a:rPr lang="en-US" altLang="zh-CN" dirty="0"/>
                        <a:t>a</a:t>
                      </a:r>
                      <a:r>
                        <a:rPr lang="en-US" altLang="zh-Hans" dirty="0"/>
                        <a:t>lso</a:t>
                      </a:r>
                      <a:endParaRPr lang="zh-CN" altLang="en-US" dirty="0"/>
                    </a:p>
                  </a:txBody>
                  <a:tcPr/>
                </a:tc>
                <a:tc>
                  <a:txBody>
                    <a:bodyPr/>
                    <a:lstStyle/>
                    <a:p>
                      <a:r>
                        <a:rPr lang="en-US" altLang="zh-CN" dirty="0"/>
                        <a:t>f</a:t>
                      </a:r>
                      <a:r>
                        <a:rPr lang="en-US" altLang="zh-Hans" dirty="0"/>
                        <a:t>ootball</a:t>
                      </a:r>
                      <a:endParaRPr lang="zh-CN" altLang="en-US" dirty="0"/>
                    </a:p>
                  </a:txBody>
                  <a:tcPr/>
                </a:tc>
                <a:tc>
                  <a:txBody>
                    <a:bodyPr/>
                    <a:lstStyle/>
                    <a:p>
                      <a:r>
                        <a:rPr lang="en-US" altLang="zh-CN" dirty="0"/>
                        <a:t>g</a:t>
                      </a:r>
                      <a:r>
                        <a:rPr lang="en-US" altLang="zh-Hans" dirty="0"/>
                        <a:t>ames</a:t>
                      </a:r>
                      <a:endParaRPr lang="zh-CN" altLang="en-US" dirty="0"/>
                    </a:p>
                  </a:txBody>
                  <a:tcPr/>
                </a:tc>
                <a:extLst>
                  <a:ext uri="{0D108BD9-81ED-4DB2-BD59-A6C34878D82A}">
                    <a16:rowId xmlns:a16="http://schemas.microsoft.com/office/drawing/2014/main" val="3158271872"/>
                  </a:ext>
                </a:extLst>
              </a:tr>
              <a:tr h="370840">
                <a:tc>
                  <a:txBody>
                    <a:bodyPr/>
                    <a:lstStyle/>
                    <a:p>
                      <a:r>
                        <a:rPr lang="en-US" altLang="zh-CN" dirty="0"/>
                        <a:t>(</a:t>
                      </a:r>
                      <a:r>
                        <a:rPr lang="en-US" altLang="zh-Hans" dirty="0"/>
                        <a:t>1)</a:t>
                      </a:r>
                      <a:endParaRPr lang="zh-CN" altLang="en-US" dirty="0"/>
                    </a:p>
                  </a:txBody>
                  <a:tcPr/>
                </a:tc>
                <a:tc>
                  <a:txBody>
                    <a:bodyPr/>
                    <a:lstStyle/>
                    <a:p>
                      <a:r>
                        <a:rPr lang="en-US" altLang="zh-CN" dirty="0"/>
                        <a:t>1</a:t>
                      </a:r>
                      <a:endParaRPr lang="zh-CN" altLang="en-US" dirty="0"/>
                    </a:p>
                  </a:txBody>
                  <a:tcPr/>
                </a:tc>
                <a:tc>
                  <a:txBody>
                    <a:bodyPr/>
                    <a:lstStyle/>
                    <a:p>
                      <a:r>
                        <a:rPr lang="en-US" altLang="zh-Hans" dirty="0"/>
                        <a:t>2</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Hans" dirty="0"/>
                        <a:t>2</a:t>
                      </a:r>
                      <a:endParaRPr lang="zh-CN" altLang="en-US" dirty="0"/>
                    </a:p>
                  </a:txBody>
                  <a:tcPr/>
                </a:tc>
                <a:tc>
                  <a:txBody>
                    <a:bodyPr/>
                    <a:lstStyle/>
                    <a:p>
                      <a:r>
                        <a:rPr lang="en-US" altLang="zh-CN" dirty="0"/>
                        <a:t>1</a:t>
                      </a:r>
                      <a:endParaRPr lang="zh-CN" altLang="en-US" dirty="0"/>
                    </a:p>
                  </a:txBody>
                  <a:tcPr/>
                </a:tc>
                <a:tc>
                  <a:txBody>
                    <a:bodyPr/>
                    <a:lstStyle/>
                    <a:p>
                      <a:r>
                        <a:rPr lang="en-US" altLang="zh-Hans"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3195186575"/>
                  </a:ext>
                </a:extLst>
              </a:tr>
              <a:tr h="370840">
                <a:tc>
                  <a:txBody>
                    <a:bodyPr/>
                    <a:lstStyle/>
                    <a:p>
                      <a:r>
                        <a:rPr lang="en-US" altLang="zh-CN" dirty="0"/>
                        <a:t>(</a:t>
                      </a:r>
                      <a:r>
                        <a:rPr lang="en-US" altLang="zh-Hans" dirty="0"/>
                        <a:t>2)</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789589447"/>
                  </a:ext>
                </a:extLst>
              </a:tr>
            </a:tbl>
          </a:graphicData>
        </a:graphic>
      </p:graphicFrame>
    </p:spTree>
    <p:extLst>
      <p:ext uri="{BB962C8B-B14F-4D97-AF65-F5344CB8AC3E}">
        <p14:creationId xmlns:p14="http://schemas.microsoft.com/office/powerpoint/2010/main" val="36577537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3DAE2-E473-6549-89E6-FCC29415C8A6}"/>
              </a:ext>
            </a:extLst>
          </p:cNvPr>
          <p:cNvSpPr>
            <a:spLocks noGrp="1"/>
          </p:cNvSpPr>
          <p:nvPr>
            <p:ph type="title"/>
          </p:nvPr>
        </p:nvSpPr>
        <p:spPr/>
        <p:txBody>
          <a:bodyPr/>
          <a:lstStyle/>
          <a:p>
            <a:r>
              <a:rPr kumimoji="1" lang="zh-CN" altLang="en-US" dirty="0"/>
              <a:t>实例：垃圾邮件分类器</a:t>
            </a:r>
          </a:p>
        </p:txBody>
      </p:sp>
      <p:sp>
        <p:nvSpPr>
          <p:cNvPr id="3" name="内容占位符 2">
            <a:extLst>
              <a:ext uri="{FF2B5EF4-FFF2-40B4-BE49-F238E27FC236}">
                <a16:creationId xmlns:a16="http://schemas.microsoft.com/office/drawing/2014/main" id="{8CC5E0EF-468E-5647-BCD1-F61D1ECC5007}"/>
              </a:ext>
            </a:extLst>
          </p:cNvPr>
          <p:cNvSpPr>
            <a:spLocks noGrp="1"/>
          </p:cNvSpPr>
          <p:nvPr>
            <p:ph idx="1"/>
          </p:nvPr>
        </p:nvSpPr>
        <p:spPr/>
        <p:txBody>
          <a:bodyPr/>
          <a:lstStyle/>
          <a:p>
            <a:r>
              <a:rPr kumimoji="1" lang="zh-CN" altLang="en-US" dirty="0"/>
              <a:t>输入：邮件字符串</a:t>
            </a:r>
            <a:endParaRPr kumimoji="1" lang="en-US" altLang="zh-CN" dirty="0"/>
          </a:p>
          <a:p>
            <a:r>
              <a:rPr kumimoji="1" lang="zh-CN" altLang="en-US" dirty="0"/>
              <a:t>输出：</a:t>
            </a:r>
            <a:r>
              <a:rPr kumimoji="1" lang="en-US" altLang="zh-CN" dirty="0"/>
              <a:t>SPAM</a:t>
            </a:r>
            <a:r>
              <a:rPr kumimoji="1" lang="en-US" altLang="zh-Hans" dirty="0"/>
              <a:t>/HAM</a:t>
            </a:r>
            <a:endParaRPr kumimoji="1" lang="zh-CN" altLang="en-US" dirty="0"/>
          </a:p>
        </p:txBody>
      </p:sp>
      <p:sp>
        <p:nvSpPr>
          <p:cNvPr id="4" name="日期占位符 3">
            <a:extLst>
              <a:ext uri="{FF2B5EF4-FFF2-40B4-BE49-F238E27FC236}">
                <a16:creationId xmlns:a16="http://schemas.microsoft.com/office/drawing/2014/main" id="{0D066462-782F-6147-A419-753DDA8B7E30}"/>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9899BC84-3EB8-AA4B-BEB7-65A273AF56E7}"/>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CE9DC491-16E8-874A-BBB3-FB1B3AF3ED6A}"/>
              </a:ext>
            </a:extLst>
          </p:cNvPr>
          <p:cNvSpPr>
            <a:spLocks noGrp="1"/>
          </p:cNvSpPr>
          <p:nvPr>
            <p:ph type="sldNum" sz="quarter" idx="12"/>
          </p:nvPr>
        </p:nvSpPr>
        <p:spPr/>
        <p:txBody>
          <a:bodyPr/>
          <a:lstStyle/>
          <a:p>
            <a:pPr>
              <a:defRPr/>
            </a:pPr>
            <a:fld id="{64C9EB70-B654-4058-838F-8806615D92E5}" type="slidenum">
              <a:rPr lang="en-US" altLang="zh-CN" smtClean="0"/>
              <a:pPr>
                <a:defRPr/>
              </a:pPr>
              <a:t>101</a:t>
            </a:fld>
            <a:endParaRPr lang="en-US" altLang="zh-CN"/>
          </a:p>
        </p:txBody>
      </p:sp>
      <p:pic>
        <p:nvPicPr>
          <p:cNvPr id="7" name="图片 6">
            <a:extLst>
              <a:ext uri="{FF2B5EF4-FFF2-40B4-BE49-F238E27FC236}">
                <a16:creationId xmlns:a16="http://schemas.microsoft.com/office/drawing/2014/main" id="{71003155-9FAA-084D-B696-DDBF0C26852E}"/>
              </a:ext>
            </a:extLst>
          </p:cNvPr>
          <p:cNvPicPr>
            <a:picLocks noChangeAspect="1"/>
          </p:cNvPicPr>
          <p:nvPr/>
        </p:nvPicPr>
        <p:blipFill>
          <a:blip r:embed="rId2"/>
          <a:stretch>
            <a:fillRect/>
          </a:stretch>
        </p:blipFill>
        <p:spPr>
          <a:xfrm>
            <a:off x="1897660" y="2316959"/>
            <a:ext cx="7327900" cy="2565400"/>
          </a:xfrm>
          <a:prstGeom prst="rect">
            <a:avLst/>
          </a:prstGeom>
        </p:spPr>
      </p:pic>
    </p:spTree>
    <p:extLst>
      <p:ext uri="{BB962C8B-B14F-4D97-AF65-F5344CB8AC3E}">
        <p14:creationId xmlns:p14="http://schemas.microsoft.com/office/powerpoint/2010/main" val="1751011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7F74B-CC4A-F94A-B9D1-7D8DB225197A}"/>
              </a:ext>
            </a:extLst>
          </p:cNvPr>
          <p:cNvSpPr>
            <a:spLocks noGrp="1"/>
          </p:cNvSpPr>
          <p:nvPr>
            <p:ph type="title"/>
          </p:nvPr>
        </p:nvSpPr>
        <p:spPr/>
        <p:txBody>
          <a:bodyPr/>
          <a:lstStyle/>
          <a:p>
            <a:r>
              <a:rPr kumimoji="1" lang="zh-CN" altLang="en-US" dirty="0"/>
              <a:t>第三章：聚类</a:t>
            </a:r>
          </a:p>
        </p:txBody>
      </p:sp>
    </p:spTree>
    <p:extLst>
      <p:ext uri="{BB962C8B-B14F-4D97-AF65-F5344CB8AC3E}">
        <p14:creationId xmlns:p14="http://schemas.microsoft.com/office/powerpoint/2010/main" val="15425368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9B740-27AC-D741-9525-11E79642638C}"/>
              </a:ext>
            </a:extLst>
          </p:cNvPr>
          <p:cNvSpPr>
            <a:spLocks noGrp="1"/>
          </p:cNvSpPr>
          <p:nvPr>
            <p:ph type="title"/>
          </p:nvPr>
        </p:nvSpPr>
        <p:spPr/>
        <p:txBody>
          <a:bodyPr/>
          <a:lstStyle/>
          <a:p>
            <a:r>
              <a:rPr kumimoji="1" lang="zh-CN" altLang="en-US" dirty="0"/>
              <a:t>聚类</a:t>
            </a:r>
          </a:p>
        </p:txBody>
      </p:sp>
      <p:sp>
        <p:nvSpPr>
          <p:cNvPr id="3" name="内容占位符 2">
            <a:extLst>
              <a:ext uri="{FF2B5EF4-FFF2-40B4-BE49-F238E27FC236}">
                <a16:creationId xmlns:a16="http://schemas.microsoft.com/office/drawing/2014/main" id="{31BAAE8D-E530-D049-B120-CDDE9AA54C7E}"/>
              </a:ext>
            </a:extLst>
          </p:cNvPr>
          <p:cNvSpPr>
            <a:spLocks noGrp="1"/>
          </p:cNvSpPr>
          <p:nvPr>
            <p:ph idx="1"/>
          </p:nvPr>
        </p:nvSpPr>
        <p:spPr>
          <a:xfrm>
            <a:off x="755651" y="1052516"/>
            <a:ext cx="4908879" cy="4967287"/>
          </a:xfrm>
        </p:spPr>
        <p:txBody>
          <a:bodyPr/>
          <a:lstStyle/>
          <a:p>
            <a:r>
              <a:rPr kumimoji="1" lang="zh-CN" altLang="en-US" dirty="0"/>
              <a:t>聚类</a:t>
            </a:r>
            <a:r>
              <a:rPr kumimoji="1" lang="en-US" altLang="zh-CN" dirty="0"/>
              <a:t>(Cluster</a:t>
            </a:r>
            <a:r>
              <a:rPr kumimoji="1" lang="en-US" altLang="zh-Hans" dirty="0"/>
              <a:t>ing)</a:t>
            </a:r>
            <a:r>
              <a:rPr kumimoji="1" lang="zh-CN" altLang="en-US" dirty="0"/>
              <a:t>问题是一类无监督学习问题。</a:t>
            </a:r>
            <a:endParaRPr kumimoji="1" lang="en-US" altLang="zh-CN" dirty="0"/>
          </a:p>
          <a:p>
            <a:endParaRPr kumimoji="1" lang="en-US" altLang="zh-CN" dirty="0"/>
          </a:p>
          <a:p>
            <a:r>
              <a:rPr kumimoji="1" lang="zh-CN" altLang="en-US" dirty="0"/>
              <a:t>聚类是把相似的对象通过静态分类的方法分成不同的组别或者更多的子集（</a:t>
            </a:r>
            <a:r>
              <a:rPr kumimoji="1" lang="en-US" altLang="zh-CN" dirty="0"/>
              <a:t>subset</a:t>
            </a:r>
            <a:r>
              <a:rPr kumimoji="1" lang="zh-CN" altLang="en-US" dirty="0"/>
              <a:t>），这样让在同一个子集中的成员对象都有相似的一些属性，常见的包括在坐标系中更加短的空间距离等。</a:t>
            </a:r>
            <a:endParaRPr kumimoji="1" lang="en-US" altLang="zh-CN" dirty="0"/>
          </a:p>
        </p:txBody>
      </p:sp>
      <p:sp>
        <p:nvSpPr>
          <p:cNvPr id="4" name="日期占位符 3">
            <a:extLst>
              <a:ext uri="{FF2B5EF4-FFF2-40B4-BE49-F238E27FC236}">
                <a16:creationId xmlns:a16="http://schemas.microsoft.com/office/drawing/2014/main" id="{E1C08652-715F-A249-92B1-2B3400220D97}"/>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ACA754ED-46AC-D64D-B39A-2A8FF94C2A65}"/>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50CAE437-EED6-8E4E-8622-74E142D6BE37}"/>
              </a:ext>
            </a:extLst>
          </p:cNvPr>
          <p:cNvSpPr>
            <a:spLocks noGrp="1"/>
          </p:cNvSpPr>
          <p:nvPr>
            <p:ph type="sldNum" sz="quarter" idx="12"/>
          </p:nvPr>
        </p:nvSpPr>
        <p:spPr/>
        <p:txBody>
          <a:bodyPr/>
          <a:lstStyle/>
          <a:p>
            <a:pPr>
              <a:defRPr/>
            </a:pPr>
            <a:fld id="{64C9EB70-B654-4058-838F-8806615D92E5}" type="slidenum">
              <a:rPr lang="en-US" altLang="zh-CN" smtClean="0"/>
              <a:pPr>
                <a:defRPr/>
              </a:pPr>
              <a:t>103</a:t>
            </a:fld>
            <a:endParaRPr lang="en-US" altLang="zh-CN"/>
          </a:p>
        </p:txBody>
      </p:sp>
      <p:pic>
        <p:nvPicPr>
          <p:cNvPr id="7" name="图片 6">
            <a:extLst>
              <a:ext uri="{FF2B5EF4-FFF2-40B4-BE49-F238E27FC236}">
                <a16:creationId xmlns:a16="http://schemas.microsoft.com/office/drawing/2014/main" id="{41EB8D16-C78C-6749-ABBD-64F304B8414A}"/>
              </a:ext>
            </a:extLst>
          </p:cNvPr>
          <p:cNvPicPr>
            <a:picLocks noChangeAspect="1"/>
          </p:cNvPicPr>
          <p:nvPr/>
        </p:nvPicPr>
        <p:blipFill>
          <a:blip r:embed="rId2"/>
          <a:stretch>
            <a:fillRect/>
          </a:stretch>
        </p:blipFill>
        <p:spPr>
          <a:xfrm>
            <a:off x="6248221" y="1594419"/>
            <a:ext cx="5186012" cy="3883479"/>
          </a:xfrm>
          <a:prstGeom prst="rect">
            <a:avLst/>
          </a:prstGeom>
        </p:spPr>
      </p:pic>
    </p:spTree>
    <p:extLst>
      <p:ext uri="{BB962C8B-B14F-4D97-AF65-F5344CB8AC3E}">
        <p14:creationId xmlns:p14="http://schemas.microsoft.com/office/powerpoint/2010/main" val="41492033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5CF60-81E1-E34C-B17D-FDCEADE31204}"/>
              </a:ext>
            </a:extLst>
          </p:cNvPr>
          <p:cNvSpPr>
            <a:spLocks noGrp="1"/>
          </p:cNvSpPr>
          <p:nvPr>
            <p:ph type="title"/>
          </p:nvPr>
        </p:nvSpPr>
        <p:spPr/>
        <p:txBody>
          <a:bodyPr/>
          <a:lstStyle/>
          <a:p>
            <a:r>
              <a:rPr kumimoji="1" lang="en-US" altLang="zh-CN" dirty="0"/>
              <a:t>K</a:t>
            </a:r>
            <a:r>
              <a:rPr kumimoji="1" lang="en-US" altLang="zh-Hans" dirty="0"/>
              <a:t>-Means</a:t>
            </a:r>
            <a:endParaRPr kumimoji="1" lang="zh-CN" altLang="en-US" dirty="0"/>
          </a:p>
        </p:txBody>
      </p:sp>
      <p:sp>
        <p:nvSpPr>
          <p:cNvPr id="3" name="文本占位符 2">
            <a:extLst>
              <a:ext uri="{FF2B5EF4-FFF2-40B4-BE49-F238E27FC236}">
                <a16:creationId xmlns:a16="http://schemas.microsoft.com/office/drawing/2014/main" id="{BEF2EF92-C9B2-F546-AF71-6EF0E1332EAB}"/>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2B3B22AD-B5FF-9440-BF70-FFF1B33591AC}"/>
              </a:ext>
            </a:extLst>
          </p:cNvPr>
          <p:cNvSpPr>
            <a:spLocks noGrp="1"/>
          </p:cNvSpPr>
          <p:nvPr>
            <p:ph type="dt" sz="half" idx="10"/>
          </p:nvPr>
        </p:nvSpPr>
        <p:spPr/>
        <p:txBody>
          <a:bodyPr/>
          <a:lstStyle/>
          <a:p>
            <a:pPr>
              <a:defRPr/>
            </a:pPr>
            <a:fld id="{841F93BA-D9BF-BC4B-BA86-175867B95F50}"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C7654D88-BFB1-CF4A-AEC8-69CF5813E14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E88CA222-522F-854E-BEBE-7C20BA75978F}"/>
              </a:ext>
            </a:extLst>
          </p:cNvPr>
          <p:cNvSpPr>
            <a:spLocks noGrp="1"/>
          </p:cNvSpPr>
          <p:nvPr>
            <p:ph type="sldNum" sz="quarter" idx="12"/>
          </p:nvPr>
        </p:nvSpPr>
        <p:spPr/>
        <p:txBody>
          <a:bodyPr/>
          <a:lstStyle/>
          <a:p>
            <a:pPr>
              <a:defRPr/>
            </a:pPr>
            <a:fld id="{89FB17D4-0CBA-41AA-B1E7-777C77D31479}" type="slidenum">
              <a:rPr lang="en-US" altLang="zh-CN" smtClean="0"/>
              <a:pPr>
                <a:defRPr/>
              </a:pPr>
              <a:t>104</a:t>
            </a:fld>
            <a:endParaRPr lang="en-US" altLang="zh-CN"/>
          </a:p>
        </p:txBody>
      </p:sp>
    </p:spTree>
    <p:extLst>
      <p:ext uri="{BB962C8B-B14F-4D97-AF65-F5344CB8AC3E}">
        <p14:creationId xmlns:p14="http://schemas.microsoft.com/office/powerpoint/2010/main" val="18768058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4358C-EFCF-8742-9F14-CFDE7D926D51}"/>
              </a:ext>
            </a:extLst>
          </p:cNvPr>
          <p:cNvSpPr>
            <a:spLocks noGrp="1"/>
          </p:cNvSpPr>
          <p:nvPr>
            <p:ph type="title"/>
          </p:nvPr>
        </p:nvSpPr>
        <p:spPr/>
        <p:txBody>
          <a:bodyPr/>
          <a:lstStyle/>
          <a:p>
            <a:r>
              <a:rPr kumimoji="1" lang="en-US" altLang="zh-CN" dirty="0"/>
              <a:t>K</a:t>
            </a:r>
            <a:r>
              <a:rPr kumimoji="1" lang="en-US" altLang="zh-Hans" dirty="0"/>
              <a:t>-means</a:t>
            </a:r>
            <a:r>
              <a:rPr kumimoji="1" lang="zh-CN" altLang="en-US" dirty="0"/>
              <a:t>算法</a:t>
            </a:r>
          </a:p>
        </p:txBody>
      </p:sp>
      <p:sp>
        <p:nvSpPr>
          <p:cNvPr id="3" name="内容占位符 2">
            <a:extLst>
              <a:ext uri="{FF2B5EF4-FFF2-40B4-BE49-F238E27FC236}">
                <a16:creationId xmlns:a16="http://schemas.microsoft.com/office/drawing/2014/main" id="{B6182982-D930-B840-BC87-E44D12FA6992}"/>
              </a:ext>
            </a:extLst>
          </p:cNvPr>
          <p:cNvSpPr>
            <a:spLocks noGrp="1"/>
          </p:cNvSpPr>
          <p:nvPr>
            <p:ph idx="1"/>
          </p:nvPr>
        </p:nvSpPr>
        <p:spPr/>
        <p:txBody>
          <a:bodyPr/>
          <a:lstStyle/>
          <a:p>
            <a:r>
              <a:rPr kumimoji="1" lang="zh-CN" altLang="en-US" dirty="0"/>
              <a:t>输入：</a:t>
            </a:r>
            <a:r>
              <a:rPr kumimoji="1" lang="en-US" altLang="zh-CN" dirty="0"/>
              <a:t>N</a:t>
            </a:r>
            <a:r>
              <a:rPr kumimoji="1" lang="zh-CN" altLang="en-US" dirty="0"/>
              <a:t>个点，聚类个数</a:t>
            </a:r>
            <a:r>
              <a:rPr kumimoji="1" lang="en-US" altLang="zh-CN" dirty="0"/>
              <a:t>k</a:t>
            </a:r>
          </a:p>
          <a:p>
            <a:r>
              <a:rPr kumimoji="1" lang="zh-CN" altLang="en-US" dirty="0"/>
              <a:t>模型：聚类内部所有点到中心的距离最小化：</a:t>
            </a:r>
            <a:endParaRPr kumimoji="1" lang="en-US" altLang="zh-CN" dirty="0"/>
          </a:p>
          <a:p>
            <a:r>
              <a:rPr kumimoji="1" lang="zh-CN" altLang="en-US" dirty="0"/>
              <a:t>输出：</a:t>
            </a:r>
            <a:r>
              <a:rPr kumimoji="1" lang="en-US" altLang="zh-CN" dirty="0"/>
              <a:t>k</a:t>
            </a:r>
            <a:r>
              <a:rPr kumimoji="1" lang="zh-CN" altLang="en-US" dirty="0"/>
              <a:t>个聚类</a:t>
            </a:r>
            <a:endParaRPr kumimoji="1" lang="en-US" altLang="zh-CN" dirty="0"/>
          </a:p>
          <a:p>
            <a:endParaRPr kumimoji="1" lang="en-US" altLang="zh-CN" dirty="0"/>
          </a:p>
          <a:p>
            <a:r>
              <a:rPr kumimoji="1" lang="zh-CN" altLang="en-US" dirty="0"/>
              <a:t>步骤：</a:t>
            </a:r>
            <a:endParaRPr kumimoji="1" lang="en-US" altLang="zh-CN" dirty="0"/>
          </a:p>
          <a:p>
            <a:pPr lvl="1"/>
            <a:r>
              <a:rPr kumimoji="1" lang="en-US" altLang="zh-CN" dirty="0"/>
              <a:t>1.</a:t>
            </a:r>
            <a:r>
              <a:rPr kumimoji="1" lang="zh-CN" altLang="en-US" dirty="0"/>
              <a:t> 从</a:t>
            </a:r>
            <a:r>
              <a:rPr kumimoji="1" lang="en-US" altLang="zh-CN" dirty="0"/>
              <a:t>N</a:t>
            </a:r>
            <a:r>
              <a:rPr kumimoji="1" lang="zh-CN" altLang="en-US" dirty="0"/>
              <a:t>个点中随机选取</a:t>
            </a:r>
            <a:r>
              <a:rPr kumimoji="1" lang="en-US" altLang="zh-CN" dirty="0"/>
              <a:t>k</a:t>
            </a:r>
            <a:r>
              <a:rPr kumimoji="1" lang="zh-CN" altLang="en-US" dirty="0"/>
              <a:t>个点作为质心</a:t>
            </a:r>
            <a:endParaRPr kumimoji="1" lang="en-US" altLang="zh-CN" dirty="0"/>
          </a:p>
          <a:p>
            <a:pPr lvl="1"/>
            <a:r>
              <a:rPr kumimoji="1" lang="en-US" altLang="zh-CN" dirty="0"/>
              <a:t>2.</a:t>
            </a:r>
            <a:r>
              <a:rPr kumimoji="1" lang="zh-CN" altLang="en-US" dirty="0"/>
              <a:t> 对剩余的每个点测量它们到每个质心的距离，将其归到最近的质心的类</a:t>
            </a:r>
            <a:endParaRPr kumimoji="1" lang="en-US" altLang="zh-CN" dirty="0"/>
          </a:p>
          <a:p>
            <a:pPr lvl="1"/>
            <a:r>
              <a:rPr kumimoji="1" lang="en-US" altLang="zh-CN" dirty="0"/>
              <a:t>3.</a:t>
            </a:r>
            <a:r>
              <a:rPr kumimoji="1" lang="zh-CN" altLang="en-US" dirty="0"/>
              <a:t> 重新计算每个类的质心</a:t>
            </a:r>
            <a:endParaRPr kumimoji="1" lang="en-US" altLang="zh-CN" dirty="0"/>
          </a:p>
          <a:p>
            <a:pPr lvl="1"/>
            <a:r>
              <a:rPr kumimoji="1" lang="en-US" altLang="zh-CN" dirty="0"/>
              <a:t>4.</a:t>
            </a:r>
            <a:r>
              <a:rPr kumimoji="1" lang="zh-CN" altLang="en-US" dirty="0"/>
              <a:t> 重复步骤</a:t>
            </a:r>
            <a:r>
              <a:rPr kumimoji="1" lang="en-US" altLang="zh-CN" dirty="0"/>
              <a:t>2</a:t>
            </a:r>
            <a:r>
              <a:rPr kumimoji="1" lang="zh-Hans" altLang="en-US" dirty="0"/>
              <a:t>、</a:t>
            </a:r>
            <a:r>
              <a:rPr kumimoji="1" lang="en-US" altLang="zh-Hans" dirty="0"/>
              <a:t>3</a:t>
            </a:r>
            <a:r>
              <a:rPr kumimoji="1" lang="zh-Hans" altLang="en-US" dirty="0"/>
              <a:t>，</a:t>
            </a:r>
            <a:r>
              <a:rPr kumimoji="1" lang="zh-CN" altLang="en-US" dirty="0"/>
              <a:t>直到新质心与原质心相等或小于阈值，结束算法</a:t>
            </a:r>
          </a:p>
        </p:txBody>
      </p:sp>
      <p:sp>
        <p:nvSpPr>
          <p:cNvPr id="4" name="日期占位符 3">
            <a:extLst>
              <a:ext uri="{FF2B5EF4-FFF2-40B4-BE49-F238E27FC236}">
                <a16:creationId xmlns:a16="http://schemas.microsoft.com/office/drawing/2014/main" id="{8708640B-AC93-C54D-A046-05C5CBF114FC}"/>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69FCA7AE-9D54-F844-817D-3DF77587BDE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1462262F-9A7B-1449-BAC9-FC78DA30EE66}"/>
              </a:ext>
            </a:extLst>
          </p:cNvPr>
          <p:cNvSpPr>
            <a:spLocks noGrp="1"/>
          </p:cNvSpPr>
          <p:nvPr>
            <p:ph type="sldNum" sz="quarter" idx="12"/>
          </p:nvPr>
        </p:nvSpPr>
        <p:spPr/>
        <p:txBody>
          <a:bodyPr/>
          <a:lstStyle/>
          <a:p>
            <a:pPr>
              <a:defRPr/>
            </a:pPr>
            <a:fld id="{64C9EB70-B654-4058-838F-8806615D92E5}" type="slidenum">
              <a:rPr lang="en-US" altLang="zh-CN" smtClean="0"/>
              <a:pPr>
                <a:defRPr/>
              </a:pPr>
              <a:t>105</a:t>
            </a:fld>
            <a:endParaRPr lang="en-US" altLang="zh-CN"/>
          </a:p>
        </p:txBody>
      </p:sp>
      <p:pic>
        <p:nvPicPr>
          <p:cNvPr id="7" name="图片 6">
            <a:extLst>
              <a:ext uri="{FF2B5EF4-FFF2-40B4-BE49-F238E27FC236}">
                <a16:creationId xmlns:a16="http://schemas.microsoft.com/office/drawing/2014/main" id="{13BEF9CA-11F0-E443-BCF7-02F7A21F685E}"/>
              </a:ext>
            </a:extLst>
          </p:cNvPr>
          <p:cNvPicPr>
            <a:picLocks noChangeAspect="1"/>
          </p:cNvPicPr>
          <p:nvPr/>
        </p:nvPicPr>
        <p:blipFill>
          <a:blip r:embed="rId2"/>
          <a:stretch>
            <a:fillRect/>
          </a:stretch>
        </p:blipFill>
        <p:spPr>
          <a:xfrm>
            <a:off x="6968177" y="1270000"/>
            <a:ext cx="2946400" cy="876300"/>
          </a:xfrm>
          <a:prstGeom prst="rect">
            <a:avLst/>
          </a:prstGeom>
        </p:spPr>
      </p:pic>
    </p:spTree>
    <p:extLst>
      <p:ext uri="{BB962C8B-B14F-4D97-AF65-F5344CB8AC3E}">
        <p14:creationId xmlns:p14="http://schemas.microsoft.com/office/powerpoint/2010/main" val="20422160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7558F-8F5E-FE43-8ADA-4C9EFF7BB7CE}"/>
              </a:ext>
            </a:extLst>
          </p:cNvPr>
          <p:cNvSpPr>
            <a:spLocks noGrp="1"/>
          </p:cNvSpPr>
          <p:nvPr>
            <p:ph type="title"/>
          </p:nvPr>
        </p:nvSpPr>
        <p:spPr/>
        <p:txBody>
          <a:bodyPr/>
          <a:lstStyle/>
          <a:p>
            <a:endParaRPr kumimoji="1" lang="zh-CN" altLang="en-US"/>
          </a:p>
        </p:txBody>
      </p:sp>
      <p:sp>
        <p:nvSpPr>
          <p:cNvPr id="4" name="日期占位符 3">
            <a:extLst>
              <a:ext uri="{FF2B5EF4-FFF2-40B4-BE49-F238E27FC236}">
                <a16:creationId xmlns:a16="http://schemas.microsoft.com/office/drawing/2014/main" id="{18C69729-12CF-4147-BD86-601612A257FB}"/>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79641B79-4410-D145-AE60-363A7C72B9EF}"/>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52815A60-BA86-FC40-8E8A-441300C551D7}"/>
              </a:ext>
            </a:extLst>
          </p:cNvPr>
          <p:cNvSpPr>
            <a:spLocks noGrp="1"/>
          </p:cNvSpPr>
          <p:nvPr>
            <p:ph type="sldNum" sz="quarter" idx="12"/>
          </p:nvPr>
        </p:nvSpPr>
        <p:spPr/>
        <p:txBody>
          <a:bodyPr/>
          <a:lstStyle/>
          <a:p>
            <a:pPr>
              <a:defRPr/>
            </a:pPr>
            <a:fld id="{64C9EB70-B654-4058-838F-8806615D92E5}" type="slidenum">
              <a:rPr lang="en-US" altLang="zh-CN" smtClean="0"/>
              <a:pPr>
                <a:defRPr/>
              </a:pPr>
              <a:t>106</a:t>
            </a:fld>
            <a:endParaRPr lang="en-US" altLang="zh-CN"/>
          </a:p>
        </p:txBody>
      </p:sp>
      <p:pic>
        <p:nvPicPr>
          <p:cNvPr id="13" name="内容占位符 12">
            <a:extLst>
              <a:ext uri="{FF2B5EF4-FFF2-40B4-BE49-F238E27FC236}">
                <a16:creationId xmlns:a16="http://schemas.microsoft.com/office/drawing/2014/main" id="{6610F642-1139-9B40-AA15-8A1D85326B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Tree>
    <p:extLst>
      <p:ext uri="{BB962C8B-B14F-4D97-AF65-F5344CB8AC3E}">
        <p14:creationId xmlns:p14="http://schemas.microsoft.com/office/powerpoint/2010/main" val="6597727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D7A371-D96A-D944-9F35-38B2AE107E3A}"/>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8B6E9DBC-6C54-C34E-A27C-20B1E8AE50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F538AA3D-EBEF-8A48-B5B1-D07E8B9CB61B}"/>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C087D041-E1D7-B74B-A1A5-6C6D39B50AB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684D599F-274F-3547-92CB-C6378FA6DE35}"/>
              </a:ext>
            </a:extLst>
          </p:cNvPr>
          <p:cNvSpPr>
            <a:spLocks noGrp="1"/>
          </p:cNvSpPr>
          <p:nvPr>
            <p:ph type="sldNum" sz="quarter" idx="12"/>
          </p:nvPr>
        </p:nvSpPr>
        <p:spPr/>
        <p:txBody>
          <a:bodyPr/>
          <a:lstStyle/>
          <a:p>
            <a:pPr>
              <a:defRPr/>
            </a:pPr>
            <a:fld id="{64C9EB70-B654-4058-838F-8806615D92E5}" type="slidenum">
              <a:rPr lang="en-US" altLang="zh-CN" smtClean="0"/>
              <a:pPr>
                <a:defRPr/>
              </a:pPr>
              <a:t>107</a:t>
            </a:fld>
            <a:endParaRPr lang="en-US" altLang="zh-CN"/>
          </a:p>
        </p:txBody>
      </p:sp>
    </p:spTree>
    <p:extLst>
      <p:ext uri="{BB962C8B-B14F-4D97-AF65-F5344CB8AC3E}">
        <p14:creationId xmlns:p14="http://schemas.microsoft.com/office/powerpoint/2010/main" val="38053468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95F5E-E509-AA4C-9716-2C8C79007E59}"/>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20888AA9-D654-A641-9314-776292F812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45A15076-2061-2F4D-B3C7-31D303BD0DA5}"/>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C6172F7D-CFDB-764A-A3E8-0358DC928F59}"/>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8495D9D-6EE3-5447-97E0-17FBC77E4CF8}"/>
              </a:ext>
            </a:extLst>
          </p:cNvPr>
          <p:cNvSpPr>
            <a:spLocks noGrp="1"/>
          </p:cNvSpPr>
          <p:nvPr>
            <p:ph type="sldNum" sz="quarter" idx="12"/>
          </p:nvPr>
        </p:nvSpPr>
        <p:spPr/>
        <p:txBody>
          <a:bodyPr/>
          <a:lstStyle/>
          <a:p>
            <a:pPr>
              <a:defRPr/>
            </a:pPr>
            <a:fld id="{64C9EB70-B654-4058-838F-8806615D92E5}" type="slidenum">
              <a:rPr lang="en-US" altLang="zh-CN" smtClean="0"/>
              <a:pPr>
                <a:defRPr/>
              </a:pPr>
              <a:t>108</a:t>
            </a:fld>
            <a:endParaRPr lang="en-US" altLang="zh-CN"/>
          </a:p>
        </p:txBody>
      </p:sp>
    </p:spTree>
    <p:extLst>
      <p:ext uri="{BB962C8B-B14F-4D97-AF65-F5344CB8AC3E}">
        <p14:creationId xmlns:p14="http://schemas.microsoft.com/office/powerpoint/2010/main" val="12461311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92FE7-BEBA-7548-AC97-F55B28DCF05E}"/>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8DED2B7D-33BB-7F46-950D-98AE8757B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D3FC676D-E97D-454C-8E67-29655103979A}"/>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DA46B4D8-C295-B64B-91FC-4970428CC31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F0284F3B-2EC5-9B4E-B170-8408D7702BE0}"/>
              </a:ext>
            </a:extLst>
          </p:cNvPr>
          <p:cNvSpPr>
            <a:spLocks noGrp="1"/>
          </p:cNvSpPr>
          <p:nvPr>
            <p:ph type="sldNum" sz="quarter" idx="12"/>
          </p:nvPr>
        </p:nvSpPr>
        <p:spPr/>
        <p:txBody>
          <a:bodyPr/>
          <a:lstStyle/>
          <a:p>
            <a:pPr>
              <a:defRPr/>
            </a:pPr>
            <a:fld id="{64C9EB70-B654-4058-838F-8806615D92E5}" type="slidenum">
              <a:rPr lang="en-US" altLang="zh-CN" smtClean="0"/>
              <a:pPr>
                <a:defRPr/>
              </a:pPr>
              <a:t>109</a:t>
            </a:fld>
            <a:endParaRPr lang="en-US" altLang="zh-CN"/>
          </a:p>
        </p:txBody>
      </p:sp>
    </p:spTree>
    <p:extLst>
      <p:ext uri="{BB962C8B-B14F-4D97-AF65-F5344CB8AC3E}">
        <p14:creationId xmlns:p14="http://schemas.microsoft.com/office/powerpoint/2010/main" val="2307174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：花式索引*</a:t>
            </a:r>
          </a:p>
        </p:txBody>
      </p:sp>
      <p:sp>
        <p:nvSpPr>
          <p:cNvPr id="3" name="内容占位符 2"/>
          <p:cNvSpPr>
            <a:spLocks noGrp="1"/>
          </p:cNvSpPr>
          <p:nvPr>
            <p:ph idx="1"/>
          </p:nvPr>
        </p:nvSpPr>
        <p:spPr/>
        <p:txBody>
          <a:bodyPr/>
          <a:lstStyle/>
          <a:p>
            <a:endParaRPr kumimoji="1" lang="en-US" altLang="zh-CN" dirty="0"/>
          </a:p>
          <a:p>
            <a:endParaRPr kumimoji="1" lang="en-US" altLang="zh-CN" dirty="0"/>
          </a:p>
          <a:p>
            <a:endParaRPr kumimoji="1" lang="en-US" altLang="zh-CN" dirty="0"/>
          </a:p>
          <a:p>
            <a:endParaRPr kumimoji="1" lang="en-US" altLang="zh-CN" dirty="0"/>
          </a:p>
          <a:p>
            <a:r>
              <a:rPr kumimoji="1" lang="zh-CN" altLang="en-US" dirty="0"/>
              <a:t>问题</a:t>
            </a:r>
            <a:r>
              <a:rPr kumimoji="1" lang="en-US" altLang="zh-CN" dirty="0"/>
              <a:t>1</a:t>
            </a:r>
            <a:r>
              <a:rPr kumimoji="1" lang="zh-CN" altLang="en-US" dirty="0"/>
              <a:t>：对于一个数组，选出其第</a:t>
            </a:r>
            <a:r>
              <a:rPr kumimoji="1" lang="en-US" altLang="zh-CN" dirty="0"/>
              <a:t>1</a:t>
            </a:r>
            <a:r>
              <a:rPr kumimoji="1" lang="zh-CN" altLang="en-US" dirty="0"/>
              <a:t>，</a:t>
            </a:r>
            <a:r>
              <a:rPr kumimoji="1" lang="en-US" altLang="zh-CN" dirty="0"/>
              <a:t>3</a:t>
            </a:r>
            <a:r>
              <a:rPr kumimoji="1" lang="zh-CN" altLang="en-US" dirty="0"/>
              <a:t>，</a:t>
            </a:r>
            <a:r>
              <a:rPr kumimoji="1" lang="en-US" altLang="zh-CN" dirty="0"/>
              <a:t>4</a:t>
            </a:r>
            <a:r>
              <a:rPr kumimoji="1" lang="zh-CN" altLang="en-US" dirty="0"/>
              <a:t>，</a:t>
            </a:r>
            <a:r>
              <a:rPr kumimoji="1" lang="en-US" altLang="zh-CN" dirty="0"/>
              <a:t>6</a:t>
            </a:r>
            <a:r>
              <a:rPr kumimoji="1" lang="zh-CN" altLang="en-US" dirty="0"/>
              <a:t>，</a:t>
            </a:r>
            <a:r>
              <a:rPr kumimoji="1" lang="en-US" altLang="zh-CN" dirty="0"/>
              <a:t>7</a:t>
            </a:r>
            <a:r>
              <a:rPr kumimoji="1" lang="zh-CN" altLang="en-US" dirty="0"/>
              <a:t>个元素，组成新的二维数组。</a:t>
            </a:r>
            <a:endParaRPr kumimoji="1" lang="en-US" altLang="zh-CN" dirty="0"/>
          </a:p>
          <a:p>
            <a:pPr lvl="1"/>
            <a:r>
              <a:rPr kumimoji="1" lang="zh-CN" altLang="en-US" dirty="0"/>
              <a:t>答案：</a:t>
            </a:r>
            <a:r>
              <a:rPr kumimoji="1" lang="en-US" altLang="zh-CN" dirty="0"/>
              <a:t>a[[1,3,4,6,7]]</a:t>
            </a:r>
          </a:p>
          <a:p>
            <a:endParaRPr kumimoji="1" lang="en-US" altLang="zh-CN" dirty="0"/>
          </a:p>
          <a:p>
            <a:r>
              <a:rPr kumimoji="1" lang="zh-CN" altLang="en-US" dirty="0"/>
              <a:t>问题</a:t>
            </a:r>
            <a:r>
              <a:rPr kumimoji="1" lang="en-US" altLang="zh-CN" dirty="0"/>
              <a:t>2</a:t>
            </a:r>
            <a:r>
              <a:rPr kumimoji="1" lang="zh-CN" altLang="en-US" dirty="0"/>
              <a:t>：对一个二维数组，选出其第一列和第三列，组成新的二维数组。</a:t>
            </a:r>
            <a:endParaRPr kumimoji="1" lang="en-US" altLang="zh-CN" dirty="0"/>
          </a:p>
          <a:p>
            <a:pPr lvl="1"/>
            <a:r>
              <a:rPr kumimoji="1" lang="zh-CN" altLang="en-US" dirty="0"/>
              <a:t>答案：</a:t>
            </a:r>
            <a:r>
              <a:rPr kumimoji="1" lang="en-US" altLang="zh-CN" dirty="0"/>
              <a:t>a[:,[1,3]]</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11</a:t>
            </a:fld>
            <a:endParaRPr lang="en-US" altLang="zh-CN"/>
          </a:p>
        </p:txBody>
      </p:sp>
    </p:spTree>
    <p:extLst>
      <p:ext uri="{BB962C8B-B14F-4D97-AF65-F5344CB8AC3E}">
        <p14:creationId xmlns:p14="http://schemas.microsoft.com/office/powerpoint/2010/main" val="344570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2AF04-905F-7346-9821-7829B01C7CFF}"/>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8DF5F303-F989-DE4D-A68B-9593E42B49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9AEEBCD6-DBE8-974E-9A52-CE09849E8FDC}"/>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7438E1A3-33D3-EC4D-B0A9-0F9236321941}"/>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25C97DDC-B7C6-7548-A304-396215081513}"/>
              </a:ext>
            </a:extLst>
          </p:cNvPr>
          <p:cNvSpPr>
            <a:spLocks noGrp="1"/>
          </p:cNvSpPr>
          <p:nvPr>
            <p:ph type="sldNum" sz="quarter" idx="12"/>
          </p:nvPr>
        </p:nvSpPr>
        <p:spPr/>
        <p:txBody>
          <a:bodyPr/>
          <a:lstStyle/>
          <a:p>
            <a:pPr>
              <a:defRPr/>
            </a:pPr>
            <a:fld id="{64C9EB70-B654-4058-838F-8806615D92E5}" type="slidenum">
              <a:rPr lang="en-US" altLang="zh-CN" smtClean="0"/>
              <a:pPr>
                <a:defRPr/>
              </a:pPr>
              <a:t>110</a:t>
            </a:fld>
            <a:endParaRPr lang="en-US" altLang="zh-CN"/>
          </a:p>
        </p:txBody>
      </p:sp>
    </p:spTree>
    <p:extLst>
      <p:ext uri="{BB962C8B-B14F-4D97-AF65-F5344CB8AC3E}">
        <p14:creationId xmlns:p14="http://schemas.microsoft.com/office/powerpoint/2010/main" val="22182201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8590F-5E1E-754D-8F1F-1FB9FCE31762}"/>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F24092E8-E59E-F346-9F84-3D3DEE28FB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194F1819-AB39-3B4B-99AC-A693D4934EFF}"/>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20828374-98BF-1447-9AC5-528B65BF5C68}"/>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FE007D7F-213C-9040-9185-6DCA13DEDBF0}"/>
              </a:ext>
            </a:extLst>
          </p:cNvPr>
          <p:cNvSpPr>
            <a:spLocks noGrp="1"/>
          </p:cNvSpPr>
          <p:nvPr>
            <p:ph type="sldNum" sz="quarter" idx="12"/>
          </p:nvPr>
        </p:nvSpPr>
        <p:spPr/>
        <p:txBody>
          <a:bodyPr/>
          <a:lstStyle/>
          <a:p>
            <a:pPr>
              <a:defRPr/>
            </a:pPr>
            <a:fld id="{64C9EB70-B654-4058-838F-8806615D92E5}" type="slidenum">
              <a:rPr lang="en-US" altLang="zh-CN" smtClean="0"/>
              <a:pPr>
                <a:defRPr/>
              </a:pPr>
              <a:t>111</a:t>
            </a:fld>
            <a:endParaRPr lang="en-US" altLang="zh-CN"/>
          </a:p>
        </p:txBody>
      </p:sp>
    </p:spTree>
    <p:extLst>
      <p:ext uri="{BB962C8B-B14F-4D97-AF65-F5344CB8AC3E}">
        <p14:creationId xmlns:p14="http://schemas.microsoft.com/office/powerpoint/2010/main" val="24967712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0A077-571D-674F-8D75-A57770ED5A52}"/>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63ABBCC1-B7D3-D84D-A69B-B0BA6ADAC3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7071778C-F2B8-1D42-B37A-E8DBDE96622E}"/>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AB25AA7E-6F0D-E144-A889-4EC320201A3C}"/>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F7C147C7-431C-9F4E-8008-995C8C74BF33}"/>
              </a:ext>
            </a:extLst>
          </p:cNvPr>
          <p:cNvSpPr>
            <a:spLocks noGrp="1"/>
          </p:cNvSpPr>
          <p:nvPr>
            <p:ph type="sldNum" sz="quarter" idx="12"/>
          </p:nvPr>
        </p:nvSpPr>
        <p:spPr/>
        <p:txBody>
          <a:bodyPr/>
          <a:lstStyle/>
          <a:p>
            <a:pPr>
              <a:defRPr/>
            </a:pPr>
            <a:fld id="{64C9EB70-B654-4058-838F-8806615D92E5}" type="slidenum">
              <a:rPr lang="en-US" altLang="zh-CN" smtClean="0"/>
              <a:pPr>
                <a:defRPr/>
              </a:pPr>
              <a:t>112</a:t>
            </a:fld>
            <a:endParaRPr lang="en-US" altLang="zh-CN"/>
          </a:p>
        </p:txBody>
      </p:sp>
    </p:spTree>
    <p:extLst>
      <p:ext uri="{BB962C8B-B14F-4D97-AF65-F5344CB8AC3E}">
        <p14:creationId xmlns:p14="http://schemas.microsoft.com/office/powerpoint/2010/main" val="8102982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DB5FE9-0891-AE45-9103-0D09054ADDE0}"/>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26F2567A-1B52-0B4E-9D23-E713F68A8D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9ED9DE8E-7428-9C42-95E7-86CFCBEB4AA1}"/>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0AD7CC83-FEC6-B94B-9967-E035B5521385}"/>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0543D887-F78E-004C-94B4-B21F52E48CEC}"/>
              </a:ext>
            </a:extLst>
          </p:cNvPr>
          <p:cNvSpPr>
            <a:spLocks noGrp="1"/>
          </p:cNvSpPr>
          <p:nvPr>
            <p:ph type="sldNum" sz="quarter" idx="12"/>
          </p:nvPr>
        </p:nvSpPr>
        <p:spPr/>
        <p:txBody>
          <a:bodyPr/>
          <a:lstStyle/>
          <a:p>
            <a:pPr>
              <a:defRPr/>
            </a:pPr>
            <a:fld id="{64C9EB70-B654-4058-838F-8806615D92E5}" type="slidenum">
              <a:rPr lang="en-US" altLang="zh-CN" smtClean="0"/>
              <a:pPr>
                <a:defRPr/>
              </a:pPr>
              <a:t>113</a:t>
            </a:fld>
            <a:endParaRPr lang="en-US" altLang="zh-CN"/>
          </a:p>
        </p:txBody>
      </p:sp>
    </p:spTree>
    <p:extLst>
      <p:ext uri="{BB962C8B-B14F-4D97-AF65-F5344CB8AC3E}">
        <p14:creationId xmlns:p14="http://schemas.microsoft.com/office/powerpoint/2010/main" val="24687733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67D049-532E-1D4A-8D16-D6F70D5A26E2}"/>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B3804C64-72F1-B846-BE76-041EFF0AE0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0F6C6F65-4101-3046-BDFB-6A534AB7AFBB}"/>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791B97CE-C0A3-564D-8184-8DB984DCFD2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42A2281-A9CA-B846-AC88-0DBEB181EACA}"/>
              </a:ext>
            </a:extLst>
          </p:cNvPr>
          <p:cNvSpPr>
            <a:spLocks noGrp="1"/>
          </p:cNvSpPr>
          <p:nvPr>
            <p:ph type="sldNum" sz="quarter" idx="12"/>
          </p:nvPr>
        </p:nvSpPr>
        <p:spPr/>
        <p:txBody>
          <a:bodyPr/>
          <a:lstStyle/>
          <a:p>
            <a:pPr>
              <a:defRPr/>
            </a:pPr>
            <a:fld id="{64C9EB70-B654-4058-838F-8806615D92E5}" type="slidenum">
              <a:rPr lang="en-US" altLang="zh-CN" smtClean="0"/>
              <a:pPr>
                <a:defRPr/>
              </a:pPr>
              <a:t>114</a:t>
            </a:fld>
            <a:endParaRPr lang="en-US" altLang="zh-CN"/>
          </a:p>
        </p:txBody>
      </p:sp>
    </p:spTree>
    <p:extLst>
      <p:ext uri="{BB962C8B-B14F-4D97-AF65-F5344CB8AC3E}">
        <p14:creationId xmlns:p14="http://schemas.microsoft.com/office/powerpoint/2010/main" val="39783329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B23EE-CE7C-8541-9C00-7F4ED31E1F56}"/>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5FFBFC06-8160-3E43-A3CB-0B18AC38FC7C}"/>
              </a:ext>
            </a:extLst>
          </p:cNvPr>
          <p:cNvSpPr>
            <a:spLocks noGrp="1"/>
          </p:cNvSpPr>
          <p:nvPr>
            <p:ph idx="1"/>
          </p:nvPr>
        </p:nvSpPr>
        <p:spPr/>
        <p:txBody>
          <a:bodyPr/>
          <a:lstStyle/>
          <a:p>
            <a:endParaRPr kumimoji="1" lang="zh-CN" altLang="en-US"/>
          </a:p>
        </p:txBody>
      </p:sp>
      <p:sp>
        <p:nvSpPr>
          <p:cNvPr id="4" name="日期占位符 3">
            <a:extLst>
              <a:ext uri="{FF2B5EF4-FFF2-40B4-BE49-F238E27FC236}">
                <a16:creationId xmlns:a16="http://schemas.microsoft.com/office/drawing/2014/main" id="{77C1D323-9755-B849-B555-A430B8C54BC8}"/>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85F5D59D-1D48-4A45-BED6-7CFF2B7345F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A1047991-EA9A-A048-88A7-741AE61A5C6C}"/>
              </a:ext>
            </a:extLst>
          </p:cNvPr>
          <p:cNvSpPr>
            <a:spLocks noGrp="1"/>
          </p:cNvSpPr>
          <p:nvPr>
            <p:ph type="sldNum" sz="quarter" idx="12"/>
          </p:nvPr>
        </p:nvSpPr>
        <p:spPr/>
        <p:txBody>
          <a:bodyPr/>
          <a:lstStyle/>
          <a:p>
            <a:pPr>
              <a:defRPr/>
            </a:pPr>
            <a:fld id="{64C9EB70-B654-4058-838F-8806615D92E5}" type="slidenum">
              <a:rPr lang="en-US" altLang="zh-CN" smtClean="0"/>
              <a:pPr>
                <a:defRPr/>
              </a:pPr>
              <a:t>115</a:t>
            </a:fld>
            <a:endParaRPr lang="en-US" altLang="zh-CN"/>
          </a:p>
        </p:txBody>
      </p:sp>
    </p:spTree>
    <p:extLst>
      <p:ext uri="{BB962C8B-B14F-4D97-AF65-F5344CB8AC3E}">
        <p14:creationId xmlns:p14="http://schemas.microsoft.com/office/powerpoint/2010/main" val="2344031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：通用函数</a:t>
            </a:r>
          </a:p>
        </p:txBody>
      </p:sp>
      <p:sp>
        <p:nvSpPr>
          <p:cNvPr id="3" name="内容占位符 2"/>
          <p:cNvSpPr>
            <a:spLocks noGrp="1"/>
          </p:cNvSpPr>
          <p:nvPr>
            <p:ph idx="1"/>
          </p:nvPr>
        </p:nvSpPr>
        <p:spPr/>
        <p:txBody>
          <a:bodyPr/>
          <a:lstStyle/>
          <a:p>
            <a:endParaRPr kumimoji="1" lang="en-US" altLang="zh-CN" dirty="0"/>
          </a:p>
          <a:p>
            <a:endParaRPr kumimoji="1" lang="en-US" altLang="zh-CN" dirty="0"/>
          </a:p>
          <a:p>
            <a:endParaRPr kumimoji="1" lang="en-US" altLang="zh-CN" dirty="0"/>
          </a:p>
          <a:p>
            <a:r>
              <a:rPr kumimoji="1" lang="zh-CN" altLang="en-US" dirty="0"/>
              <a:t>通用函数：能同时对数组中所有元素进行运算的函数</a:t>
            </a:r>
            <a:endParaRPr kumimoji="1" lang="en-US" altLang="zh-CN" dirty="0"/>
          </a:p>
          <a:p>
            <a:r>
              <a:rPr kumimoji="1" lang="zh-CN" altLang="en-US" dirty="0"/>
              <a:t>常见通用函数：</a:t>
            </a:r>
            <a:endParaRPr kumimoji="1" lang="en-US" altLang="zh-CN" dirty="0"/>
          </a:p>
          <a:p>
            <a:pPr lvl="1"/>
            <a:r>
              <a:rPr kumimoji="1" lang="zh-CN" altLang="en-US" dirty="0"/>
              <a:t>一元函数：</a:t>
            </a:r>
            <a:r>
              <a:rPr kumimoji="1" lang="en-US" altLang="zh-CN" b="1" dirty="0"/>
              <a:t>abs</a:t>
            </a:r>
            <a:r>
              <a:rPr kumimoji="1" lang="en-US" altLang="zh-CN" dirty="0"/>
              <a:t>,</a:t>
            </a:r>
            <a:r>
              <a:rPr kumimoji="1" lang="zh-CN" altLang="en-US" dirty="0"/>
              <a:t> </a:t>
            </a:r>
            <a:r>
              <a:rPr kumimoji="1" lang="en-US" altLang="zh-CN" b="1" dirty="0" err="1"/>
              <a:t>sqrt</a:t>
            </a:r>
            <a:r>
              <a:rPr kumimoji="1" lang="en-US" altLang="zh-CN" dirty="0"/>
              <a:t>,</a:t>
            </a:r>
            <a:r>
              <a:rPr kumimoji="1" lang="zh-CN" altLang="en-US" dirty="0"/>
              <a:t> </a:t>
            </a:r>
            <a:r>
              <a:rPr kumimoji="1" lang="en-US" altLang="zh-CN" dirty="0" err="1"/>
              <a:t>exp</a:t>
            </a:r>
            <a:r>
              <a:rPr kumimoji="1" lang="en-US" altLang="zh-CN" dirty="0"/>
              <a:t>,</a:t>
            </a:r>
            <a:r>
              <a:rPr kumimoji="1" lang="zh-CN" altLang="en-US" dirty="0"/>
              <a:t> </a:t>
            </a:r>
            <a:r>
              <a:rPr kumimoji="1" lang="en-US" altLang="zh-CN" dirty="0"/>
              <a:t>log,</a:t>
            </a:r>
            <a:r>
              <a:rPr kumimoji="1" lang="zh-CN" altLang="en-US" dirty="0"/>
              <a:t> </a:t>
            </a:r>
            <a:r>
              <a:rPr kumimoji="1" lang="en-US" altLang="zh-CN" b="1" dirty="0"/>
              <a:t>ceil</a:t>
            </a:r>
            <a:r>
              <a:rPr kumimoji="1" lang="en-US" altLang="zh-CN" dirty="0"/>
              <a:t>,</a:t>
            </a:r>
            <a:r>
              <a:rPr kumimoji="1" lang="zh-CN" altLang="en-US" dirty="0"/>
              <a:t> </a:t>
            </a:r>
            <a:r>
              <a:rPr kumimoji="1" lang="en-US" altLang="zh-CN" b="1" dirty="0"/>
              <a:t>floor</a:t>
            </a:r>
            <a:r>
              <a:rPr kumimoji="1" lang="en-US" altLang="zh-CN" dirty="0"/>
              <a:t>,</a:t>
            </a:r>
            <a:r>
              <a:rPr kumimoji="1" lang="zh-CN" altLang="en-US" dirty="0"/>
              <a:t> </a:t>
            </a:r>
            <a:r>
              <a:rPr kumimoji="1" lang="en-US" altLang="zh-CN" b="1" dirty="0" err="1"/>
              <a:t>rint</a:t>
            </a:r>
            <a:r>
              <a:rPr kumimoji="1" lang="en-US" altLang="zh-CN" dirty="0"/>
              <a:t>,</a:t>
            </a:r>
            <a:r>
              <a:rPr kumimoji="1" lang="zh-CN" altLang="en-US" b="1" dirty="0"/>
              <a:t> </a:t>
            </a:r>
            <a:r>
              <a:rPr kumimoji="1" lang="en-US" altLang="zh-CN" b="1" dirty="0" err="1"/>
              <a:t>trunc</a:t>
            </a:r>
            <a:r>
              <a:rPr kumimoji="1" lang="en-US" altLang="zh-CN" dirty="0"/>
              <a:t>,</a:t>
            </a:r>
            <a:r>
              <a:rPr kumimoji="1" lang="zh-CN" altLang="en-US" dirty="0"/>
              <a:t> </a:t>
            </a:r>
            <a:r>
              <a:rPr kumimoji="1" lang="en-US" altLang="zh-CN" b="1" dirty="0" err="1"/>
              <a:t>modf</a:t>
            </a:r>
            <a:r>
              <a:rPr kumimoji="1" lang="en-US" altLang="zh-CN" dirty="0"/>
              <a:t>,</a:t>
            </a:r>
            <a:r>
              <a:rPr kumimoji="1" lang="zh-CN" altLang="en-US" dirty="0"/>
              <a:t> </a:t>
            </a:r>
            <a:r>
              <a:rPr kumimoji="1" lang="en-US" altLang="zh-CN" b="1" dirty="0" err="1"/>
              <a:t>isnan</a:t>
            </a:r>
            <a:r>
              <a:rPr kumimoji="1" lang="en-US" altLang="zh-CN" dirty="0"/>
              <a:t>,</a:t>
            </a:r>
            <a:r>
              <a:rPr kumimoji="1" lang="zh-CN" altLang="en-US" dirty="0"/>
              <a:t> </a:t>
            </a:r>
            <a:r>
              <a:rPr kumimoji="1" lang="en-US" altLang="zh-CN" b="1" dirty="0" err="1"/>
              <a:t>isinf</a:t>
            </a:r>
            <a:r>
              <a:rPr kumimoji="1" lang="en-US" altLang="zh-CN" dirty="0"/>
              <a:t>,</a:t>
            </a:r>
            <a:r>
              <a:rPr kumimoji="1" lang="zh-CN" altLang="en-US" dirty="0"/>
              <a:t> </a:t>
            </a:r>
            <a:r>
              <a:rPr kumimoji="1" lang="en-US" altLang="zh-CN" dirty="0"/>
              <a:t>cos,</a:t>
            </a:r>
            <a:r>
              <a:rPr kumimoji="1" lang="zh-CN" altLang="en-US" dirty="0"/>
              <a:t> </a:t>
            </a:r>
            <a:r>
              <a:rPr kumimoji="1" lang="en-US" altLang="zh-CN" dirty="0"/>
              <a:t>sin,</a:t>
            </a:r>
            <a:r>
              <a:rPr kumimoji="1" lang="zh-CN" altLang="en-US" dirty="0"/>
              <a:t> </a:t>
            </a:r>
            <a:r>
              <a:rPr kumimoji="1" lang="en-US" altLang="zh-CN" dirty="0"/>
              <a:t>tan</a:t>
            </a:r>
          </a:p>
          <a:p>
            <a:pPr lvl="1"/>
            <a:r>
              <a:rPr kumimoji="1" lang="zh-CN" altLang="en-US" dirty="0"/>
              <a:t>二元函数：</a:t>
            </a:r>
            <a:r>
              <a:rPr kumimoji="1" lang="en-US" altLang="zh-CN" dirty="0"/>
              <a:t>add,</a:t>
            </a:r>
            <a:r>
              <a:rPr kumimoji="1" lang="zh-CN" altLang="en-US" dirty="0"/>
              <a:t> </a:t>
            </a:r>
            <a:r>
              <a:rPr kumimoji="1" lang="en-US" altLang="zh-CN" dirty="0" err="1"/>
              <a:t>substract</a:t>
            </a:r>
            <a:r>
              <a:rPr kumimoji="1" lang="en-US" altLang="zh-CN" dirty="0"/>
              <a:t>,</a:t>
            </a:r>
            <a:r>
              <a:rPr kumimoji="1" lang="zh-CN" altLang="en-US" dirty="0"/>
              <a:t> </a:t>
            </a:r>
            <a:r>
              <a:rPr kumimoji="1" lang="en-US" altLang="zh-CN" dirty="0"/>
              <a:t>multiply,</a:t>
            </a:r>
            <a:r>
              <a:rPr kumimoji="1" lang="zh-CN" altLang="en-US" dirty="0"/>
              <a:t> </a:t>
            </a:r>
            <a:r>
              <a:rPr kumimoji="1" lang="en-US" altLang="zh-CN" dirty="0"/>
              <a:t>divide,</a:t>
            </a:r>
            <a:r>
              <a:rPr kumimoji="1" lang="zh-CN" altLang="en-US" dirty="0"/>
              <a:t> </a:t>
            </a:r>
            <a:r>
              <a:rPr kumimoji="1" lang="en-US" altLang="zh-CN" dirty="0"/>
              <a:t>power,</a:t>
            </a:r>
            <a:r>
              <a:rPr kumimoji="1" lang="zh-CN" altLang="en-US" dirty="0"/>
              <a:t> </a:t>
            </a:r>
            <a:r>
              <a:rPr kumimoji="1" lang="en-US" altLang="zh-CN" dirty="0"/>
              <a:t>mod,</a:t>
            </a:r>
            <a:r>
              <a:rPr kumimoji="1" lang="zh-CN" altLang="en-US" dirty="0"/>
              <a:t>  </a:t>
            </a:r>
            <a:r>
              <a:rPr kumimoji="1" lang="en-US" altLang="zh-CN" b="1" dirty="0"/>
              <a:t>maximum</a:t>
            </a:r>
            <a:r>
              <a:rPr kumimoji="1" lang="en-US" altLang="zh-CN" dirty="0"/>
              <a:t>,</a:t>
            </a:r>
            <a:r>
              <a:rPr kumimoji="1" lang="zh-CN" altLang="en-US" dirty="0"/>
              <a:t> </a:t>
            </a:r>
            <a:r>
              <a:rPr kumimoji="1" lang="en-US" altLang="zh-CN" b="1" dirty="0" err="1"/>
              <a:t>mininum</a:t>
            </a:r>
            <a:r>
              <a:rPr kumimoji="1" lang="en-US" altLang="zh-CN" dirty="0"/>
              <a:t>,</a:t>
            </a:r>
            <a:r>
              <a:rPr kumimoji="1" lang="zh-CN" altLang="en-US" dirty="0"/>
              <a:t> </a:t>
            </a:r>
            <a:endParaRPr kumimoji="1" lang="en-US" altLang="zh-CN" dirty="0"/>
          </a:p>
          <a:p>
            <a:pPr lvl="1"/>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12</a:t>
            </a:fld>
            <a:endParaRPr lang="en-US" altLang="zh-CN"/>
          </a:p>
        </p:txBody>
      </p:sp>
      <mc:AlternateContent xmlns:mc="http://schemas.openxmlformats.org/markup-compatibility/2006" xmlns:p14="http://schemas.microsoft.com/office/powerpoint/2010/main">
        <mc:Choice Requires="p14">
          <p:contentPart p14:bwMode="auto" r:id="rId2">
            <p14:nvContentPartPr>
              <p14:cNvPr id="7" name="墨迹 6"/>
              <p14:cNvContentPartPr/>
              <p14:nvPr/>
            </p14:nvContentPartPr>
            <p14:xfrm>
              <a:off x="3000240" y="3267000"/>
              <a:ext cx="360" cy="360"/>
            </p14:xfrm>
          </p:contentPart>
        </mc:Choice>
        <mc:Fallback xmlns="">
          <p:pic>
            <p:nvPicPr>
              <p:cNvPr id="7" name="墨迹 6"/>
              <p:cNvPicPr/>
              <p:nvPr/>
            </p:nvPicPr>
            <p:blipFill>
              <a:blip r:embed="rId3"/>
              <a:stretch>
                <a:fillRect/>
              </a:stretch>
            </p:blipFill>
            <p:spPr>
              <a:xfrm>
                <a:off x="2984400" y="3203640"/>
                <a:ext cx="32040" cy="127440"/>
              </a:xfrm>
              <a:prstGeom prst="rect">
                <a:avLst/>
              </a:prstGeom>
            </p:spPr>
          </p:pic>
        </mc:Fallback>
      </mc:AlternateContent>
    </p:spTree>
    <p:extLst>
      <p:ext uri="{BB962C8B-B14F-4D97-AF65-F5344CB8AC3E}">
        <p14:creationId xmlns:p14="http://schemas.microsoft.com/office/powerpoint/2010/main" val="2006657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90C29-B090-4E9C-B43A-C1F4C4BB74A5}"/>
              </a:ext>
            </a:extLst>
          </p:cNvPr>
          <p:cNvSpPr>
            <a:spLocks noGrp="1"/>
          </p:cNvSpPr>
          <p:nvPr>
            <p:ph type="title"/>
          </p:nvPr>
        </p:nvSpPr>
        <p:spPr/>
        <p:txBody>
          <a:bodyPr/>
          <a:lstStyle/>
          <a:p>
            <a:r>
              <a:rPr lang="zh-CN" altLang="en-US" dirty="0"/>
              <a:t>补充知识：浮点数特殊值</a:t>
            </a:r>
          </a:p>
        </p:txBody>
      </p:sp>
      <p:sp>
        <p:nvSpPr>
          <p:cNvPr id="3" name="内容占位符 2">
            <a:extLst>
              <a:ext uri="{FF2B5EF4-FFF2-40B4-BE49-F238E27FC236}">
                <a16:creationId xmlns:a16="http://schemas.microsoft.com/office/drawing/2014/main" id="{2A279C02-DF44-4A4E-A7C3-C7E5D9E903AB}"/>
              </a:ext>
            </a:extLst>
          </p:cNvPr>
          <p:cNvSpPr>
            <a:spLocks noGrp="1"/>
          </p:cNvSpPr>
          <p:nvPr>
            <p:ph idx="1"/>
          </p:nvPr>
        </p:nvSpPr>
        <p:spPr/>
        <p:txBody>
          <a:bodyPr/>
          <a:lstStyle/>
          <a:p>
            <a:endParaRPr lang="en-US" altLang="zh-CN" dirty="0"/>
          </a:p>
          <a:p>
            <a:endParaRPr lang="en-US" altLang="zh-CN" dirty="0"/>
          </a:p>
          <a:p>
            <a:r>
              <a:rPr lang="zh-CN" altLang="en-US" dirty="0"/>
              <a:t>浮点数：</a:t>
            </a:r>
            <a:r>
              <a:rPr lang="en-US" altLang="zh-CN" dirty="0"/>
              <a:t>float</a:t>
            </a:r>
          </a:p>
          <a:p>
            <a:r>
              <a:rPr lang="zh-CN" altLang="en-US" dirty="0"/>
              <a:t>浮点数有两个特殊值：</a:t>
            </a:r>
            <a:endParaRPr lang="en-US" altLang="zh-CN" dirty="0"/>
          </a:p>
          <a:p>
            <a:pPr lvl="1"/>
            <a:r>
              <a:rPr lang="en-US" altLang="zh-CN" dirty="0"/>
              <a:t>nan(Not a Number)</a:t>
            </a:r>
            <a:r>
              <a:rPr lang="zh-CN" altLang="en-US" dirty="0"/>
              <a:t>：不等于任何浮点数（</a:t>
            </a:r>
            <a:r>
              <a:rPr lang="en-US" altLang="zh-CN" dirty="0"/>
              <a:t>nan != nan</a:t>
            </a:r>
            <a:r>
              <a:rPr lang="zh-CN" altLang="en-US" dirty="0"/>
              <a:t>）</a:t>
            </a:r>
          </a:p>
          <a:p>
            <a:pPr lvl="1"/>
            <a:r>
              <a:rPr lang="en-US" altLang="zh-CN" dirty="0" err="1"/>
              <a:t>inf</a:t>
            </a:r>
            <a:r>
              <a:rPr lang="en-US" altLang="zh-CN" dirty="0"/>
              <a:t>(infinity)</a:t>
            </a:r>
            <a:r>
              <a:rPr lang="zh-CN" altLang="en-US" dirty="0"/>
              <a:t>：比任何浮点数都大</a:t>
            </a:r>
            <a:endParaRPr lang="en-US" altLang="zh-CN" dirty="0"/>
          </a:p>
          <a:p>
            <a:pPr lvl="1"/>
            <a:endParaRPr lang="zh-CN" altLang="en-US" dirty="0"/>
          </a:p>
          <a:p>
            <a:r>
              <a:rPr lang="en-US" altLang="zh-CN" dirty="0" err="1"/>
              <a:t>NumPy</a:t>
            </a:r>
            <a:r>
              <a:rPr lang="zh-CN" altLang="en-US" dirty="0"/>
              <a:t>中创建特殊值：</a:t>
            </a:r>
            <a:r>
              <a:rPr lang="en-US" altLang="zh-CN" dirty="0" err="1"/>
              <a:t>np.nan</a:t>
            </a:r>
            <a:r>
              <a:rPr lang="en-US" altLang="zh-CN" dirty="0"/>
              <a:t>	np.inf</a:t>
            </a:r>
          </a:p>
          <a:p>
            <a:r>
              <a:rPr lang="zh-CN" altLang="en-US" dirty="0"/>
              <a:t>在数据分析中，</a:t>
            </a:r>
            <a:r>
              <a:rPr lang="en-US" altLang="zh-CN" dirty="0"/>
              <a:t>nan</a:t>
            </a:r>
            <a:r>
              <a:rPr lang="zh-CN" altLang="en-US" dirty="0"/>
              <a:t>常被用作表示数据缺失值</a:t>
            </a:r>
          </a:p>
        </p:txBody>
      </p:sp>
      <p:sp>
        <p:nvSpPr>
          <p:cNvPr id="4" name="日期占位符 3">
            <a:extLst>
              <a:ext uri="{FF2B5EF4-FFF2-40B4-BE49-F238E27FC236}">
                <a16:creationId xmlns:a16="http://schemas.microsoft.com/office/drawing/2014/main" id="{74847793-7279-42DE-B0F7-09F246767A4B}"/>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8E2A4BE8-0528-4D4A-B6F0-29AD6A26AA8C}"/>
              </a:ext>
            </a:extLst>
          </p:cNvPr>
          <p:cNvSpPr>
            <a:spLocks noGrp="1"/>
          </p:cNvSpPr>
          <p:nvPr>
            <p:ph type="ftr" sz="quarter" idx="11"/>
          </p:nvPr>
        </p:nvSpPr>
        <p:spPr/>
        <p:txBody>
          <a:bodyPr/>
          <a:lstStyle/>
          <a:p>
            <a:pPr>
              <a:defRPr/>
            </a:pPr>
            <a:r>
              <a:rPr lang="zh-CN" altLang="en-US"/>
              <a:t>金融分析与金融量化</a:t>
            </a:r>
            <a:endParaRPr lang="zh-CN" altLang="en-US" dirty="0"/>
          </a:p>
        </p:txBody>
      </p:sp>
      <p:sp>
        <p:nvSpPr>
          <p:cNvPr id="6" name="灯片编号占位符 5">
            <a:extLst>
              <a:ext uri="{FF2B5EF4-FFF2-40B4-BE49-F238E27FC236}">
                <a16:creationId xmlns:a16="http://schemas.microsoft.com/office/drawing/2014/main" id="{5F0F0489-4392-4BE1-A6E4-831C2D398699}"/>
              </a:ext>
            </a:extLst>
          </p:cNvPr>
          <p:cNvSpPr>
            <a:spLocks noGrp="1"/>
          </p:cNvSpPr>
          <p:nvPr>
            <p:ph type="sldNum" sz="quarter" idx="12"/>
          </p:nvPr>
        </p:nvSpPr>
        <p:spPr/>
        <p:txBody>
          <a:bodyPr/>
          <a:lstStyle/>
          <a:p>
            <a:pPr>
              <a:defRPr/>
            </a:pPr>
            <a:fld id="{64C9EB70-B654-4058-838F-8806615D92E5}" type="slidenum">
              <a:rPr lang="en-US" altLang="zh-CN" smtClean="0"/>
              <a:pPr>
                <a:defRPr/>
              </a:pPr>
              <a:t>13</a:t>
            </a:fld>
            <a:endParaRPr lang="en-US" altLang="zh-CN"/>
          </a:p>
        </p:txBody>
      </p:sp>
    </p:spTree>
    <p:extLst>
      <p:ext uri="{BB962C8B-B14F-4D97-AF65-F5344CB8AC3E}">
        <p14:creationId xmlns:p14="http://schemas.microsoft.com/office/powerpoint/2010/main" val="688512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：数学和统计方法</a:t>
            </a:r>
          </a:p>
        </p:txBody>
      </p:sp>
      <p:sp>
        <p:nvSpPr>
          <p:cNvPr id="3" name="内容占位符 2"/>
          <p:cNvSpPr>
            <a:spLocks noGrp="1"/>
          </p:cNvSpPr>
          <p:nvPr>
            <p:ph idx="1"/>
          </p:nvPr>
        </p:nvSpPr>
        <p:spPr/>
        <p:txBody>
          <a:bodyPr/>
          <a:lstStyle/>
          <a:p>
            <a:r>
              <a:rPr kumimoji="1" lang="zh-CN" altLang="en-US" dirty="0"/>
              <a:t>常用函数：</a:t>
            </a:r>
            <a:endParaRPr kumimoji="1" lang="en-US" altLang="zh-CN" dirty="0"/>
          </a:p>
          <a:p>
            <a:pPr lvl="1"/>
            <a:r>
              <a:rPr kumimoji="1" lang="en-US" altLang="zh-CN" dirty="0"/>
              <a:t>sum	</a:t>
            </a:r>
            <a:r>
              <a:rPr kumimoji="1" lang="zh-CN" altLang="en-US" dirty="0"/>
              <a:t>求和</a:t>
            </a:r>
            <a:endParaRPr kumimoji="1" lang="en-US" altLang="zh-CN" dirty="0"/>
          </a:p>
          <a:p>
            <a:pPr lvl="1"/>
            <a:r>
              <a:rPr kumimoji="1" lang="en-US" altLang="zh-CN" dirty="0" err="1"/>
              <a:t>cumsum</a:t>
            </a:r>
            <a:r>
              <a:rPr kumimoji="1" lang="en-US" altLang="zh-CN" dirty="0"/>
              <a:t> </a:t>
            </a:r>
            <a:r>
              <a:rPr kumimoji="1" lang="zh-CN" altLang="en-US" dirty="0"/>
              <a:t>求前缀和</a:t>
            </a:r>
            <a:endParaRPr kumimoji="1" lang="en-US" altLang="zh-CN" dirty="0"/>
          </a:p>
          <a:p>
            <a:pPr lvl="1"/>
            <a:r>
              <a:rPr kumimoji="1" lang="en-US" altLang="zh-CN" dirty="0"/>
              <a:t>mean	</a:t>
            </a:r>
            <a:r>
              <a:rPr kumimoji="1" lang="zh-CN" altLang="en-US" dirty="0"/>
              <a:t>求平均数</a:t>
            </a:r>
            <a:endParaRPr kumimoji="1" lang="en-US" altLang="zh-CN" dirty="0"/>
          </a:p>
          <a:p>
            <a:pPr lvl="1"/>
            <a:r>
              <a:rPr kumimoji="1" lang="en-US" altLang="zh-CN" dirty="0" err="1"/>
              <a:t>std</a:t>
            </a:r>
            <a:r>
              <a:rPr kumimoji="1" lang="en-US" altLang="zh-CN" dirty="0"/>
              <a:t>	</a:t>
            </a:r>
            <a:r>
              <a:rPr kumimoji="1" lang="zh-CN" altLang="en-US" dirty="0"/>
              <a:t>求标准差</a:t>
            </a:r>
            <a:endParaRPr kumimoji="1" lang="en-US" altLang="zh-CN" dirty="0"/>
          </a:p>
          <a:p>
            <a:pPr lvl="1"/>
            <a:r>
              <a:rPr kumimoji="1" lang="en-US" altLang="zh-CN" dirty="0" err="1"/>
              <a:t>var</a:t>
            </a:r>
            <a:r>
              <a:rPr kumimoji="1" lang="en-US" altLang="zh-CN" dirty="0"/>
              <a:t>	</a:t>
            </a:r>
            <a:r>
              <a:rPr kumimoji="1" lang="zh-CN" altLang="en-US" dirty="0"/>
              <a:t>求方差</a:t>
            </a:r>
            <a:endParaRPr kumimoji="1" lang="en-US" altLang="zh-CN" dirty="0"/>
          </a:p>
          <a:p>
            <a:pPr lvl="1"/>
            <a:r>
              <a:rPr kumimoji="1" lang="en-US" altLang="zh-CN" dirty="0"/>
              <a:t>min	</a:t>
            </a:r>
            <a:r>
              <a:rPr kumimoji="1" lang="zh-CN" altLang="en-US" dirty="0"/>
              <a:t>求最小值</a:t>
            </a:r>
            <a:endParaRPr kumimoji="1" lang="en-US" altLang="zh-CN" dirty="0"/>
          </a:p>
          <a:p>
            <a:pPr lvl="1"/>
            <a:r>
              <a:rPr kumimoji="1" lang="en-US" altLang="zh-CN" dirty="0"/>
              <a:t>max	</a:t>
            </a:r>
            <a:r>
              <a:rPr kumimoji="1" lang="zh-CN" altLang="en-US" dirty="0"/>
              <a:t>求最大值</a:t>
            </a:r>
            <a:endParaRPr kumimoji="1" lang="en-US" altLang="zh-CN" dirty="0"/>
          </a:p>
          <a:p>
            <a:pPr lvl="1"/>
            <a:r>
              <a:rPr kumimoji="1" lang="en-US" altLang="zh-CN" dirty="0" err="1"/>
              <a:t>argmin</a:t>
            </a:r>
            <a:r>
              <a:rPr kumimoji="1" lang="en-US" altLang="zh-CN" dirty="0"/>
              <a:t>	</a:t>
            </a:r>
            <a:r>
              <a:rPr kumimoji="1" lang="zh-CN" altLang="en-US" dirty="0"/>
              <a:t>求最小值索引</a:t>
            </a:r>
            <a:endParaRPr kumimoji="1" lang="en-US" altLang="zh-CN" dirty="0"/>
          </a:p>
          <a:p>
            <a:pPr lvl="1"/>
            <a:r>
              <a:rPr kumimoji="1" lang="en-US" altLang="zh-CN" dirty="0" err="1"/>
              <a:t>argmax</a:t>
            </a:r>
            <a:r>
              <a:rPr kumimoji="1" lang="en-US" altLang="zh-CN" dirty="0"/>
              <a:t>	</a:t>
            </a:r>
            <a:r>
              <a:rPr kumimoji="1" lang="zh-CN" altLang="en-US" dirty="0"/>
              <a:t>求最大值索引</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14</a:t>
            </a:fld>
            <a:endParaRPr lang="en-US" altLang="zh-CN"/>
          </a:p>
        </p:txBody>
      </p:sp>
    </p:spTree>
    <p:extLst>
      <p:ext uri="{BB962C8B-B14F-4D97-AF65-F5344CB8AC3E}">
        <p14:creationId xmlns:p14="http://schemas.microsoft.com/office/powerpoint/2010/main" val="4082371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：随机数生成</a:t>
            </a:r>
          </a:p>
        </p:txBody>
      </p:sp>
      <p:sp>
        <p:nvSpPr>
          <p:cNvPr id="3" name="内容占位符 2"/>
          <p:cNvSpPr>
            <a:spLocks noGrp="1"/>
          </p:cNvSpPr>
          <p:nvPr>
            <p:ph idx="1"/>
          </p:nvPr>
        </p:nvSpPr>
        <p:spPr/>
        <p:txBody>
          <a:bodyPr/>
          <a:lstStyle/>
          <a:p>
            <a:endParaRPr kumimoji="1" lang="en-US" altLang="zh-CN" dirty="0"/>
          </a:p>
          <a:p>
            <a:endParaRPr kumimoji="1" lang="en-US" altLang="zh-CN" dirty="0"/>
          </a:p>
          <a:p>
            <a:r>
              <a:rPr kumimoji="1" lang="zh-CN" altLang="en-US" dirty="0"/>
              <a:t>随机数生成函数在</a:t>
            </a:r>
            <a:r>
              <a:rPr kumimoji="1" lang="en-US" altLang="zh-CN" dirty="0" err="1"/>
              <a:t>np.random</a:t>
            </a:r>
            <a:r>
              <a:rPr kumimoji="1" lang="zh-CN" altLang="en-US" dirty="0"/>
              <a:t>子包内</a:t>
            </a:r>
          </a:p>
          <a:p>
            <a:r>
              <a:rPr kumimoji="1" lang="zh-CN" altLang="en-US" dirty="0"/>
              <a:t>常用函数</a:t>
            </a:r>
            <a:endParaRPr kumimoji="1" lang="en-US" altLang="zh-CN" dirty="0"/>
          </a:p>
          <a:p>
            <a:pPr lvl="1"/>
            <a:r>
              <a:rPr kumimoji="1" lang="en-US" altLang="zh-CN" dirty="0"/>
              <a:t>rand		</a:t>
            </a:r>
            <a:r>
              <a:rPr kumimoji="1" lang="zh-CN" altLang="en-US" dirty="0"/>
              <a:t>给定形状产生随机数组（</a:t>
            </a:r>
            <a:r>
              <a:rPr kumimoji="1" lang="en-US" altLang="zh-CN" dirty="0"/>
              <a:t>0</a:t>
            </a:r>
            <a:r>
              <a:rPr kumimoji="1" lang="zh-CN" altLang="en-US" dirty="0"/>
              <a:t>到</a:t>
            </a:r>
            <a:r>
              <a:rPr kumimoji="1" lang="en-US" altLang="zh-CN" dirty="0"/>
              <a:t>1</a:t>
            </a:r>
            <a:r>
              <a:rPr kumimoji="1" lang="zh-CN" altLang="en-US" dirty="0"/>
              <a:t>之间的数）</a:t>
            </a:r>
            <a:endParaRPr kumimoji="1" lang="en-US" altLang="zh-CN" dirty="0"/>
          </a:p>
          <a:p>
            <a:pPr lvl="1"/>
            <a:r>
              <a:rPr kumimoji="1" lang="en-US" altLang="zh-CN" dirty="0" err="1"/>
              <a:t>randint</a:t>
            </a:r>
            <a:r>
              <a:rPr kumimoji="1" lang="en-US" altLang="zh-CN" dirty="0"/>
              <a:t>		</a:t>
            </a:r>
            <a:r>
              <a:rPr kumimoji="1" lang="zh-CN" altLang="en-US" dirty="0"/>
              <a:t>给定形状产生随机整数</a:t>
            </a:r>
            <a:endParaRPr kumimoji="1" lang="en-US" altLang="zh-CN" dirty="0"/>
          </a:p>
          <a:p>
            <a:pPr lvl="1"/>
            <a:r>
              <a:rPr kumimoji="1" lang="en-US" altLang="zh-CN" dirty="0"/>
              <a:t>choice		</a:t>
            </a:r>
            <a:r>
              <a:rPr kumimoji="1" lang="zh-CN" altLang="en-US" dirty="0"/>
              <a:t>给定形状产生随机选择</a:t>
            </a:r>
            <a:endParaRPr kumimoji="1" lang="en-US" altLang="zh-CN" dirty="0"/>
          </a:p>
          <a:p>
            <a:pPr lvl="1"/>
            <a:r>
              <a:rPr kumimoji="1" lang="en-US" altLang="zh-CN" dirty="0"/>
              <a:t>shuffle		</a:t>
            </a:r>
            <a:r>
              <a:rPr kumimoji="1" lang="zh-CN" altLang="en-US" dirty="0"/>
              <a:t>与</a:t>
            </a:r>
            <a:r>
              <a:rPr kumimoji="1" lang="en-US" altLang="zh-CN" dirty="0" err="1"/>
              <a:t>random.shuffle</a:t>
            </a:r>
            <a:r>
              <a:rPr kumimoji="1" lang="zh-CN" altLang="en-US" dirty="0"/>
              <a:t>相同</a:t>
            </a:r>
            <a:endParaRPr kumimoji="1" lang="en-US" altLang="zh-CN" dirty="0"/>
          </a:p>
          <a:p>
            <a:pPr lvl="1"/>
            <a:r>
              <a:rPr kumimoji="1" lang="en-US" altLang="zh-CN" dirty="0"/>
              <a:t>uniform		</a:t>
            </a:r>
            <a:r>
              <a:rPr kumimoji="1" lang="zh-CN" altLang="en-US" dirty="0"/>
              <a:t>给定形状产生随机数组</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15</a:t>
            </a:fld>
            <a:endParaRPr lang="en-US" altLang="zh-CN"/>
          </a:p>
        </p:txBody>
      </p:sp>
    </p:spTree>
    <p:extLst>
      <p:ext uri="{BB962C8B-B14F-4D97-AF65-F5344CB8AC3E}">
        <p14:creationId xmlns:p14="http://schemas.microsoft.com/office/powerpoint/2010/main" val="466399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481D0-E400-A741-A5E8-41C272048CC8}"/>
              </a:ext>
            </a:extLst>
          </p:cNvPr>
          <p:cNvSpPr>
            <a:spLocks noGrp="1"/>
          </p:cNvSpPr>
          <p:nvPr>
            <p:ph type="title"/>
          </p:nvPr>
        </p:nvSpPr>
        <p:spPr/>
        <p:txBody>
          <a:bodyPr/>
          <a:lstStyle/>
          <a:p>
            <a:r>
              <a:rPr kumimoji="1" lang="en-US" altLang="zh-CN" dirty="0"/>
              <a:t>0</a:t>
            </a:r>
            <a:r>
              <a:rPr kumimoji="1" lang="en-US" altLang="zh-Hans" dirty="0"/>
              <a:t>.2</a:t>
            </a:r>
            <a:r>
              <a:rPr kumimoji="1" lang="zh-Hans" altLang="en-US" dirty="0"/>
              <a:t> </a:t>
            </a:r>
            <a:r>
              <a:rPr kumimoji="1" lang="en-US" altLang="zh-Hans" dirty="0"/>
              <a:t>Pandas</a:t>
            </a:r>
            <a:endParaRPr kumimoji="1" lang="zh-CN" altLang="en-US" dirty="0"/>
          </a:p>
        </p:txBody>
      </p:sp>
      <p:sp>
        <p:nvSpPr>
          <p:cNvPr id="3" name="文本占位符 2">
            <a:extLst>
              <a:ext uri="{FF2B5EF4-FFF2-40B4-BE49-F238E27FC236}">
                <a16:creationId xmlns:a16="http://schemas.microsoft.com/office/drawing/2014/main" id="{2AC26CDC-567C-4943-AC2F-E98724DEA86B}"/>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2346BC52-AA7A-0D4E-A8CD-7F5B01571F9A}"/>
              </a:ext>
            </a:extLst>
          </p:cNvPr>
          <p:cNvSpPr>
            <a:spLocks noGrp="1"/>
          </p:cNvSpPr>
          <p:nvPr>
            <p:ph type="dt" sz="half" idx="10"/>
          </p:nvPr>
        </p:nvSpPr>
        <p:spPr/>
        <p:txBody>
          <a:bodyPr/>
          <a:lstStyle/>
          <a:p>
            <a:pPr>
              <a:defRPr/>
            </a:pPr>
            <a:fld id="{841F93BA-D9BF-BC4B-BA86-175867B95F50}"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AE1FAF1B-2163-B042-9679-BC5B0EE71C1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426B09F5-3A33-834F-9D53-D729F253BFEC}"/>
              </a:ext>
            </a:extLst>
          </p:cNvPr>
          <p:cNvSpPr>
            <a:spLocks noGrp="1"/>
          </p:cNvSpPr>
          <p:nvPr>
            <p:ph type="sldNum" sz="quarter" idx="12"/>
          </p:nvPr>
        </p:nvSpPr>
        <p:spPr/>
        <p:txBody>
          <a:bodyPr/>
          <a:lstStyle/>
          <a:p>
            <a:pPr>
              <a:defRPr/>
            </a:pPr>
            <a:fld id="{89FB17D4-0CBA-41AA-B1E7-777C77D31479}" type="slidenum">
              <a:rPr lang="en-US" altLang="zh-CN" smtClean="0"/>
              <a:pPr>
                <a:defRPr/>
              </a:pPr>
              <a:t>16</a:t>
            </a:fld>
            <a:endParaRPr lang="en-US" altLang="zh-CN"/>
          </a:p>
        </p:txBody>
      </p:sp>
    </p:spTree>
    <p:extLst>
      <p:ext uri="{BB962C8B-B14F-4D97-AF65-F5344CB8AC3E}">
        <p14:creationId xmlns:p14="http://schemas.microsoft.com/office/powerpoint/2010/main" val="3677384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pandas</a:t>
            </a:r>
            <a:r>
              <a:rPr kumimoji="1" lang="zh-CN" altLang="en-US" dirty="0"/>
              <a:t>：数据分析</a:t>
            </a:r>
          </a:p>
        </p:txBody>
      </p:sp>
      <p:sp>
        <p:nvSpPr>
          <p:cNvPr id="3" name="内容占位符 2"/>
          <p:cNvSpPr>
            <a:spLocks noGrp="1"/>
          </p:cNvSpPr>
          <p:nvPr>
            <p:ph idx="1"/>
          </p:nvPr>
        </p:nvSpPr>
        <p:spPr/>
        <p:txBody>
          <a:bodyPr/>
          <a:lstStyle/>
          <a:p>
            <a:r>
              <a:rPr kumimoji="1" lang="en-US" altLang="zh-CN" dirty="0"/>
              <a:t>pandas</a:t>
            </a:r>
            <a:r>
              <a:rPr kumimoji="1" lang="zh-CN" altLang="en-US" dirty="0"/>
              <a:t>是一个强大的</a:t>
            </a:r>
            <a:r>
              <a:rPr kumimoji="1" lang="en-US" altLang="zh-CN" dirty="0"/>
              <a:t>Python</a:t>
            </a:r>
            <a:r>
              <a:rPr kumimoji="1" lang="zh-CN" altLang="en-US" dirty="0"/>
              <a:t>数据分析的工具包。</a:t>
            </a:r>
            <a:endParaRPr kumimoji="1" lang="en-US" altLang="zh-CN" dirty="0"/>
          </a:p>
          <a:p>
            <a:r>
              <a:rPr kumimoji="1" lang="en-US" altLang="zh-CN" dirty="0"/>
              <a:t>pandas</a:t>
            </a:r>
            <a:r>
              <a:rPr kumimoji="1" lang="zh-CN" altLang="en-US" dirty="0"/>
              <a:t>是基于</a:t>
            </a:r>
            <a:r>
              <a:rPr kumimoji="1" lang="en-US" altLang="zh-CN" dirty="0" err="1"/>
              <a:t>NumPy</a:t>
            </a:r>
            <a:r>
              <a:rPr kumimoji="1" lang="zh-CN" altLang="en-US" dirty="0"/>
              <a:t>构建的。</a:t>
            </a:r>
            <a:endParaRPr kumimoji="1" lang="en-US" altLang="zh-CN" dirty="0"/>
          </a:p>
          <a:p>
            <a:endParaRPr kumimoji="1" lang="en-US" altLang="zh-CN" dirty="0"/>
          </a:p>
          <a:p>
            <a:r>
              <a:rPr kumimoji="1" lang="en-US" altLang="zh-CN" dirty="0"/>
              <a:t>pandas</a:t>
            </a:r>
            <a:r>
              <a:rPr kumimoji="1" lang="zh-CN" altLang="en-US" dirty="0"/>
              <a:t>的主要功能</a:t>
            </a:r>
            <a:endParaRPr kumimoji="1" lang="en-US" altLang="zh-CN" dirty="0"/>
          </a:p>
          <a:p>
            <a:pPr lvl="1"/>
            <a:r>
              <a:rPr kumimoji="1" lang="zh-CN" altLang="en-US" dirty="0"/>
              <a:t>具备对其功能的数据结构</a:t>
            </a:r>
            <a:r>
              <a:rPr kumimoji="1" lang="en-US" altLang="zh-CN" dirty="0" err="1"/>
              <a:t>DataFrame</a:t>
            </a:r>
            <a:r>
              <a:rPr kumimoji="1" lang="zh-CN" altLang="en-US" dirty="0"/>
              <a:t>、</a:t>
            </a:r>
            <a:r>
              <a:rPr kumimoji="1" lang="en-US" altLang="zh-CN" dirty="0"/>
              <a:t>Series</a:t>
            </a:r>
          </a:p>
          <a:p>
            <a:pPr lvl="1"/>
            <a:r>
              <a:rPr kumimoji="1" lang="zh-CN" altLang="en-US" dirty="0"/>
              <a:t>集成时间序列功能</a:t>
            </a:r>
            <a:endParaRPr kumimoji="1" lang="en-US" altLang="zh-CN" dirty="0"/>
          </a:p>
          <a:p>
            <a:pPr lvl="1"/>
            <a:r>
              <a:rPr kumimoji="1" lang="zh-CN" altLang="en-US" dirty="0"/>
              <a:t>提供丰富的数学运算和操作</a:t>
            </a:r>
            <a:endParaRPr kumimoji="1" lang="en-US" altLang="zh-CN" dirty="0"/>
          </a:p>
          <a:p>
            <a:pPr lvl="1"/>
            <a:r>
              <a:rPr kumimoji="1" lang="zh-CN" altLang="en-US" dirty="0"/>
              <a:t>灵活处理缺失数据</a:t>
            </a:r>
            <a:endParaRPr kumimoji="1" lang="en-US" altLang="zh-CN" dirty="0"/>
          </a:p>
          <a:p>
            <a:pPr marL="0" indent="0">
              <a:buNone/>
            </a:pPr>
            <a:endParaRPr kumimoji="1" lang="en-US" altLang="zh-CN" dirty="0"/>
          </a:p>
          <a:p>
            <a:r>
              <a:rPr kumimoji="1" lang="zh-CN" altLang="en-US" dirty="0"/>
              <a:t>引用方法：</a:t>
            </a:r>
            <a:r>
              <a:rPr kumimoji="1" lang="en-US" altLang="zh-CN" dirty="0"/>
              <a:t>import</a:t>
            </a:r>
            <a:r>
              <a:rPr kumimoji="1" lang="zh-CN" altLang="en-US" dirty="0"/>
              <a:t> </a:t>
            </a:r>
            <a:r>
              <a:rPr kumimoji="1" lang="en-US" altLang="zh-CN" dirty="0"/>
              <a:t>pandas</a:t>
            </a:r>
            <a:r>
              <a:rPr kumimoji="1" lang="zh-CN" altLang="en-US" dirty="0"/>
              <a:t> </a:t>
            </a:r>
            <a:r>
              <a:rPr kumimoji="1" lang="en-US" altLang="zh-CN" dirty="0"/>
              <a:t>as</a:t>
            </a:r>
            <a:r>
              <a:rPr kumimoji="1" lang="zh-CN" altLang="en-US" dirty="0"/>
              <a:t> </a:t>
            </a:r>
            <a:r>
              <a:rPr kumimoji="1" lang="en-US" altLang="zh-CN" dirty="0" err="1"/>
              <a:t>pd</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17</a:t>
            </a:fld>
            <a:endParaRPr lang="en-US" altLang="zh-CN"/>
          </a:p>
        </p:txBody>
      </p:sp>
    </p:spTree>
    <p:extLst>
      <p:ext uri="{BB962C8B-B14F-4D97-AF65-F5344CB8AC3E}">
        <p14:creationId xmlns:p14="http://schemas.microsoft.com/office/powerpoint/2010/main" val="3623878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pandas</a:t>
            </a:r>
            <a:r>
              <a:rPr kumimoji="1" lang="zh-CN" altLang="en-US" dirty="0"/>
              <a:t>：</a:t>
            </a:r>
            <a:r>
              <a:rPr kumimoji="1" lang="en-US" altLang="zh-CN" dirty="0"/>
              <a:t>Series</a:t>
            </a:r>
            <a:endParaRPr kumimoji="1" lang="zh-CN" altLang="en-US" dirty="0"/>
          </a:p>
        </p:txBody>
      </p:sp>
      <p:sp>
        <p:nvSpPr>
          <p:cNvPr id="3" name="内容占位符 2"/>
          <p:cNvSpPr>
            <a:spLocks noGrp="1"/>
          </p:cNvSpPr>
          <p:nvPr>
            <p:ph idx="1"/>
          </p:nvPr>
        </p:nvSpPr>
        <p:spPr/>
        <p:txBody>
          <a:bodyPr/>
          <a:lstStyle/>
          <a:p>
            <a:r>
              <a:rPr kumimoji="1" lang="en-US" altLang="zh-CN" dirty="0"/>
              <a:t>Series</a:t>
            </a:r>
            <a:r>
              <a:rPr kumimoji="1" lang="zh-CN" altLang="en-US" dirty="0"/>
              <a:t>是一种类似于一位数组的对象，由一组数据和一组与之相关的数据标签（索引）组成。</a:t>
            </a:r>
            <a:endParaRPr kumimoji="1" lang="en-US" altLang="zh-CN" dirty="0"/>
          </a:p>
          <a:p>
            <a:pPr marL="0" indent="0">
              <a:buNone/>
            </a:pPr>
            <a:endParaRPr kumimoji="1" lang="en-US" altLang="zh-CN" dirty="0"/>
          </a:p>
          <a:p>
            <a:r>
              <a:rPr kumimoji="1" lang="zh-CN" altLang="en-US" dirty="0"/>
              <a:t>创建方式：</a:t>
            </a:r>
            <a:endParaRPr kumimoji="1" lang="en-US" altLang="zh-CN" dirty="0"/>
          </a:p>
          <a:p>
            <a:pPr lvl="1"/>
            <a:r>
              <a:rPr kumimoji="1" lang="en-US" altLang="zh-CN" dirty="0" err="1"/>
              <a:t>pd.Series</a:t>
            </a:r>
            <a:r>
              <a:rPr kumimoji="1" lang="en-US" altLang="zh-CN" dirty="0"/>
              <a:t>([4,7,-5,3])</a:t>
            </a:r>
            <a:r>
              <a:rPr kumimoji="1" lang="zh-CN" altLang="en-US" dirty="0"/>
              <a:t> </a:t>
            </a:r>
            <a:endParaRPr kumimoji="1" lang="en-US" altLang="zh-CN" dirty="0"/>
          </a:p>
          <a:p>
            <a:pPr lvl="1"/>
            <a:r>
              <a:rPr kumimoji="1" lang="en-US" altLang="zh-CN" dirty="0" err="1"/>
              <a:t>pd.Series</a:t>
            </a:r>
            <a:r>
              <a:rPr kumimoji="1" lang="en-US" altLang="zh-CN" dirty="0"/>
              <a:t>([4,7,-5,3],index=['</a:t>
            </a:r>
            <a:r>
              <a:rPr kumimoji="1" lang="en-US" altLang="zh-CN" dirty="0" err="1"/>
              <a:t>a','b','c','d</a:t>
            </a:r>
            <a:r>
              <a:rPr kumimoji="1" lang="en-US" altLang="zh-CN" dirty="0"/>
              <a:t>'])</a:t>
            </a:r>
            <a:r>
              <a:rPr kumimoji="1" lang="zh-CN" altLang="en-US" dirty="0"/>
              <a:t>       </a:t>
            </a:r>
            <a:r>
              <a:rPr kumimoji="1" lang="en-US" altLang="zh-CN" dirty="0"/>
              <a:t>		</a:t>
            </a:r>
          </a:p>
          <a:p>
            <a:pPr lvl="1"/>
            <a:r>
              <a:rPr kumimoji="1" lang="en-US" altLang="zh-CN" dirty="0" err="1"/>
              <a:t>pd.Series</a:t>
            </a:r>
            <a:r>
              <a:rPr kumimoji="1" lang="en-US" altLang="zh-CN" dirty="0"/>
              <a:t>({'a':1,</a:t>
            </a:r>
            <a:r>
              <a:rPr kumimoji="1" lang="zh-CN" altLang="en-US" dirty="0"/>
              <a:t> </a:t>
            </a:r>
            <a:r>
              <a:rPr kumimoji="1" lang="en-US" altLang="zh-CN" dirty="0"/>
              <a:t>'b':2}) 			</a:t>
            </a:r>
          </a:p>
          <a:p>
            <a:pPr lvl="1"/>
            <a:r>
              <a:rPr kumimoji="1" lang="en-US" altLang="zh-CN" dirty="0" err="1"/>
              <a:t>pd.Series</a:t>
            </a:r>
            <a:r>
              <a:rPr kumimoji="1" lang="en-US" altLang="zh-CN" dirty="0"/>
              <a:t>(0,</a:t>
            </a:r>
            <a:r>
              <a:rPr kumimoji="1" lang="zh-CN" altLang="en-US" dirty="0"/>
              <a:t> </a:t>
            </a:r>
            <a:r>
              <a:rPr kumimoji="1" lang="en-US" altLang="zh-CN" dirty="0"/>
              <a:t>index=['</a:t>
            </a:r>
            <a:r>
              <a:rPr kumimoji="1" lang="en-US" altLang="zh-CN" dirty="0" err="1"/>
              <a:t>a','b','c','d</a:t>
            </a:r>
            <a:r>
              <a:rPr kumimoji="1" lang="en-US" altLang="zh-CN" dirty="0"/>
              <a:t>’])</a:t>
            </a:r>
          </a:p>
          <a:p>
            <a:pPr lvl="1"/>
            <a:endParaRPr kumimoji="1" lang="en-US" altLang="zh-CN" dirty="0"/>
          </a:p>
          <a:p>
            <a:pPr lvl="1"/>
            <a:endParaRPr kumimoji="1" lang="en-US" altLang="zh-CN" dirty="0"/>
          </a:p>
          <a:p>
            <a:r>
              <a:rPr kumimoji="1" lang="zh-CN" altLang="en-US" dirty="0"/>
              <a:t>获取值数组和索引数组：</a:t>
            </a:r>
            <a:r>
              <a:rPr kumimoji="1" lang="en-US" altLang="zh-CN" dirty="0"/>
              <a:t>values</a:t>
            </a:r>
            <a:r>
              <a:rPr kumimoji="1" lang="zh-CN" altLang="en-US" dirty="0"/>
              <a:t>属性和</a:t>
            </a:r>
            <a:r>
              <a:rPr kumimoji="1" lang="en-US" altLang="zh-CN" dirty="0"/>
              <a:t>index</a:t>
            </a:r>
            <a:r>
              <a:rPr kumimoji="1" lang="zh-CN" altLang="en-US" dirty="0"/>
              <a:t>属性</a:t>
            </a:r>
            <a:endParaRPr kumimoji="1" lang="en-US" altLang="zh-CN" dirty="0"/>
          </a:p>
          <a:p>
            <a:r>
              <a:rPr kumimoji="1" lang="en-US" altLang="zh-CN" dirty="0"/>
              <a:t>Series</a:t>
            </a:r>
            <a:r>
              <a:rPr kumimoji="1" lang="zh-CN" altLang="en-US" dirty="0"/>
              <a:t>比较像列表（数组）和字典的结合体。</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18</a:t>
            </a:fld>
            <a:endParaRPr lang="en-US" altLang="zh-CN"/>
          </a:p>
        </p:txBody>
      </p:sp>
      <p:pic>
        <p:nvPicPr>
          <p:cNvPr id="7" name="图像" descr="图像">
            <a:extLst>
              <a:ext uri="{FF2B5EF4-FFF2-40B4-BE49-F238E27FC236}">
                <a16:creationId xmlns:a16="http://schemas.microsoft.com/office/drawing/2014/main" id="{2A61A4C9-B9AD-4986-94EF-050D57E6E0DD}"/>
              </a:ext>
            </a:extLst>
          </p:cNvPr>
          <p:cNvPicPr>
            <a:picLocks noChangeAspect="1"/>
          </p:cNvPicPr>
          <p:nvPr/>
        </p:nvPicPr>
        <p:blipFill>
          <a:blip r:embed="rId2">
            <a:extLst/>
          </a:blip>
          <a:stretch>
            <a:fillRect/>
          </a:stretch>
        </p:blipFill>
        <p:spPr>
          <a:xfrm>
            <a:off x="6893616" y="2762980"/>
            <a:ext cx="4530035" cy="1546358"/>
          </a:xfrm>
          <a:prstGeom prst="rect">
            <a:avLst/>
          </a:prstGeom>
          <a:ln w="3175">
            <a:miter lim="400000"/>
          </a:ln>
        </p:spPr>
      </p:pic>
    </p:spTree>
    <p:extLst>
      <p:ext uri="{BB962C8B-B14F-4D97-AF65-F5344CB8AC3E}">
        <p14:creationId xmlns:p14="http://schemas.microsoft.com/office/powerpoint/2010/main" val="2215001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pandas</a:t>
            </a:r>
            <a:r>
              <a:rPr kumimoji="1" lang="zh-CN" altLang="en-US" dirty="0"/>
              <a:t>：</a:t>
            </a:r>
            <a:r>
              <a:rPr kumimoji="1" lang="en-US" altLang="zh-CN" dirty="0"/>
              <a:t>Series</a:t>
            </a:r>
            <a:r>
              <a:rPr kumimoji="1" lang="zh-CN" altLang="en-US" dirty="0"/>
              <a:t>特性</a:t>
            </a:r>
          </a:p>
        </p:txBody>
      </p:sp>
      <p:sp>
        <p:nvSpPr>
          <p:cNvPr id="3" name="内容占位符 2"/>
          <p:cNvSpPr>
            <a:spLocks noGrp="1"/>
          </p:cNvSpPr>
          <p:nvPr>
            <p:ph sz="half" idx="1"/>
          </p:nvPr>
        </p:nvSpPr>
        <p:spPr/>
        <p:txBody>
          <a:bodyPr/>
          <a:lstStyle/>
          <a:p>
            <a:r>
              <a:rPr kumimoji="1" lang="en-US" altLang="zh-CN" dirty="0"/>
              <a:t>Series</a:t>
            </a:r>
            <a:r>
              <a:rPr kumimoji="1" lang="zh-CN" altLang="en-US" dirty="0"/>
              <a:t>支持数组的特性：</a:t>
            </a:r>
            <a:endParaRPr kumimoji="1" lang="en-US" altLang="zh-CN" dirty="0"/>
          </a:p>
          <a:p>
            <a:pPr lvl="1"/>
            <a:r>
              <a:rPr kumimoji="1" lang="zh-CN" altLang="en-US" dirty="0"/>
              <a:t>从</a:t>
            </a:r>
            <a:r>
              <a:rPr kumimoji="1" lang="en-US" altLang="zh-CN" dirty="0" err="1"/>
              <a:t>ndarray</a:t>
            </a:r>
            <a:r>
              <a:rPr kumimoji="1" lang="zh-CN" altLang="en-US" dirty="0"/>
              <a:t>创建</a:t>
            </a:r>
            <a:r>
              <a:rPr kumimoji="1" lang="en-US" altLang="zh-CN" dirty="0"/>
              <a:t>Series</a:t>
            </a:r>
            <a:r>
              <a:rPr kumimoji="1" lang="zh-CN" altLang="en-US" dirty="0"/>
              <a:t>：</a:t>
            </a:r>
            <a:r>
              <a:rPr kumimoji="1" lang="en-US" altLang="zh-CN" dirty="0"/>
              <a:t>Series(</a:t>
            </a:r>
            <a:r>
              <a:rPr kumimoji="1" lang="en-US" altLang="zh-CN" dirty="0" err="1"/>
              <a:t>arr</a:t>
            </a:r>
            <a:r>
              <a:rPr kumimoji="1" lang="en-US" altLang="zh-CN" dirty="0"/>
              <a:t>)</a:t>
            </a:r>
          </a:p>
          <a:p>
            <a:pPr lvl="1"/>
            <a:r>
              <a:rPr kumimoji="1" lang="zh-CN" altLang="en-US" dirty="0"/>
              <a:t>与标量运算：</a:t>
            </a:r>
            <a:r>
              <a:rPr kumimoji="1" lang="en-US" altLang="zh-CN" dirty="0" err="1"/>
              <a:t>sr</a:t>
            </a:r>
            <a:r>
              <a:rPr kumimoji="1" lang="zh-CN" altLang="en-US" dirty="0"/>
              <a:t>*</a:t>
            </a:r>
            <a:r>
              <a:rPr kumimoji="1" lang="en-US" altLang="zh-CN" dirty="0"/>
              <a:t>2</a:t>
            </a:r>
          </a:p>
          <a:p>
            <a:pPr lvl="1"/>
            <a:r>
              <a:rPr kumimoji="1" lang="zh-CN" altLang="en-US" dirty="0"/>
              <a:t>两个</a:t>
            </a:r>
            <a:r>
              <a:rPr kumimoji="1" lang="en-US" altLang="zh-CN" dirty="0"/>
              <a:t>Series</a:t>
            </a:r>
            <a:r>
              <a:rPr kumimoji="1" lang="zh-CN" altLang="en-US" dirty="0"/>
              <a:t>运算：</a:t>
            </a:r>
            <a:r>
              <a:rPr kumimoji="1" lang="en-US" altLang="zh-CN" dirty="0"/>
              <a:t>sr1+sr2</a:t>
            </a:r>
          </a:p>
          <a:p>
            <a:pPr lvl="1"/>
            <a:r>
              <a:rPr kumimoji="1" lang="zh-CN" altLang="en-US" dirty="0"/>
              <a:t>索引：</a:t>
            </a:r>
            <a:r>
              <a:rPr kumimoji="1" lang="en-US" altLang="zh-CN" dirty="0" err="1"/>
              <a:t>sr</a:t>
            </a:r>
            <a:r>
              <a:rPr kumimoji="1" lang="en-US" altLang="zh-CN" dirty="0"/>
              <a:t>[0],</a:t>
            </a:r>
            <a:r>
              <a:rPr kumimoji="1" lang="zh-CN" altLang="en-US" dirty="0"/>
              <a:t> </a:t>
            </a:r>
            <a:r>
              <a:rPr kumimoji="1" lang="en-US" altLang="zh-CN" dirty="0" err="1"/>
              <a:t>sr</a:t>
            </a:r>
            <a:r>
              <a:rPr kumimoji="1" lang="en-US" altLang="zh-CN" dirty="0"/>
              <a:t>[[1,2,4]]</a:t>
            </a:r>
          </a:p>
          <a:p>
            <a:pPr lvl="1"/>
            <a:r>
              <a:rPr kumimoji="1" lang="zh-CN" altLang="en-US" dirty="0"/>
              <a:t>切片：</a:t>
            </a:r>
            <a:r>
              <a:rPr kumimoji="1" lang="en-US" altLang="zh-CN" dirty="0" err="1"/>
              <a:t>sr</a:t>
            </a:r>
            <a:r>
              <a:rPr kumimoji="1" lang="en-US" altLang="zh-CN" dirty="0"/>
              <a:t>[0:2]</a:t>
            </a:r>
            <a:r>
              <a:rPr kumimoji="1" lang="zh-CN" altLang="en-US" dirty="0"/>
              <a:t>（切片依然是视图形式）</a:t>
            </a:r>
            <a:endParaRPr kumimoji="1" lang="en-US" altLang="zh-CN" dirty="0"/>
          </a:p>
          <a:p>
            <a:pPr lvl="1"/>
            <a:r>
              <a:rPr kumimoji="1" lang="zh-CN" altLang="en-US" dirty="0"/>
              <a:t>通用函数：</a:t>
            </a:r>
            <a:r>
              <a:rPr kumimoji="1" lang="en-US" altLang="zh-CN" dirty="0" err="1"/>
              <a:t>np.abs</a:t>
            </a:r>
            <a:r>
              <a:rPr kumimoji="1" lang="en-US" altLang="zh-CN" dirty="0"/>
              <a:t>(</a:t>
            </a:r>
            <a:r>
              <a:rPr kumimoji="1" lang="en-US" altLang="zh-CN" dirty="0" err="1"/>
              <a:t>sr</a:t>
            </a:r>
            <a:r>
              <a:rPr kumimoji="1" lang="en-US" altLang="zh-CN" dirty="0"/>
              <a:t>)</a:t>
            </a:r>
          </a:p>
          <a:p>
            <a:pPr lvl="1"/>
            <a:r>
              <a:rPr kumimoji="1" lang="zh-CN" altLang="en-US" dirty="0"/>
              <a:t>布尔值过滤：</a:t>
            </a:r>
            <a:r>
              <a:rPr kumimoji="1" lang="en-US" altLang="zh-CN" dirty="0" err="1"/>
              <a:t>sr</a:t>
            </a:r>
            <a:r>
              <a:rPr kumimoji="1" lang="en-US" altLang="zh-CN" dirty="0"/>
              <a:t>[</a:t>
            </a:r>
            <a:r>
              <a:rPr kumimoji="1" lang="en-US" altLang="zh-CN" dirty="0" err="1"/>
              <a:t>sr</a:t>
            </a:r>
            <a:r>
              <a:rPr kumimoji="1" lang="en-US" altLang="zh-CN" dirty="0"/>
              <a:t>&gt;0]</a:t>
            </a:r>
          </a:p>
          <a:p>
            <a:pPr lvl="1"/>
            <a:r>
              <a:rPr kumimoji="1" lang="zh-CN" altLang="en-US" dirty="0"/>
              <a:t>统计函数：</a:t>
            </a:r>
            <a:r>
              <a:rPr kumimoji="1" lang="en-US" altLang="zh-CN" dirty="0"/>
              <a:t>mean()</a:t>
            </a:r>
            <a:r>
              <a:rPr kumimoji="1" lang="zh-CN" altLang="en-US" dirty="0"/>
              <a:t> </a:t>
            </a:r>
            <a:r>
              <a:rPr kumimoji="1" lang="en-US" altLang="zh-CN" dirty="0"/>
              <a:t>sum()</a:t>
            </a:r>
            <a:r>
              <a:rPr kumimoji="1" lang="zh-CN" altLang="en-US" dirty="0"/>
              <a:t> </a:t>
            </a:r>
            <a:r>
              <a:rPr kumimoji="1" lang="en-US" altLang="zh-CN" dirty="0" err="1"/>
              <a:t>cumsum</a:t>
            </a:r>
            <a:r>
              <a:rPr kumimoji="1" lang="en-US" altLang="zh-CN" dirty="0"/>
              <a:t>()</a:t>
            </a:r>
          </a:p>
          <a:p>
            <a:pPr marL="0" indent="0">
              <a:buNone/>
            </a:pPr>
            <a:endParaRPr kumimoji="1" lang="en-US" altLang="zh-CN" dirty="0"/>
          </a:p>
        </p:txBody>
      </p:sp>
      <p:sp>
        <p:nvSpPr>
          <p:cNvPr id="7" name="内容占位符 6">
            <a:extLst>
              <a:ext uri="{FF2B5EF4-FFF2-40B4-BE49-F238E27FC236}">
                <a16:creationId xmlns:a16="http://schemas.microsoft.com/office/drawing/2014/main" id="{CA75FC90-1CA4-4DF4-A87F-B0B384A7B255}"/>
              </a:ext>
            </a:extLst>
          </p:cNvPr>
          <p:cNvSpPr>
            <a:spLocks noGrp="1"/>
          </p:cNvSpPr>
          <p:nvPr>
            <p:ph sz="half" idx="2"/>
          </p:nvPr>
        </p:nvSpPr>
        <p:spPr/>
        <p:txBody>
          <a:bodyPr/>
          <a:lstStyle/>
          <a:p>
            <a:r>
              <a:rPr kumimoji="1" lang="en-US" altLang="zh-CN" dirty="0"/>
              <a:t>Series</a:t>
            </a:r>
            <a:r>
              <a:rPr kumimoji="1" lang="zh-CN" altLang="en-US" dirty="0"/>
              <a:t>支持字典的特性（标签）：</a:t>
            </a:r>
            <a:endParaRPr kumimoji="1" lang="en-US" altLang="zh-CN" dirty="0"/>
          </a:p>
          <a:p>
            <a:pPr lvl="1"/>
            <a:r>
              <a:rPr kumimoji="1" lang="zh-CN" altLang="en-US" dirty="0"/>
              <a:t>从字典创建</a:t>
            </a:r>
            <a:r>
              <a:rPr kumimoji="1" lang="en-US" altLang="zh-CN" dirty="0"/>
              <a:t>Series</a:t>
            </a:r>
            <a:r>
              <a:rPr kumimoji="1" lang="zh-CN" altLang="en-US" dirty="0"/>
              <a:t>：</a:t>
            </a:r>
            <a:r>
              <a:rPr kumimoji="1" lang="en-US" altLang="zh-CN" dirty="0"/>
              <a:t>Series(</a:t>
            </a:r>
            <a:r>
              <a:rPr kumimoji="1" lang="en-US" altLang="zh-CN" dirty="0" err="1"/>
              <a:t>dic</a:t>
            </a:r>
            <a:r>
              <a:rPr kumimoji="1" lang="en-US" altLang="zh-CN" dirty="0"/>
              <a:t>),</a:t>
            </a:r>
            <a:r>
              <a:rPr kumimoji="1" lang="zh-CN" altLang="en-US" dirty="0"/>
              <a:t> </a:t>
            </a:r>
            <a:endParaRPr kumimoji="1" lang="en-US" altLang="zh-CN" dirty="0"/>
          </a:p>
          <a:p>
            <a:pPr lvl="1"/>
            <a:r>
              <a:rPr kumimoji="1" lang="en-US" altLang="zh-CN" dirty="0"/>
              <a:t>in</a:t>
            </a:r>
            <a:r>
              <a:rPr kumimoji="1" lang="zh-CN" altLang="en-US" dirty="0"/>
              <a:t>运算：</a:t>
            </a:r>
            <a:r>
              <a:rPr kumimoji="1" lang="en-US" altLang="zh-CN" dirty="0"/>
              <a:t>’a’</a:t>
            </a:r>
            <a:r>
              <a:rPr kumimoji="1" lang="zh-CN" altLang="en-US" dirty="0"/>
              <a:t> </a:t>
            </a:r>
            <a:r>
              <a:rPr kumimoji="1" lang="en-US" altLang="zh-CN" dirty="0"/>
              <a:t>in</a:t>
            </a:r>
            <a:r>
              <a:rPr kumimoji="1" lang="zh-CN" altLang="en-US" dirty="0"/>
              <a:t> </a:t>
            </a:r>
            <a:r>
              <a:rPr kumimoji="1" lang="en-US" altLang="zh-CN" dirty="0" err="1"/>
              <a:t>sr</a:t>
            </a:r>
            <a:r>
              <a:rPr kumimoji="1" lang="zh-CN" altLang="en-US" dirty="0"/>
              <a:t>、</a:t>
            </a:r>
            <a:r>
              <a:rPr kumimoji="1" lang="en-US" altLang="zh-CN" dirty="0"/>
              <a:t>for</a:t>
            </a:r>
            <a:r>
              <a:rPr kumimoji="1" lang="zh-CN" altLang="en-US" dirty="0"/>
              <a:t> </a:t>
            </a:r>
            <a:r>
              <a:rPr kumimoji="1" lang="en-US" altLang="zh-CN" dirty="0"/>
              <a:t>x</a:t>
            </a:r>
            <a:r>
              <a:rPr kumimoji="1" lang="zh-CN" altLang="en-US" dirty="0"/>
              <a:t> </a:t>
            </a:r>
            <a:r>
              <a:rPr kumimoji="1" lang="en-US" altLang="zh-CN" dirty="0"/>
              <a:t>in</a:t>
            </a:r>
            <a:r>
              <a:rPr kumimoji="1" lang="zh-CN" altLang="en-US" dirty="0"/>
              <a:t> </a:t>
            </a:r>
            <a:r>
              <a:rPr kumimoji="1" lang="en-US" altLang="zh-CN" dirty="0" err="1"/>
              <a:t>sr</a:t>
            </a:r>
            <a:endParaRPr kumimoji="1" lang="en-US" altLang="zh-CN" dirty="0"/>
          </a:p>
          <a:p>
            <a:pPr lvl="1"/>
            <a:r>
              <a:rPr kumimoji="1" lang="zh-CN" altLang="en-US" dirty="0"/>
              <a:t>键索引：</a:t>
            </a:r>
            <a:r>
              <a:rPr kumimoji="1" lang="en-US" altLang="zh-CN" dirty="0" err="1"/>
              <a:t>sr</a:t>
            </a:r>
            <a:r>
              <a:rPr kumimoji="1" lang="en-US" altLang="zh-CN" dirty="0"/>
              <a:t>['a'],</a:t>
            </a:r>
            <a:r>
              <a:rPr kumimoji="1" lang="zh-CN" altLang="en-US" dirty="0"/>
              <a:t> </a:t>
            </a:r>
            <a:r>
              <a:rPr kumimoji="1" lang="en-US" altLang="zh-CN" dirty="0" err="1"/>
              <a:t>sr</a:t>
            </a:r>
            <a:r>
              <a:rPr kumimoji="1" lang="en-US" altLang="zh-CN" dirty="0"/>
              <a:t>[['a',</a:t>
            </a:r>
            <a:r>
              <a:rPr kumimoji="1" lang="zh-CN" altLang="en-US" dirty="0"/>
              <a:t> </a:t>
            </a:r>
            <a:r>
              <a:rPr kumimoji="1" lang="en-US" altLang="zh-CN" dirty="0"/>
              <a:t>'b',</a:t>
            </a:r>
            <a:r>
              <a:rPr kumimoji="1" lang="zh-CN" altLang="en-US" dirty="0"/>
              <a:t> </a:t>
            </a:r>
            <a:r>
              <a:rPr kumimoji="1" lang="en-US" altLang="zh-CN" dirty="0"/>
              <a:t>'d']]</a:t>
            </a:r>
          </a:p>
          <a:p>
            <a:pPr lvl="1"/>
            <a:r>
              <a:rPr kumimoji="1" lang="zh-CN" altLang="en-US" dirty="0"/>
              <a:t>键切片：</a:t>
            </a:r>
            <a:r>
              <a:rPr kumimoji="1" lang="en-US" altLang="zh-CN" dirty="0" err="1"/>
              <a:t>sr</a:t>
            </a:r>
            <a:r>
              <a:rPr kumimoji="1" lang="en-US" altLang="zh-CN" dirty="0"/>
              <a:t>['</a:t>
            </a:r>
            <a:r>
              <a:rPr kumimoji="1" lang="en-US" altLang="zh-CN" dirty="0" err="1"/>
              <a:t>a':'c</a:t>
            </a:r>
            <a:r>
              <a:rPr kumimoji="1" lang="en-US" altLang="zh-CN" dirty="0"/>
              <a:t>']</a:t>
            </a:r>
          </a:p>
          <a:p>
            <a:pPr lvl="1"/>
            <a:r>
              <a:rPr kumimoji="1" lang="zh-CN" altLang="en-US" dirty="0"/>
              <a:t>其他函数：</a:t>
            </a:r>
            <a:r>
              <a:rPr kumimoji="1" lang="en-US" altLang="zh-CN" dirty="0"/>
              <a:t>get('a',</a:t>
            </a:r>
            <a:r>
              <a:rPr kumimoji="1" lang="zh-CN" altLang="en-US" dirty="0"/>
              <a:t> </a:t>
            </a:r>
            <a:r>
              <a:rPr kumimoji="1" lang="en-US" altLang="zh-CN" dirty="0"/>
              <a:t>default=0)</a:t>
            </a:r>
            <a:r>
              <a:rPr kumimoji="1" lang="zh-CN" altLang="en-US" dirty="0"/>
              <a:t>等</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19</a:t>
            </a:fld>
            <a:endParaRPr lang="en-US" altLang="zh-CN"/>
          </a:p>
        </p:txBody>
      </p:sp>
    </p:spTree>
    <p:extLst>
      <p:ext uri="{BB962C8B-B14F-4D97-AF65-F5344CB8AC3E}">
        <p14:creationId xmlns:p14="http://schemas.microsoft.com/office/powerpoint/2010/main" val="468952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9DC64-AA6C-1D45-8291-9299D7748A5F}"/>
              </a:ext>
            </a:extLst>
          </p:cNvPr>
          <p:cNvSpPr>
            <a:spLocks noGrp="1"/>
          </p:cNvSpPr>
          <p:nvPr>
            <p:ph type="title"/>
          </p:nvPr>
        </p:nvSpPr>
        <p:spPr/>
        <p:txBody>
          <a:bodyPr/>
          <a:lstStyle/>
          <a:p>
            <a:r>
              <a:rPr kumimoji="1" lang="zh-CN" altLang="en-US" dirty="0"/>
              <a:t>第零章：科学计算模块</a:t>
            </a:r>
          </a:p>
        </p:txBody>
      </p:sp>
    </p:spTree>
    <p:extLst>
      <p:ext uri="{BB962C8B-B14F-4D97-AF65-F5344CB8AC3E}">
        <p14:creationId xmlns:p14="http://schemas.microsoft.com/office/powerpoint/2010/main" val="1292072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pandas</a:t>
            </a:r>
            <a:r>
              <a:rPr kumimoji="1" lang="zh-CN" altLang="en-US" dirty="0"/>
              <a:t>：整数索引</a:t>
            </a:r>
          </a:p>
        </p:txBody>
      </p:sp>
      <p:sp>
        <p:nvSpPr>
          <p:cNvPr id="3" name="内容占位符 2"/>
          <p:cNvSpPr>
            <a:spLocks noGrp="1"/>
          </p:cNvSpPr>
          <p:nvPr>
            <p:ph idx="1"/>
          </p:nvPr>
        </p:nvSpPr>
        <p:spPr/>
        <p:txBody>
          <a:bodyPr/>
          <a:lstStyle/>
          <a:p>
            <a:endParaRPr kumimoji="1" lang="en-US" altLang="zh-CN" dirty="0"/>
          </a:p>
          <a:p>
            <a:endParaRPr kumimoji="1" lang="en-US" altLang="zh-CN" dirty="0"/>
          </a:p>
          <a:p>
            <a:r>
              <a:rPr kumimoji="1" lang="zh-CN" altLang="en-US" dirty="0"/>
              <a:t>整数索引的</a:t>
            </a:r>
            <a:r>
              <a:rPr kumimoji="1" lang="en-US" altLang="zh-CN" dirty="0"/>
              <a:t>pandas</a:t>
            </a:r>
            <a:r>
              <a:rPr kumimoji="1" lang="zh-CN" altLang="en-US" dirty="0"/>
              <a:t>对象往往会使新手抓狂。</a:t>
            </a:r>
            <a:endParaRPr kumimoji="1" lang="en-US" altLang="zh-CN" dirty="0"/>
          </a:p>
          <a:p>
            <a:r>
              <a:rPr kumimoji="1" lang="zh-CN" altLang="en-US" dirty="0"/>
              <a:t>例：</a:t>
            </a:r>
            <a:endParaRPr kumimoji="1" lang="en-US" altLang="zh-CN" dirty="0"/>
          </a:p>
          <a:p>
            <a:pPr lvl="1"/>
            <a:r>
              <a:rPr kumimoji="1" lang="en-US" altLang="zh-CN" dirty="0" err="1"/>
              <a:t>sr</a:t>
            </a:r>
            <a:r>
              <a:rPr kumimoji="1" lang="zh-CN" altLang="en-US" dirty="0"/>
              <a:t> </a:t>
            </a:r>
            <a:r>
              <a:rPr kumimoji="1" lang="en-US" altLang="zh-CN" dirty="0"/>
              <a:t>=</a:t>
            </a:r>
            <a:r>
              <a:rPr kumimoji="1" lang="zh-CN" altLang="en-US" dirty="0"/>
              <a:t> </a:t>
            </a:r>
            <a:r>
              <a:rPr kumimoji="1" lang="en-US" altLang="zh-CN" dirty="0" err="1"/>
              <a:t>np.Series</a:t>
            </a:r>
            <a:r>
              <a:rPr kumimoji="1" lang="en-US" altLang="zh-CN" dirty="0"/>
              <a:t>(</a:t>
            </a:r>
            <a:r>
              <a:rPr kumimoji="1" lang="en-US" altLang="zh-CN" dirty="0" err="1"/>
              <a:t>np.arange</a:t>
            </a:r>
            <a:r>
              <a:rPr kumimoji="1" lang="en-US" altLang="zh-CN" dirty="0"/>
              <a:t>(4.))</a:t>
            </a:r>
          </a:p>
          <a:p>
            <a:pPr lvl="1"/>
            <a:r>
              <a:rPr kumimoji="1" lang="en-US" altLang="zh-CN" dirty="0" err="1"/>
              <a:t>sr</a:t>
            </a:r>
            <a:r>
              <a:rPr kumimoji="1" lang="en-US" altLang="zh-CN" dirty="0"/>
              <a:t>[-1]</a:t>
            </a:r>
            <a:r>
              <a:rPr kumimoji="1" lang="zh-CN" altLang="en-US" dirty="0"/>
              <a:t> </a:t>
            </a:r>
            <a:endParaRPr kumimoji="1" lang="en-US" altLang="zh-CN" dirty="0"/>
          </a:p>
          <a:p>
            <a:endParaRPr kumimoji="1" lang="en-US" altLang="zh-CN" dirty="0"/>
          </a:p>
          <a:p>
            <a:r>
              <a:rPr kumimoji="1" lang="zh-CN" altLang="en-US" dirty="0"/>
              <a:t>如果索引是整数类型，则根据整数进行数据操作时总是面向标签的。</a:t>
            </a:r>
            <a:endParaRPr kumimoji="1" lang="en-US" altLang="zh-CN" dirty="0"/>
          </a:p>
          <a:p>
            <a:pPr lvl="1"/>
            <a:r>
              <a:rPr kumimoji="1" lang="en-US" altLang="zh-CN" dirty="0" err="1"/>
              <a:t>loc</a:t>
            </a:r>
            <a:r>
              <a:rPr kumimoji="1" lang="zh-CN" altLang="en-US" dirty="0"/>
              <a:t>属性</a:t>
            </a:r>
            <a:r>
              <a:rPr kumimoji="1" lang="en-US" altLang="zh-CN" dirty="0"/>
              <a:t>		</a:t>
            </a:r>
            <a:r>
              <a:rPr kumimoji="1" lang="zh-CN" altLang="en-US" dirty="0"/>
              <a:t>以标签解释</a:t>
            </a:r>
            <a:endParaRPr kumimoji="1" lang="en-US" altLang="zh-CN" dirty="0"/>
          </a:p>
          <a:p>
            <a:pPr lvl="1"/>
            <a:r>
              <a:rPr kumimoji="1" lang="en-US" altLang="zh-CN" dirty="0" err="1"/>
              <a:t>iloc</a:t>
            </a:r>
            <a:r>
              <a:rPr kumimoji="1" lang="zh-CN" altLang="en-US" dirty="0"/>
              <a:t>属性</a:t>
            </a:r>
            <a:r>
              <a:rPr kumimoji="1" lang="en-US" altLang="zh-CN" dirty="0"/>
              <a:t>		</a:t>
            </a:r>
            <a:r>
              <a:rPr kumimoji="1" lang="zh-CN" altLang="en-US" dirty="0"/>
              <a:t>以下标解释 </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20</a:t>
            </a:fld>
            <a:endParaRPr lang="en-US" altLang="zh-CN"/>
          </a:p>
        </p:txBody>
      </p:sp>
    </p:spTree>
    <p:extLst>
      <p:ext uri="{BB962C8B-B14F-4D97-AF65-F5344CB8AC3E}">
        <p14:creationId xmlns:p14="http://schemas.microsoft.com/office/powerpoint/2010/main" val="1442316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pandas</a:t>
            </a:r>
            <a:r>
              <a:rPr kumimoji="1" lang="zh-CN" altLang="en-US" dirty="0"/>
              <a:t>：</a:t>
            </a:r>
            <a:r>
              <a:rPr kumimoji="1" lang="en-US" altLang="zh-CN" dirty="0" err="1"/>
              <a:t>DataFrame</a:t>
            </a:r>
            <a:endParaRPr kumimoji="1" lang="zh-CN" altLang="en-US" dirty="0"/>
          </a:p>
        </p:txBody>
      </p:sp>
      <p:sp>
        <p:nvSpPr>
          <p:cNvPr id="3" name="内容占位符 2"/>
          <p:cNvSpPr>
            <a:spLocks noGrp="1"/>
          </p:cNvSpPr>
          <p:nvPr>
            <p:ph idx="1"/>
          </p:nvPr>
        </p:nvSpPr>
        <p:spPr>
          <a:xfrm>
            <a:off x="812800" y="1052516"/>
            <a:ext cx="10566400" cy="4967287"/>
          </a:xfrm>
        </p:spPr>
        <p:txBody>
          <a:bodyPr>
            <a:normAutofit/>
          </a:bodyPr>
          <a:lstStyle/>
          <a:p>
            <a:r>
              <a:rPr kumimoji="1" lang="en-US" altLang="zh-CN" dirty="0" err="1"/>
              <a:t>DataFrame</a:t>
            </a:r>
            <a:r>
              <a:rPr kumimoji="1" lang="zh-CN" altLang="en-US" dirty="0"/>
              <a:t>是一个表格型的数据结构，含有一组有序的列。</a:t>
            </a:r>
            <a:endParaRPr kumimoji="1" lang="en-US" altLang="zh-CN" dirty="0"/>
          </a:p>
          <a:p>
            <a:r>
              <a:rPr kumimoji="1" lang="en-US" altLang="zh-CN" dirty="0" err="1"/>
              <a:t>DataFrame</a:t>
            </a:r>
            <a:r>
              <a:rPr kumimoji="1" lang="zh-CN" altLang="en-US" dirty="0"/>
              <a:t>可以被看做是由</a:t>
            </a:r>
            <a:r>
              <a:rPr kumimoji="1" lang="en-US" altLang="zh-CN" dirty="0"/>
              <a:t>Series</a:t>
            </a:r>
            <a:r>
              <a:rPr kumimoji="1" lang="zh-CN" altLang="en-US" dirty="0"/>
              <a:t>组成的字典，并且共用一个索引。</a:t>
            </a:r>
            <a:endParaRPr kumimoji="1" lang="en-US" altLang="zh-CN" dirty="0"/>
          </a:p>
          <a:p>
            <a:endParaRPr kumimoji="1" lang="en-US" altLang="zh-CN" dirty="0"/>
          </a:p>
          <a:p>
            <a:r>
              <a:rPr kumimoji="1" lang="zh-CN" altLang="en-US" dirty="0"/>
              <a:t>创建方式：</a:t>
            </a:r>
            <a:endParaRPr kumimoji="1" lang="en-US" altLang="zh-CN" dirty="0"/>
          </a:p>
          <a:p>
            <a:pPr lvl="1"/>
            <a:r>
              <a:rPr kumimoji="1" lang="en-US" altLang="zh-CN" dirty="0" err="1"/>
              <a:t>pd.DataFrame</a:t>
            </a:r>
            <a:r>
              <a:rPr kumimoji="1" lang="en-US" altLang="zh-CN" dirty="0"/>
              <a:t>(</a:t>
            </a:r>
            <a:r>
              <a:rPr lang="en-US" altLang="zh-CN" dirty="0"/>
              <a:t>{'one':[1,2,3,4],'two':[4,3,2,1]}</a:t>
            </a:r>
            <a:r>
              <a:rPr kumimoji="1" lang="en-US" altLang="zh-CN" dirty="0"/>
              <a:t>)</a:t>
            </a:r>
          </a:p>
          <a:p>
            <a:pPr lvl="1"/>
            <a:r>
              <a:rPr kumimoji="1" lang="en-US" altLang="zh-CN" dirty="0" err="1"/>
              <a:t>pd.DataFrame</a:t>
            </a:r>
            <a:r>
              <a:rPr kumimoji="1" lang="en-US" altLang="zh-CN" dirty="0"/>
              <a:t>({'one':</a:t>
            </a:r>
            <a:r>
              <a:rPr kumimoji="1" lang="en-US" altLang="zh-CN" dirty="0" err="1"/>
              <a:t>pd.Series</a:t>
            </a:r>
            <a:r>
              <a:rPr kumimoji="1" lang="en-US" altLang="zh-CN" dirty="0"/>
              <a:t>([1,2,3],index=['</a:t>
            </a:r>
            <a:r>
              <a:rPr kumimoji="1" lang="en-US" altLang="zh-CN" dirty="0" err="1"/>
              <a:t>a','b','c</a:t>
            </a:r>
            <a:r>
              <a:rPr kumimoji="1" lang="en-US" altLang="zh-CN" dirty="0"/>
              <a:t>']),</a:t>
            </a:r>
            <a:r>
              <a:rPr kumimoji="1" lang="zh-CN" altLang="en-US" dirty="0"/>
              <a:t> </a:t>
            </a:r>
            <a:r>
              <a:rPr kumimoji="1" lang="en-US" altLang="zh-CN" dirty="0"/>
              <a:t>'two':</a:t>
            </a:r>
            <a:r>
              <a:rPr kumimoji="1" lang="en-US" altLang="zh-CN" dirty="0" err="1"/>
              <a:t>pd.Series</a:t>
            </a:r>
            <a:r>
              <a:rPr kumimoji="1" lang="en-US" altLang="zh-CN" dirty="0"/>
              <a:t>([1,2,3,4],index=['</a:t>
            </a:r>
            <a:r>
              <a:rPr kumimoji="1" lang="en-US" altLang="zh-CN" dirty="0" err="1"/>
              <a:t>b','a','c','d</a:t>
            </a:r>
            <a:r>
              <a:rPr kumimoji="1" lang="en-US" altLang="zh-CN" dirty="0"/>
              <a:t>'])})</a:t>
            </a:r>
          </a:p>
          <a:p>
            <a:pPr lvl="1"/>
            <a:r>
              <a:rPr kumimoji="1" lang="en-US" altLang="zh-CN" dirty="0"/>
              <a:t>……</a:t>
            </a:r>
          </a:p>
          <a:p>
            <a:endParaRPr kumimoji="1" lang="en-US" altLang="zh-CN" dirty="0"/>
          </a:p>
          <a:p>
            <a:r>
              <a:rPr kumimoji="1" lang="en-US" altLang="zh-CN" dirty="0"/>
              <a:t>csv</a:t>
            </a:r>
            <a:r>
              <a:rPr kumimoji="1" lang="zh-CN" altLang="en-US" dirty="0"/>
              <a:t>文件读取与写入：</a:t>
            </a:r>
            <a:endParaRPr kumimoji="1" lang="en-US" altLang="zh-CN" dirty="0"/>
          </a:p>
          <a:p>
            <a:pPr lvl="1"/>
            <a:r>
              <a:rPr kumimoji="1" lang="en-US" altLang="zh-CN" dirty="0" err="1"/>
              <a:t>df.read_csv</a:t>
            </a:r>
            <a:r>
              <a:rPr kumimoji="1" lang="en-US" altLang="zh-CN" dirty="0"/>
              <a:t>('</a:t>
            </a:r>
            <a:r>
              <a:rPr kumimoji="1" lang="en-US" altLang="zh-CN" dirty="0" err="1"/>
              <a:t>filename.csv</a:t>
            </a:r>
            <a:r>
              <a:rPr kumimoji="1" lang="en-US" altLang="zh-CN" dirty="0"/>
              <a:t>')</a:t>
            </a:r>
          </a:p>
          <a:p>
            <a:pPr lvl="1"/>
            <a:r>
              <a:rPr kumimoji="1" lang="en-US" altLang="zh-CN" dirty="0" err="1"/>
              <a:t>df.to_csv</a:t>
            </a:r>
            <a:r>
              <a:rPr kumimoji="1" lang="en-US" altLang="zh-CN" dirty="0"/>
              <a:t>()</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21</a:t>
            </a:fld>
            <a:endParaRPr lang="en-US" altLang="zh-CN"/>
          </a:p>
        </p:txBody>
      </p:sp>
    </p:spTree>
    <p:extLst>
      <p:ext uri="{BB962C8B-B14F-4D97-AF65-F5344CB8AC3E}">
        <p14:creationId xmlns:p14="http://schemas.microsoft.com/office/powerpoint/2010/main" val="892519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pandas</a:t>
            </a:r>
            <a:r>
              <a:rPr kumimoji="1" lang="zh-CN" altLang="en-US" dirty="0"/>
              <a:t>：</a:t>
            </a:r>
            <a:r>
              <a:rPr kumimoji="1" lang="en-US" altLang="zh-CN" dirty="0" err="1"/>
              <a:t>DataFrame</a:t>
            </a:r>
            <a:r>
              <a:rPr kumimoji="1" lang="zh-CN" altLang="en-US" dirty="0"/>
              <a:t>查看数据</a:t>
            </a:r>
          </a:p>
        </p:txBody>
      </p:sp>
      <p:sp>
        <p:nvSpPr>
          <p:cNvPr id="3" name="内容占位符 2"/>
          <p:cNvSpPr>
            <a:spLocks noGrp="1"/>
          </p:cNvSpPr>
          <p:nvPr>
            <p:ph idx="1"/>
          </p:nvPr>
        </p:nvSpPr>
        <p:spPr/>
        <p:txBody>
          <a:bodyPr/>
          <a:lstStyle/>
          <a:p>
            <a:r>
              <a:rPr kumimoji="1" lang="zh-CN" altLang="en-US" dirty="0"/>
              <a:t>查看数据常用属性及方法：</a:t>
            </a:r>
            <a:endParaRPr kumimoji="1" lang="en-US" altLang="zh-CN" dirty="0"/>
          </a:p>
          <a:p>
            <a:pPr lvl="1"/>
            <a:r>
              <a:rPr kumimoji="1" lang="en-US" altLang="zh-CN" dirty="0"/>
              <a:t>index					</a:t>
            </a:r>
            <a:r>
              <a:rPr kumimoji="1" lang="zh-CN" altLang="en-US" dirty="0"/>
              <a:t>获取索引</a:t>
            </a:r>
            <a:endParaRPr kumimoji="1" lang="en-US" altLang="zh-CN" dirty="0"/>
          </a:p>
          <a:p>
            <a:pPr lvl="1"/>
            <a:r>
              <a:rPr kumimoji="1" lang="en-US" altLang="zh-CN" dirty="0"/>
              <a:t>T						</a:t>
            </a:r>
            <a:r>
              <a:rPr kumimoji="1" lang="zh-CN" altLang="en-US" dirty="0"/>
              <a:t>转置</a:t>
            </a:r>
            <a:endParaRPr kumimoji="1" lang="en-US" altLang="zh-CN" dirty="0"/>
          </a:p>
          <a:p>
            <a:pPr lvl="1"/>
            <a:r>
              <a:rPr kumimoji="1" lang="en-US" altLang="zh-CN" dirty="0"/>
              <a:t>columns					</a:t>
            </a:r>
            <a:r>
              <a:rPr kumimoji="1" lang="zh-CN" altLang="en-US" dirty="0"/>
              <a:t>获取列索引</a:t>
            </a:r>
            <a:endParaRPr kumimoji="1" lang="en-US" altLang="zh-CN" dirty="0"/>
          </a:p>
          <a:p>
            <a:pPr lvl="1"/>
            <a:r>
              <a:rPr kumimoji="1" lang="en-US" altLang="zh-CN" dirty="0"/>
              <a:t>values					</a:t>
            </a:r>
            <a:r>
              <a:rPr kumimoji="1" lang="zh-CN" altLang="en-US" dirty="0"/>
              <a:t>获取值数组</a:t>
            </a:r>
            <a:endParaRPr kumimoji="1" lang="en-US" altLang="zh-CN" dirty="0"/>
          </a:p>
          <a:p>
            <a:pPr lvl="1"/>
            <a:r>
              <a:rPr kumimoji="1" lang="en-US" altLang="zh-CN" dirty="0"/>
              <a:t>describe()				</a:t>
            </a:r>
            <a:r>
              <a:rPr kumimoji="1" lang="zh-CN" altLang="en-US" dirty="0"/>
              <a:t>获取快速统计</a:t>
            </a:r>
            <a:endParaRPr kumimoji="1" lang="en-US" altLang="zh-CN" dirty="0"/>
          </a:p>
          <a:p>
            <a:pPr lvl="1"/>
            <a:endParaRPr kumimoji="1" lang="en-US" altLang="zh-CN" dirty="0"/>
          </a:p>
          <a:p>
            <a:r>
              <a:rPr kumimoji="1" lang="en-US" altLang="zh-CN" dirty="0" err="1"/>
              <a:t>DataFrame</a:t>
            </a:r>
            <a:r>
              <a:rPr kumimoji="1" lang="zh-CN" altLang="en-US" dirty="0"/>
              <a:t>各列</a:t>
            </a:r>
            <a:r>
              <a:rPr kumimoji="1" lang="en-US" altLang="zh-CN" dirty="0"/>
              <a:t>name</a:t>
            </a:r>
            <a:r>
              <a:rPr kumimoji="1" lang="zh-CN" altLang="en-US" dirty="0"/>
              <a:t>属性：列名</a:t>
            </a:r>
            <a:endParaRPr kumimoji="1" lang="en-US" altLang="zh-CN" dirty="0"/>
          </a:p>
          <a:p>
            <a:pPr lvl="1"/>
            <a:r>
              <a:rPr kumimoji="1" lang="en-US" altLang="zh-CN" dirty="0"/>
              <a:t>rename(columns={})</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22</a:t>
            </a:fld>
            <a:endParaRPr lang="en-US" altLang="zh-CN"/>
          </a:p>
        </p:txBody>
      </p:sp>
    </p:spTree>
    <p:extLst>
      <p:ext uri="{BB962C8B-B14F-4D97-AF65-F5344CB8AC3E}">
        <p14:creationId xmlns:p14="http://schemas.microsoft.com/office/powerpoint/2010/main" val="4240229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pandas</a:t>
            </a:r>
            <a:r>
              <a:rPr kumimoji="1" lang="zh-CN" altLang="en-US" dirty="0"/>
              <a:t>：</a:t>
            </a:r>
            <a:r>
              <a:rPr kumimoji="1" lang="en-US" altLang="zh-CN" dirty="0" err="1"/>
              <a:t>DataFrame</a:t>
            </a:r>
            <a:r>
              <a:rPr kumimoji="1" lang="zh-CN" altLang="en-US" dirty="0"/>
              <a:t>索引和切片</a:t>
            </a:r>
          </a:p>
        </p:txBody>
      </p:sp>
      <p:sp>
        <p:nvSpPr>
          <p:cNvPr id="3" name="内容占位符 2"/>
          <p:cNvSpPr>
            <a:spLocks noGrp="1"/>
          </p:cNvSpPr>
          <p:nvPr>
            <p:ph idx="1"/>
          </p:nvPr>
        </p:nvSpPr>
        <p:spPr>
          <a:xfrm>
            <a:off x="755651" y="1052516"/>
            <a:ext cx="10668000" cy="4967287"/>
          </a:xfrm>
        </p:spPr>
        <p:txBody>
          <a:bodyPr/>
          <a:lstStyle/>
          <a:p>
            <a:r>
              <a:rPr kumimoji="1" lang="en-US" altLang="zh-CN" dirty="0" err="1"/>
              <a:t>DataFrame</a:t>
            </a:r>
            <a:r>
              <a:rPr kumimoji="1" lang="zh-CN" altLang="en-US" dirty="0"/>
              <a:t>有行索引和列索引。</a:t>
            </a:r>
            <a:endParaRPr kumimoji="1" lang="en-US" altLang="zh-CN" dirty="0"/>
          </a:p>
          <a:p>
            <a:r>
              <a:rPr lang="en-US" altLang="zh-CN" dirty="0" err="1"/>
              <a:t>DataFrame</a:t>
            </a:r>
            <a:r>
              <a:rPr lang="zh-CN" altLang="en-US" dirty="0"/>
              <a:t>同样可以通过标签和位置两种方法进行索引和切片。</a:t>
            </a:r>
            <a:endParaRPr lang="en-US" altLang="zh-CN" dirty="0"/>
          </a:p>
          <a:p>
            <a:endParaRPr kumimoji="1" lang="en-US" altLang="zh-CN" dirty="0"/>
          </a:p>
          <a:p>
            <a:r>
              <a:rPr kumimoji="1" lang="en-US" altLang="zh-CN" dirty="0" err="1"/>
              <a:t>DataFrame</a:t>
            </a:r>
            <a:r>
              <a:rPr kumimoji="1" lang="zh-CN" altLang="en-US" dirty="0"/>
              <a:t>使用索引切片：</a:t>
            </a:r>
            <a:endParaRPr kumimoji="1" lang="en-US" altLang="zh-CN" dirty="0"/>
          </a:p>
          <a:p>
            <a:pPr lvl="1"/>
            <a:r>
              <a:rPr kumimoji="1" lang="zh-CN" altLang="en-US" dirty="0"/>
              <a:t>方法</a:t>
            </a:r>
            <a:r>
              <a:rPr kumimoji="1" lang="en-US" altLang="zh-CN" dirty="0"/>
              <a:t>1</a:t>
            </a:r>
            <a:r>
              <a:rPr kumimoji="1" lang="zh-CN" altLang="en-US" dirty="0"/>
              <a:t>：两个中括号，先取列再取行。</a:t>
            </a:r>
            <a:r>
              <a:rPr kumimoji="1" lang="en-US" altLang="zh-CN" dirty="0"/>
              <a:t>	</a:t>
            </a:r>
            <a:r>
              <a:rPr kumimoji="1" lang="en-US" altLang="zh-CN" dirty="0" err="1"/>
              <a:t>df</a:t>
            </a:r>
            <a:r>
              <a:rPr kumimoji="1" lang="en-US" altLang="zh-CN" dirty="0"/>
              <a:t>['A'][0]</a:t>
            </a:r>
          </a:p>
          <a:p>
            <a:pPr lvl="1"/>
            <a:r>
              <a:rPr kumimoji="1" lang="zh-CN" altLang="en-US" dirty="0"/>
              <a:t>方法</a:t>
            </a:r>
            <a:r>
              <a:rPr kumimoji="1" lang="en-US" altLang="zh-CN" dirty="0"/>
              <a:t>2</a:t>
            </a:r>
            <a:r>
              <a:rPr kumimoji="1" lang="zh-CN" altLang="en-US" dirty="0"/>
              <a:t>（推荐）：使用</a:t>
            </a:r>
            <a:r>
              <a:rPr kumimoji="1" lang="en-US" altLang="zh-CN" dirty="0" err="1"/>
              <a:t>loc</a:t>
            </a:r>
            <a:r>
              <a:rPr kumimoji="1" lang="en-US" altLang="zh-CN" dirty="0"/>
              <a:t>/</a:t>
            </a:r>
            <a:r>
              <a:rPr kumimoji="1" lang="en-US" altLang="zh-CN" dirty="0" err="1"/>
              <a:t>iloc</a:t>
            </a:r>
            <a:r>
              <a:rPr kumimoji="1" lang="zh-CN" altLang="en-US" dirty="0"/>
              <a:t>属性，一个中括号，逗号隔开，先取行再取列。</a:t>
            </a:r>
            <a:endParaRPr kumimoji="1" lang="en-US" altLang="zh-CN" dirty="0"/>
          </a:p>
          <a:p>
            <a:pPr lvl="2"/>
            <a:r>
              <a:rPr kumimoji="1" lang="en-US" altLang="zh-CN" dirty="0" err="1"/>
              <a:t>loc</a:t>
            </a:r>
            <a:r>
              <a:rPr kumimoji="1" lang="zh-CN" altLang="en-US" dirty="0"/>
              <a:t>属性：解释为标签</a:t>
            </a:r>
            <a:endParaRPr kumimoji="1" lang="en-US" altLang="zh-CN" dirty="0"/>
          </a:p>
          <a:p>
            <a:pPr lvl="2"/>
            <a:r>
              <a:rPr kumimoji="1" lang="en-US" altLang="zh-CN" dirty="0" err="1"/>
              <a:t>iloc</a:t>
            </a:r>
            <a:r>
              <a:rPr kumimoji="1" lang="zh-CN" altLang="en-US" dirty="0"/>
              <a:t>属性：解释为下标</a:t>
            </a:r>
            <a:endParaRPr kumimoji="1" lang="en-US" altLang="zh-CN" dirty="0"/>
          </a:p>
          <a:p>
            <a:pPr lvl="1"/>
            <a:r>
              <a:rPr kumimoji="1" lang="zh-CN" altLang="en-US" dirty="0"/>
              <a:t>向</a:t>
            </a:r>
            <a:r>
              <a:rPr kumimoji="1" lang="en-US" altLang="zh-CN" dirty="0" err="1"/>
              <a:t>DataFrame</a:t>
            </a:r>
            <a:r>
              <a:rPr kumimoji="1" lang="zh-CN" altLang="en-US" dirty="0"/>
              <a:t>对象中写入值时只使用方法</a:t>
            </a:r>
            <a:r>
              <a:rPr kumimoji="1" lang="en-US" altLang="zh-CN" dirty="0"/>
              <a:t>2</a:t>
            </a:r>
          </a:p>
          <a:p>
            <a:pPr lvl="1"/>
            <a:r>
              <a:rPr lang="zh-CN" altLang="en-US" dirty="0"/>
              <a:t>行</a:t>
            </a:r>
            <a:r>
              <a:rPr lang="en-US" altLang="zh-CN" dirty="0"/>
              <a:t>/</a:t>
            </a:r>
            <a:r>
              <a:rPr lang="zh-CN" altLang="en-US" dirty="0"/>
              <a:t>列索引部分可以是常规索引、切片、布尔值索引、花式索引任意搭配。（注意：两部分都是花式索引时结果可能与预料的不同）</a:t>
            </a:r>
            <a:endParaRPr kumimoji="1" lang="en-US" altLang="zh-CN" dirty="0"/>
          </a:p>
          <a:p>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23</a:t>
            </a:fld>
            <a:endParaRPr lang="en-US" altLang="zh-CN"/>
          </a:p>
        </p:txBody>
      </p:sp>
    </p:spTree>
    <p:extLst>
      <p:ext uri="{BB962C8B-B14F-4D97-AF65-F5344CB8AC3E}">
        <p14:creationId xmlns:p14="http://schemas.microsoft.com/office/powerpoint/2010/main" val="1388298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76861-FC97-9F4B-8D60-F7BFDF278CC8}"/>
              </a:ext>
            </a:extLst>
          </p:cNvPr>
          <p:cNvSpPr>
            <a:spLocks noGrp="1"/>
          </p:cNvSpPr>
          <p:nvPr>
            <p:ph type="title"/>
          </p:nvPr>
        </p:nvSpPr>
        <p:spPr/>
        <p:txBody>
          <a:bodyPr/>
          <a:lstStyle/>
          <a:p>
            <a:r>
              <a:rPr kumimoji="1" lang="en-US" altLang="zh-CN" dirty="0"/>
              <a:t>0</a:t>
            </a:r>
            <a:r>
              <a:rPr kumimoji="1" lang="en-US" altLang="zh-Hans" dirty="0"/>
              <a:t>.3</a:t>
            </a:r>
            <a:r>
              <a:rPr kumimoji="1" lang="zh-Hans" altLang="en-US" dirty="0"/>
              <a:t> </a:t>
            </a:r>
            <a:r>
              <a:rPr kumimoji="1" lang="en-US" altLang="zh-Hans" dirty="0"/>
              <a:t>Matplotlib</a:t>
            </a:r>
            <a:endParaRPr kumimoji="1" lang="zh-CN" altLang="en-US" dirty="0"/>
          </a:p>
        </p:txBody>
      </p:sp>
      <p:sp>
        <p:nvSpPr>
          <p:cNvPr id="3" name="文本占位符 2">
            <a:extLst>
              <a:ext uri="{FF2B5EF4-FFF2-40B4-BE49-F238E27FC236}">
                <a16:creationId xmlns:a16="http://schemas.microsoft.com/office/drawing/2014/main" id="{AB1E9C2E-F64D-4E43-AC87-A4792FB4BA61}"/>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B844C619-ED51-3741-900D-5B8D54BC02E6}"/>
              </a:ext>
            </a:extLst>
          </p:cNvPr>
          <p:cNvSpPr>
            <a:spLocks noGrp="1"/>
          </p:cNvSpPr>
          <p:nvPr>
            <p:ph type="dt" sz="half" idx="10"/>
          </p:nvPr>
        </p:nvSpPr>
        <p:spPr/>
        <p:txBody>
          <a:bodyPr/>
          <a:lstStyle/>
          <a:p>
            <a:pPr>
              <a:defRPr/>
            </a:pPr>
            <a:fld id="{841F93BA-D9BF-BC4B-BA86-175867B95F50}"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67F7FD6A-36A5-024F-9D45-7C79D007C95C}"/>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7412AF4-D227-334D-8676-1239C81FF83C}"/>
              </a:ext>
            </a:extLst>
          </p:cNvPr>
          <p:cNvSpPr>
            <a:spLocks noGrp="1"/>
          </p:cNvSpPr>
          <p:nvPr>
            <p:ph type="sldNum" sz="quarter" idx="12"/>
          </p:nvPr>
        </p:nvSpPr>
        <p:spPr/>
        <p:txBody>
          <a:bodyPr/>
          <a:lstStyle/>
          <a:p>
            <a:pPr>
              <a:defRPr/>
            </a:pPr>
            <a:fld id="{89FB17D4-0CBA-41AA-B1E7-777C77D31479}" type="slidenum">
              <a:rPr lang="en-US" altLang="zh-CN" smtClean="0"/>
              <a:pPr>
                <a:defRPr/>
              </a:pPr>
              <a:t>24</a:t>
            </a:fld>
            <a:endParaRPr lang="en-US" altLang="zh-CN"/>
          </a:p>
        </p:txBody>
      </p:sp>
    </p:spTree>
    <p:extLst>
      <p:ext uri="{BB962C8B-B14F-4D97-AF65-F5344CB8AC3E}">
        <p14:creationId xmlns:p14="http://schemas.microsoft.com/office/powerpoint/2010/main" val="2794301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Matplotlib</a:t>
            </a:r>
            <a:r>
              <a:rPr kumimoji="1" lang="zh-CN" altLang="en-US" dirty="0"/>
              <a:t>：绘图和可视化</a:t>
            </a:r>
          </a:p>
        </p:txBody>
      </p:sp>
      <p:sp>
        <p:nvSpPr>
          <p:cNvPr id="3" name="内容占位符 2"/>
          <p:cNvSpPr>
            <a:spLocks noGrp="1"/>
          </p:cNvSpPr>
          <p:nvPr>
            <p:ph idx="1"/>
          </p:nvPr>
        </p:nvSpPr>
        <p:spPr/>
        <p:txBody>
          <a:bodyPr/>
          <a:lstStyle/>
          <a:p>
            <a:r>
              <a:rPr kumimoji="1" lang="en-US" altLang="zh-CN" dirty="0" err="1"/>
              <a:t>Matplotlib</a:t>
            </a:r>
            <a:r>
              <a:rPr kumimoji="1" lang="zh-CN" altLang="en-US" dirty="0"/>
              <a:t>是一个强大的</a:t>
            </a:r>
            <a:r>
              <a:rPr kumimoji="1" lang="en-US" altLang="zh-CN" dirty="0"/>
              <a:t>Python</a:t>
            </a:r>
            <a:r>
              <a:rPr kumimoji="1" lang="zh-CN" altLang="en-US" dirty="0"/>
              <a:t>绘图和数据可视化的工具包。</a:t>
            </a:r>
            <a:endParaRPr kumimoji="1" lang="en-US" altLang="zh-CN" dirty="0"/>
          </a:p>
          <a:p>
            <a:endParaRPr kumimoji="1" lang="en-US" altLang="zh-CN" dirty="0"/>
          </a:p>
          <a:p>
            <a:r>
              <a:rPr kumimoji="1" lang="zh-CN" altLang="en-US" dirty="0"/>
              <a:t>安装方法：</a:t>
            </a:r>
            <a:r>
              <a:rPr kumimoji="1" lang="en-US" altLang="zh-CN" dirty="0"/>
              <a:t>pip</a:t>
            </a:r>
            <a:r>
              <a:rPr kumimoji="1" lang="zh-CN" altLang="en-US" dirty="0"/>
              <a:t> </a:t>
            </a:r>
            <a:r>
              <a:rPr kumimoji="1" lang="en-US" altLang="zh-CN" dirty="0"/>
              <a:t>install</a:t>
            </a:r>
            <a:r>
              <a:rPr kumimoji="1" lang="zh-CN" altLang="en-US" dirty="0"/>
              <a:t> </a:t>
            </a:r>
            <a:r>
              <a:rPr kumimoji="1" lang="en-US" altLang="zh-CN" dirty="0" err="1"/>
              <a:t>matplotlib</a:t>
            </a:r>
            <a:endParaRPr kumimoji="1" lang="en-US" altLang="zh-CN" dirty="0"/>
          </a:p>
          <a:p>
            <a:r>
              <a:rPr kumimoji="1" lang="zh-CN" altLang="en-US" dirty="0"/>
              <a:t>引用方法：</a:t>
            </a:r>
            <a:r>
              <a:rPr kumimoji="1" lang="en-US" altLang="zh-CN" dirty="0"/>
              <a:t>import</a:t>
            </a:r>
            <a:r>
              <a:rPr kumimoji="1" lang="zh-CN" altLang="en-US" dirty="0"/>
              <a:t> </a:t>
            </a:r>
            <a:r>
              <a:rPr kumimoji="1" lang="en-US" altLang="zh-CN" dirty="0" err="1"/>
              <a:t>matplotlib.pyplot</a:t>
            </a:r>
            <a:r>
              <a:rPr kumimoji="1" lang="zh-CN" altLang="en-US" dirty="0"/>
              <a:t> </a:t>
            </a:r>
            <a:r>
              <a:rPr kumimoji="1" lang="en-US" altLang="zh-CN" dirty="0"/>
              <a:t>as</a:t>
            </a:r>
            <a:r>
              <a:rPr kumimoji="1" lang="zh-CN" altLang="en-US" dirty="0"/>
              <a:t> </a:t>
            </a:r>
            <a:r>
              <a:rPr kumimoji="1" lang="en-US" altLang="zh-CN" dirty="0" err="1"/>
              <a:t>plt</a:t>
            </a:r>
            <a:endParaRPr kumimoji="1" lang="en-US" altLang="zh-CN" dirty="0"/>
          </a:p>
          <a:p>
            <a:endParaRPr kumimoji="1" lang="en-US" altLang="zh-CN" dirty="0"/>
          </a:p>
          <a:p>
            <a:r>
              <a:rPr kumimoji="1" lang="zh-CN" altLang="en-US" dirty="0"/>
              <a:t>绘图函数：</a:t>
            </a:r>
            <a:r>
              <a:rPr kumimoji="1" lang="en-US" altLang="zh-CN" dirty="0" err="1"/>
              <a:t>plt.plot</a:t>
            </a:r>
            <a:r>
              <a:rPr kumimoji="1" lang="en-US" altLang="zh-CN" dirty="0"/>
              <a:t>()</a:t>
            </a:r>
          </a:p>
          <a:p>
            <a:r>
              <a:rPr kumimoji="1" lang="zh-CN" altLang="en-US" dirty="0"/>
              <a:t>显示图像：</a:t>
            </a:r>
            <a:r>
              <a:rPr kumimoji="1" lang="en-US" altLang="zh-CN" dirty="0" err="1"/>
              <a:t>plt.show</a:t>
            </a:r>
            <a:r>
              <a:rPr kumimoji="1" lang="en-US" altLang="zh-CN" dirty="0"/>
              <a:t>()</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25</a:t>
            </a:fld>
            <a:endParaRPr lang="en-US" altLang="zh-CN"/>
          </a:p>
        </p:txBody>
      </p:sp>
    </p:spTree>
    <p:extLst>
      <p:ext uri="{BB962C8B-B14F-4D97-AF65-F5344CB8AC3E}">
        <p14:creationId xmlns:p14="http://schemas.microsoft.com/office/powerpoint/2010/main" val="3993749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Matplotlib</a:t>
            </a:r>
            <a:r>
              <a:rPr kumimoji="1" lang="zh-CN" altLang="en-US" dirty="0"/>
              <a:t>：</a:t>
            </a:r>
            <a:r>
              <a:rPr kumimoji="1" lang="en-US" altLang="zh-CN" dirty="0"/>
              <a:t>plot</a:t>
            </a:r>
            <a:r>
              <a:rPr kumimoji="1" lang="zh-CN" altLang="en-US" dirty="0"/>
              <a:t>函数</a:t>
            </a:r>
          </a:p>
        </p:txBody>
      </p:sp>
      <p:sp>
        <p:nvSpPr>
          <p:cNvPr id="3" name="内容占位符 2"/>
          <p:cNvSpPr>
            <a:spLocks noGrp="1"/>
          </p:cNvSpPr>
          <p:nvPr>
            <p:ph idx="1"/>
          </p:nvPr>
        </p:nvSpPr>
        <p:spPr>
          <a:xfrm>
            <a:off x="812800" y="1052516"/>
            <a:ext cx="10566400" cy="4967287"/>
          </a:xfrm>
        </p:spPr>
        <p:txBody>
          <a:bodyPr>
            <a:normAutofit/>
          </a:bodyPr>
          <a:lstStyle/>
          <a:p>
            <a:r>
              <a:rPr kumimoji="1" lang="en-US" altLang="zh-CN" dirty="0"/>
              <a:t>plot</a:t>
            </a:r>
            <a:r>
              <a:rPr kumimoji="1" lang="zh-CN" altLang="en-US" dirty="0"/>
              <a:t>函数：绘制折线图</a:t>
            </a:r>
            <a:endParaRPr kumimoji="1" lang="en-US" altLang="zh-CN" dirty="0"/>
          </a:p>
          <a:p>
            <a:pPr lvl="1"/>
            <a:r>
              <a:rPr kumimoji="1" lang="zh-CN" altLang="en-US" dirty="0"/>
              <a:t>线型</a:t>
            </a:r>
            <a:r>
              <a:rPr kumimoji="1" lang="en-US" altLang="zh-CN" dirty="0" err="1"/>
              <a:t>linestyle</a:t>
            </a:r>
            <a:r>
              <a:rPr kumimoji="1" lang="zh-CN" altLang="en-US" dirty="0"/>
              <a:t>（</a:t>
            </a:r>
            <a:r>
              <a:rPr kumimoji="1" lang="en-US" altLang="zh-CN" dirty="0"/>
              <a:t>-,-.,--,..</a:t>
            </a:r>
            <a:r>
              <a:rPr kumimoji="1" lang="zh-CN" altLang="en-US" dirty="0"/>
              <a:t>）</a:t>
            </a:r>
            <a:endParaRPr kumimoji="1" lang="en-US" altLang="zh-CN" dirty="0"/>
          </a:p>
          <a:p>
            <a:pPr lvl="1"/>
            <a:r>
              <a:rPr kumimoji="1" lang="zh-CN" altLang="en-US" dirty="0"/>
              <a:t>点型</a:t>
            </a:r>
            <a:r>
              <a:rPr kumimoji="1" lang="en-US" altLang="zh-CN" dirty="0"/>
              <a:t>marker</a:t>
            </a:r>
            <a:r>
              <a:rPr kumimoji="1" lang="zh-CN" altLang="en-US" dirty="0"/>
              <a:t>（</a:t>
            </a:r>
            <a:r>
              <a:rPr kumimoji="1" lang="en-US" altLang="zh-CN" dirty="0" err="1"/>
              <a:t>v,^,s</a:t>
            </a:r>
            <a:r>
              <a:rPr kumimoji="1" lang="en-US" altLang="zh-CN" dirty="0"/>
              <a:t>,</a:t>
            </a:r>
            <a:r>
              <a:rPr kumimoji="1" lang="zh-CN" altLang="en-US" dirty="0"/>
              <a:t>*</a:t>
            </a:r>
            <a:r>
              <a:rPr kumimoji="1" lang="en-US" altLang="zh-CN" dirty="0"/>
              <a:t>,H,+,</a:t>
            </a:r>
            <a:r>
              <a:rPr kumimoji="1" lang="en-US" altLang="zh-CN" dirty="0" err="1"/>
              <a:t>x,D,o</a:t>
            </a:r>
            <a:r>
              <a:rPr kumimoji="1" lang="en-US" altLang="zh-CN" dirty="0"/>
              <a:t>,</a:t>
            </a:r>
            <a:r>
              <a:rPr kumimoji="1" lang="mr-IN" altLang="zh-CN" dirty="0"/>
              <a:t>…</a:t>
            </a:r>
            <a:r>
              <a:rPr kumimoji="1" lang="zh-CN" altLang="en-US" dirty="0"/>
              <a:t>）</a:t>
            </a:r>
            <a:endParaRPr kumimoji="1" lang="en-US" altLang="zh-CN" dirty="0"/>
          </a:p>
          <a:p>
            <a:pPr lvl="1"/>
            <a:r>
              <a:rPr kumimoji="1" lang="zh-CN" altLang="en-US" dirty="0"/>
              <a:t>颜色</a:t>
            </a:r>
            <a:r>
              <a:rPr kumimoji="1" lang="en-US" altLang="zh-CN" dirty="0"/>
              <a:t>color</a:t>
            </a:r>
            <a:r>
              <a:rPr kumimoji="1" lang="zh-CN" altLang="en-US" dirty="0"/>
              <a:t>（</a:t>
            </a:r>
            <a:r>
              <a:rPr kumimoji="1" lang="en-US" altLang="zh-CN" dirty="0" err="1"/>
              <a:t>b,g,r,y,k,w</a:t>
            </a:r>
            <a:r>
              <a:rPr kumimoji="1" lang="en-US" altLang="zh-CN" dirty="0"/>
              <a:t>,</a:t>
            </a:r>
            <a:r>
              <a:rPr kumimoji="1" lang="mr-IN" altLang="zh-CN" dirty="0"/>
              <a:t>…</a:t>
            </a:r>
            <a:r>
              <a:rPr kumimoji="1" lang="zh-CN" altLang="en-US" dirty="0"/>
              <a:t>）</a:t>
            </a:r>
            <a:endParaRPr kumimoji="1" lang="en-US" altLang="zh-CN" dirty="0"/>
          </a:p>
          <a:p>
            <a:endParaRPr kumimoji="1" lang="en-US" altLang="zh-CN" dirty="0"/>
          </a:p>
          <a:p>
            <a:r>
              <a:rPr kumimoji="1" lang="en-US" altLang="zh-CN" dirty="0"/>
              <a:t>plot</a:t>
            </a:r>
            <a:r>
              <a:rPr kumimoji="1" lang="zh-CN" altLang="en-US" dirty="0"/>
              <a:t>函数绘制多条曲线</a:t>
            </a:r>
            <a:endParaRPr kumimoji="1" lang="en-US" altLang="zh-CN" dirty="0"/>
          </a:p>
          <a:p>
            <a:r>
              <a:rPr lang="en-US" altLang="zh-CN" dirty="0"/>
              <a:t>pandas</a:t>
            </a:r>
            <a:r>
              <a:rPr lang="zh-CN" altLang="en-US" dirty="0"/>
              <a:t>包对</a:t>
            </a:r>
            <a:r>
              <a:rPr lang="en-US" altLang="zh-CN" dirty="0"/>
              <a:t>plot</a:t>
            </a:r>
            <a:r>
              <a:rPr lang="zh-CN" altLang="en-US" dirty="0"/>
              <a:t>的支持</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26</a:t>
            </a:fld>
            <a:endParaRPr lang="en-US" altLang="zh-CN"/>
          </a:p>
        </p:txBody>
      </p:sp>
    </p:spTree>
    <p:extLst>
      <p:ext uri="{BB962C8B-B14F-4D97-AF65-F5344CB8AC3E}">
        <p14:creationId xmlns:p14="http://schemas.microsoft.com/office/powerpoint/2010/main" val="3357428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256104-6756-4F08-9F5E-5E23EB0C931E}"/>
              </a:ext>
            </a:extLst>
          </p:cNvPr>
          <p:cNvSpPr>
            <a:spLocks noGrp="1"/>
          </p:cNvSpPr>
          <p:nvPr>
            <p:ph type="title"/>
          </p:nvPr>
        </p:nvSpPr>
        <p:spPr/>
        <p:txBody>
          <a:bodyPr/>
          <a:lstStyle/>
          <a:p>
            <a:r>
              <a:rPr lang="en-US" altLang="zh-CN" dirty="0" err="1"/>
              <a:t>Matplotlib</a:t>
            </a:r>
            <a:r>
              <a:rPr lang="en-US" altLang="zh-CN" dirty="0"/>
              <a:t>-</a:t>
            </a:r>
            <a:r>
              <a:rPr lang="zh-CN" altLang="en-US" dirty="0"/>
              <a:t>图像标注</a:t>
            </a:r>
          </a:p>
        </p:txBody>
      </p:sp>
      <p:sp>
        <p:nvSpPr>
          <p:cNvPr id="3" name="内容占位符 2">
            <a:extLst>
              <a:ext uri="{FF2B5EF4-FFF2-40B4-BE49-F238E27FC236}">
                <a16:creationId xmlns:a16="http://schemas.microsoft.com/office/drawing/2014/main" id="{A5D064C5-43E2-484A-A66B-E2156E967A59}"/>
              </a:ext>
            </a:extLst>
          </p:cNvPr>
          <p:cNvSpPr>
            <a:spLocks noGrp="1"/>
          </p:cNvSpPr>
          <p:nvPr>
            <p:ph sz="half" idx="1"/>
          </p:nvPr>
        </p:nvSpPr>
        <p:spPr/>
        <p:txBody>
          <a:bodyPr anchor="ctr"/>
          <a:lstStyle/>
          <a:p>
            <a:r>
              <a:rPr lang="zh-CN" altLang="en-US" dirty="0"/>
              <a:t>设置图像标题：</a:t>
            </a:r>
            <a:r>
              <a:rPr lang="en-US" altLang="zh-CN" dirty="0" err="1"/>
              <a:t>plt.title</a:t>
            </a:r>
            <a:r>
              <a:rPr lang="en-US" altLang="zh-CN" dirty="0"/>
              <a:t>()</a:t>
            </a:r>
          </a:p>
          <a:p>
            <a:r>
              <a:rPr lang="zh-CN" altLang="en-US" dirty="0"/>
              <a:t>设置</a:t>
            </a:r>
            <a:r>
              <a:rPr lang="en-US" altLang="zh-CN" dirty="0"/>
              <a:t>x</a:t>
            </a:r>
            <a:r>
              <a:rPr lang="zh-CN" altLang="en-US" dirty="0"/>
              <a:t>轴名称：</a:t>
            </a:r>
            <a:r>
              <a:rPr lang="en-US" altLang="zh-CN" dirty="0" err="1"/>
              <a:t>plt.xlabel</a:t>
            </a:r>
            <a:r>
              <a:rPr lang="en-US" altLang="zh-CN" dirty="0"/>
              <a:t>()</a:t>
            </a:r>
          </a:p>
          <a:p>
            <a:r>
              <a:rPr lang="zh-CN" altLang="en-US" dirty="0"/>
              <a:t>设置</a:t>
            </a:r>
            <a:r>
              <a:rPr lang="en-US" altLang="zh-CN" dirty="0"/>
              <a:t>y</a:t>
            </a:r>
            <a:r>
              <a:rPr lang="zh-CN" altLang="en-US" dirty="0"/>
              <a:t>轴名称：</a:t>
            </a:r>
            <a:r>
              <a:rPr lang="en-US" altLang="zh-CN" dirty="0" err="1"/>
              <a:t>plt.ylabel</a:t>
            </a:r>
            <a:r>
              <a:rPr lang="en-US" altLang="zh-CN" dirty="0"/>
              <a:t>()</a:t>
            </a:r>
          </a:p>
          <a:p>
            <a:r>
              <a:rPr lang="zh-CN" altLang="en-US" dirty="0"/>
              <a:t>设置</a:t>
            </a:r>
            <a:r>
              <a:rPr lang="en-US" altLang="zh-CN" dirty="0"/>
              <a:t>x</a:t>
            </a:r>
            <a:r>
              <a:rPr lang="zh-CN" altLang="en-US" dirty="0"/>
              <a:t>轴范围：</a:t>
            </a:r>
            <a:r>
              <a:rPr lang="en-US" altLang="zh-CN" dirty="0" err="1"/>
              <a:t>plt.xlim</a:t>
            </a:r>
            <a:r>
              <a:rPr lang="en-US" altLang="zh-CN" dirty="0"/>
              <a:t>()</a:t>
            </a:r>
          </a:p>
        </p:txBody>
      </p:sp>
      <p:sp>
        <p:nvSpPr>
          <p:cNvPr id="11" name="内容占位符 10">
            <a:extLst>
              <a:ext uri="{FF2B5EF4-FFF2-40B4-BE49-F238E27FC236}">
                <a16:creationId xmlns:a16="http://schemas.microsoft.com/office/drawing/2014/main" id="{9581EAF3-3DED-4443-8220-0A2E857FD4D9}"/>
              </a:ext>
            </a:extLst>
          </p:cNvPr>
          <p:cNvSpPr>
            <a:spLocks noGrp="1"/>
          </p:cNvSpPr>
          <p:nvPr>
            <p:ph sz="half" idx="2"/>
          </p:nvPr>
        </p:nvSpPr>
        <p:spPr/>
        <p:txBody>
          <a:bodyPr anchor="ctr"/>
          <a:lstStyle/>
          <a:p>
            <a:r>
              <a:rPr lang="zh-CN" altLang="en-US" dirty="0"/>
              <a:t>设置</a:t>
            </a:r>
            <a:r>
              <a:rPr lang="en-US" altLang="zh-CN" dirty="0"/>
              <a:t>y</a:t>
            </a:r>
            <a:r>
              <a:rPr lang="zh-CN" altLang="en-US" dirty="0"/>
              <a:t>轴范围：</a:t>
            </a:r>
            <a:r>
              <a:rPr lang="en-US" altLang="zh-CN" dirty="0" err="1"/>
              <a:t>plt.ylim</a:t>
            </a:r>
            <a:r>
              <a:rPr lang="en-US" altLang="zh-CN" dirty="0"/>
              <a:t>()</a:t>
            </a:r>
          </a:p>
          <a:p>
            <a:r>
              <a:rPr lang="zh-CN" altLang="en-US" dirty="0"/>
              <a:t>设置</a:t>
            </a:r>
            <a:r>
              <a:rPr lang="en-US" altLang="zh-CN" dirty="0"/>
              <a:t>x</a:t>
            </a:r>
            <a:r>
              <a:rPr lang="zh-CN" altLang="en-US" dirty="0"/>
              <a:t>轴刻度：</a:t>
            </a:r>
            <a:r>
              <a:rPr lang="en-US" altLang="zh-CN" dirty="0" err="1"/>
              <a:t>plt.xticks</a:t>
            </a:r>
            <a:r>
              <a:rPr lang="en-US" altLang="zh-CN" dirty="0"/>
              <a:t>()</a:t>
            </a:r>
          </a:p>
          <a:p>
            <a:r>
              <a:rPr lang="zh-CN" altLang="en-US" dirty="0"/>
              <a:t>设置</a:t>
            </a:r>
            <a:r>
              <a:rPr lang="en-US" altLang="zh-CN" dirty="0"/>
              <a:t>y</a:t>
            </a:r>
            <a:r>
              <a:rPr lang="zh-CN" altLang="en-US" dirty="0"/>
              <a:t>轴刻度：</a:t>
            </a:r>
            <a:r>
              <a:rPr lang="en-US" altLang="zh-CN" dirty="0" err="1"/>
              <a:t>plt.yticks</a:t>
            </a:r>
            <a:r>
              <a:rPr lang="en-US" altLang="zh-CN" dirty="0"/>
              <a:t>()</a:t>
            </a:r>
          </a:p>
          <a:p>
            <a:r>
              <a:rPr lang="zh-CN" altLang="en-US" dirty="0"/>
              <a:t>设置曲线图例：</a:t>
            </a:r>
            <a:r>
              <a:rPr lang="en-US" altLang="zh-CN" dirty="0" err="1"/>
              <a:t>plt.legend</a:t>
            </a:r>
            <a:r>
              <a:rPr lang="en-US" altLang="zh-CN" dirty="0"/>
              <a:t>()</a:t>
            </a:r>
          </a:p>
        </p:txBody>
      </p:sp>
      <p:sp>
        <p:nvSpPr>
          <p:cNvPr id="4" name="日期占位符 3">
            <a:extLst>
              <a:ext uri="{FF2B5EF4-FFF2-40B4-BE49-F238E27FC236}">
                <a16:creationId xmlns:a16="http://schemas.microsoft.com/office/drawing/2014/main" id="{C6A1B034-5F45-4C1F-AC93-634CF9FCF602}"/>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5DD6CB54-ACC7-47FF-B779-5224434C1406}"/>
              </a:ext>
            </a:extLst>
          </p:cNvPr>
          <p:cNvSpPr>
            <a:spLocks noGrp="1"/>
          </p:cNvSpPr>
          <p:nvPr>
            <p:ph type="ftr" sz="quarter" idx="11"/>
          </p:nvPr>
        </p:nvSpPr>
        <p:spPr/>
        <p:txBody>
          <a:bodyPr/>
          <a:lstStyle/>
          <a:p>
            <a:pPr>
              <a:defRPr/>
            </a:pPr>
            <a:r>
              <a:rPr lang="zh-CN" altLang="en-US"/>
              <a:t>金融分析与金融量化</a:t>
            </a:r>
            <a:endParaRPr lang="zh-CN" altLang="en-US" dirty="0"/>
          </a:p>
        </p:txBody>
      </p:sp>
      <p:sp>
        <p:nvSpPr>
          <p:cNvPr id="6" name="灯片编号占位符 5">
            <a:extLst>
              <a:ext uri="{FF2B5EF4-FFF2-40B4-BE49-F238E27FC236}">
                <a16:creationId xmlns:a16="http://schemas.microsoft.com/office/drawing/2014/main" id="{13471F7C-CBA3-460A-B506-4C51FA6C96FD}"/>
              </a:ext>
            </a:extLst>
          </p:cNvPr>
          <p:cNvSpPr>
            <a:spLocks noGrp="1"/>
          </p:cNvSpPr>
          <p:nvPr>
            <p:ph type="sldNum" sz="quarter" idx="12"/>
          </p:nvPr>
        </p:nvSpPr>
        <p:spPr/>
        <p:txBody>
          <a:bodyPr/>
          <a:lstStyle/>
          <a:p>
            <a:pPr>
              <a:defRPr/>
            </a:pPr>
            <a:fld id="{64C9EB70-B654-4058-838F-8806615D92E5}" type="slidenum">
              <a:rPr lang="en-US" altLang="zh-CN" smtClean="0"/>
              <a:pPr>
                <a:defRPr/>
              </a:pPr>
              <a:t>27</a:t>
            </a:fld>
            <a:endParaRPr lang="en-US" altLang="zh-CN"/>
          </a:p>
        </p:txBody>
      </p:sp>
    </p:spTree>
    <p:extLst>
      <p:ext uri="{BB962C8B-B14F-4D97-AF65-F5344CB8AC3E}">
        <p14:creationId xmlns:p14="http://schemas.microsoft.com/office/powerpoint/2010/main" val="1116886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D2380-0A0F-4456-B3D5-17916CD6C39B}"/>
              </a:ext>
            </a:extLst>
          </p:cNvPr>
          <p:cNvSpPr>
            <a:spLocks noGrp="1"/>
          </p:cNvSpPr>
          <p:nvPr>
            <p:ph type="title"/>
          </p:nvPr>
        </p:nvSpPr>
        <p:spPr/>
        <p:txBody>
          <a:bodyPr/>
          <a:lstStyle/>
          <a:p>
            <a:r>
              <a:rPr lang="en-US" altLang="zh-CN" dirty="0" err="1"/>
              <a:t>Matplotlib</a:t>
            </a:r>
            <a:r>
              <a:rPr lang="zh-CN" altLang="en-US" dirty="0"/>
              <a:t>实例</a:t>
            </a:r>
            <a:r>
              <a:rPr lang="en-US" altLang="zh-CN" dirty="0"/>
              <a:t>——</a:t>
            </a:r>
            <a:r>
              <a:rPr lang="zh-CN" altLang="en-US" dirty="0"/>
              <a:t>绘制数学函数图像</a:t>
            </a:r>
          </a:p>
        </p:txBody>
      </p:sp>
      <p:sp>
        <p:nvSpPr>
          <p:cNvPr id="3" name="内容占位符 2">
            <a:extLst>
              <a:ext uri="{FF2B5EF4-FFF2-40B4-BE49-F238E27FC236}">
                <a16:creationId xmlns:a16="http://schemas.microsoft.com/office/drawing/2014/main" id="{1483C960-0DA2-44B5-8C8B-06CDF4102ABC}"/>
              </a:ext>
            </a:extLst>
          </p:cNvPr>
          <p:cNvSpPr>
            <a:spLocks noGrp="1"/>
          </p:cNvSpPr>
          <p:nvPr>
            <p:ph idx="1"/>
          </p:nvPr>
        </p:nvSpPr>
        <p:spPr/>
        <p:txBody>
          <a:bodyPr/>
          <a:lstStyle/>
          <a:p>
            <a:r>
              <a:rPr lang="zh-CN" altLang="en-US" dirty="0"/>
              <a:t>使用</a:t>
            </a:r>
            <a:r>
              <a:rPr lang="en-US" altLang="zh-CN" dirty="0" err="1"/>
              <a:t>Matplotlib</a:t>
            </a:r>
            <a:r>
              <a:rPr lang="zh-CN" altLang="en-US" dirty="0"/>
              <a:t>模块在一个窗口中绘制数学函数</a:t>
            </a:r>
            <a:r>
              <a:rPr lang="en-US" altLang="zh-CN" dirty="0"/>
              <a:t>y=x, y=x</a:t>
            </a:r>
            <a:r>
              <a:rPr lang="en-US" altLang="zh-CN" baseline="31999" dirty="0"/>
              <a:t>2</a:t>
            </a:r>
            <a:r>
              <a:rPr lang="en-US" altLang="zh-CN" dirty="0"/>
              <a:t>, y=3x</a:t>
            </a:r>
            <a:r>
              <a:rPr lang="en-US" altLang="zh-CN" baseline="31999" dirty="0"/>
              <a:t>3</a:t>
            </a:r>
            <a:r>
              <a:rPr lang="en-US" altLang="zh-CN" dirty="0"/>
              <a:t>+5x</a:t>
            </a:r>
            <a:r>
              <a:rPr lang="en-US" altLang="zh-CN" baseline="31999" dirty="0"/>
              <a:t>2</a:t>
            </a:r>
            <a:r>
              <a:rPr lang="en-US" altLang="zh-CN" dirty="0"/>
              <a:t>+2x+1</a:t>
            </a:r>
            <a:r>
              <a:rPr lang="zh-CN" altLang="en-US" dirty="0"/>
              <a:t>的图像，使用不同颜色的线加以区别，并使用图例说明各个线代表什么函数。</a:t>
            </a:r>
          </a:p>
        </p:txBody>
      </p:sp>
      <p:sp>
        <p:nvSpPr>
          <p:cNvPr id="4" name="日期占位符 3">
            <a:extLst>
              <a:ext uri="{FF2B5EF4-FFF2-40B4-BE49-F238E27FC236}">
                <a16:creationId xmlns:a16="http://schemas.microsoft.com/office/drawing/2014/main" id="{51C40A59-95C4-4ABB-98D7-2EEAA79816E6}"/>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1533F875-56A3-4E44-9583-EA47CC21E354}"/>
              </a:ext>
            </a:extLst>
          </p:cNvPr>
          <p:cNvSpPr>
            <a:spLocks noGrp="1"/>
          </p:cNvSpPr>
          <p:nvPr>
            <p:ph type="ftr" sz="quarter" idx="11"/>
          </p:nvPr>
        </p:nvSpPr>
        <p:spPr/>
        <p:txBody>
          <a:bodyPr/>
          <a:lstStyle/>
          <a:p>
            <a:pPr>
              <a:defRPr/>
            </a:pPr>
            <a:r>
              <a:rPr lang="zh-CN" altLang="en-US"/>
              <a:t>金融分析与金融量化</a:t>
            </a:r>
            <a:endParaRPr lang="zh-CN" altLang="en-US" dirty="0"/>
          </a:p>
        </p:txBody>
      </p:sp>
      <p:sp>
        <p:nvSpPr>
          <p:cNvPr id="6" name="灯片编号占位符 5">
            <a:extLst>
              <a:ext uri="{FF2B5EF4-FFF2-40B4-BE49-F238E27FC236}">
                <a16:creationId xmlns:a16="http://schemas.microsoft.com/office/drawing/2014/main" id="{7606E1E5-E1BB-4CF2-863B-93F9D94376AF}"/>
              </a:ext>
            </a:extLst>
          </p:cNvPr>
          <p:cNvSpPr>
            <a:spLocks noGrp="1"/>
          </p:cNvSpPr>
          <p:nvPr>
            <p:ph type="sldNum" sz="quarter" idx="12"/>
          </p:nvPr>
        </p:nvSpPr>
        <p:spPr/>
        <p:txBody>
          <a:bodyPr/>
          <a:lstStyle/>
          <a:p>
            <a:pPr>
              <a:defRPr/>
            </a:pPr>
            <a:fld id="{64C9EB70-B654-4058-838F-8806615D92E5}" type="slidenum">
              <a:rPr lang="en-US" altLang="zh-CN" smtClean="0"/>
              <a:pPr>
                <a:defRPr/>
              </a:pPr>
              <a:t>28</a:t>
            </a:fld>
            <a:endParaRPr lang="en-US" altLang="zh-CN"/>
          </a:p>
        </p:txBody>
      </p:sp>
    </p:spTree>
    <p:extLst>
      <p:ext uri="{BB962C8B-B14F-4D97-AF65-F5344CB8AC3E}">
        <p14:creationId xmlns:p14="http://schemas.microsoft.com/office/powerpoint/2010/main" val="2468172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第一章：什么是机器学习</a:t>
            </a:r>
          </a:p>
        </p:txBody>
      </p:sp>
    </p:spTree>
    <p:extLst>
      <p:ext uri="{BB962C8B-B14F-4D97-AF65-F5344CB8AC3E}">
        <p14:creationId xmlns:p14="http://schemas.microsoft.com/office/powerpoint/2010/main" val="891164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5E768-52A4-434C-A51E-7963F4601084}"/>
              </a:ext>
            </a:extLst>
          </p:cNvPr>
          <p:cNvSpPr>
            <a:spLocks noGrp="1"/>
          </p:cNvSpPr>
          <p:nvPr>
            <p:ph type="title"/>
          </p:nvPr>
        </p:nvSpPr>
        <p:spPr/>
        <p:txBody>
          <a:bodyPr/>
          <a:lstStyle/>
          <a:p>
            <a:r>
              <a:rPr kumimoji="1" lang="en-US" altLang="zh-CN" dirty="0"/>
              <a:t>Data</a:t>
            </a:r>
            <a:r>
              <a:rPr kumimoji="1" lang="zh-Hans" altLang="en-US" dirty="0"/>
              <a:t> </a:t>
            </a:r>
            <a:r>
              <a:rPr kumimoji="1" lang="en-US" altLang="zh-Hans" dirty="0"/>
              <a:t>Science</a:t>
            </a:r>
            <a:r>
              <a:rPr kumimoji="1" lang="zh-CN" altLang="en-US" dirty="0"/>
              <a:t>环境</a:t>
            </a:r>
          </a:p>
        </p:txBody>
      </p:sp>
      <p:sp>
        <p:nvSpPr>
          <p:cNvPr id="3" name="内容占位符 2">
            <a:extLst>
              <a:ext uri="{FF2B5EF4-FFF2-40B4-BE49-F238E27FC236}">
                <a16:creationId xmlns:a16="http://schemas.microsoft.com/office/drawing/2014/main" id="{286F802F-C13C-B242-9DD6-CCCAFC2A1B98}"/>
              </a:ext>
            </a:extLst>
          </p:cNvPr>
          <p:cNvSpPr>
            <a:spLocks noGrp="1"/>
          </p:cNvSpPr>
          <p:nvPr>
            <p:ph idx="1"/>
          </p:nvPr>
        </p:nvSpPr>
        <p:spPr/>
        <p:txBody>
          <a:bodyPr/>
          <a:lstStyle/>
          <a:p>
            <a:r>
              <a:rPr kumimoji="1" lang="en-US" altLang="zh-CN" dirty="0"/>
              <a:t>A</a:t>
            </a:r>
            <a:r>
              <a:rPr kumimoji="1" lang="en-US" altLang="zh-Hans" dirty="0"/>
              <a:t>naconda</a:t>
            </a:r>
            <a:r>
              <a:rPr kumimoji="1" lang="zh-Hans" altLang="en-US" dirty="0"/>
              <a:t>：</a:t>
            </a:r>
            <a:r>
              <a:rPr lang="zh-CN" altLang="en-US" dirty="0"/>
              <a:t>一个开源的</a:t>
            </a:r>
            <a:r>
              <a:rPr lang="en-US" altLang="zh-CN" dirty="0"/>
              <a:t>Python</a:t>
            </a:r>
            <a:r>
              <a:rPr lang="zh-CN" altLang="en-US" dirty="0"/>
              <a:t>发行版本，其包含了</a:t>
            </a:r>
            <a:r>
              <a:rPr lang="en-US" altLang="zh-CN" dirty="0" err="1"/>
              <a:t>conda</a:t>
            </a:r>
            <a:r>
              <a:rPr lang="zh-CN" altLang="en-US" dirty="0"/>
              <a:t>、</a:t>
            </a:r>
            <a:r>
              <a:rPr lang="en-US" altLang="zh-CN" dirty="0"/>
              <a:t>Python</a:t>
            </a:r>
            <a:r>
              <a:rPr lang="zh-CN" altLang="en-US" dirty="0"/>
              <a:t>等</a:t>
            </a:r>
            <a:r>
              <a:rPr lang="en-US" altLang="zh-CN" dirty="0"/>
              <a:t>180</a:t>
            </a:r>
            <a:r>
              <a:rPr lang="zh-CN" altLang="en-US" dirty="0"/>
              <a:t>多个科学包及其依赖项。</a:t>
            </a:r>
            <a:endParaRPr lang="en-US" altLang="zh-CN" dirty="0"/>
          </a:p>
          <a:p>
            <a:r>
              <a:rPr kumimoji="1" lang="en-US" altLang="zh-Hans" dirty="0" err="1"/>
              <a:t>Jupyter</a:t>
            </a:r>
            <a:r>
              <a:rPr kumimoji="1" lang="zh-Hans" altLang="en-US" dirty="0"/>
              <a:t> </a:t>
            </a:r>
            <a:r>
              <a:rPr kumimoji="1" lang="en-US" altLang="zh-Hans" dirty="0"/>
              <a:t>Notebook</a:t>
            </a:r>
            <a:r>
              <a:rPr kumimoji="1" lang="zh-Hans" altLang="en-US" dirty="0"/>
              <a:t>：</a:t>
            </a:r>
            <a:r>
              <a:rPr kumimoji="1" lang="zh-CN" altLang="en-US" dirty="0"/>
              <a:t>交互式笔记本</a:t>
            </a:r>
            <a:endParaRPr kumimoji="1" lang="en-US" altLang="zh-CN" dirty="0"/>
          </a:p>
          <a:p>
            <a:r>
              <a:rPr kumimoji="1" lang="en-US" altLang="zh-Hans" dirty="0"/>
              <a:t>NumPy</a:t>
            </a:r>
            <a:r>
              <a:rPr kumimoji="1" lang="zh-Hans" altLang="en-US" dirty="0"/>
              <a:t>：</a:t>
            </a:r>
            <a:r>
              <a:rPr lang="zh-CN" altLang="en-US" dirty="0"/>
              <a:t>数值计算</a:t>
            </a:r>
            <a:endParaRPr kumimoji="1" lang="en-US" altLang="zh-Hans" dirty="0"/>
          </a:p>
          <a:p>
            <a:r>
              <a:rPr kumimoji="1" lang="en-US" altLang="zh-Hans" dirty="0"/>
              <a:t>Pandas</a:t>
            </a:r>
            <a:r>
              <a:rPr kumimoji="1" lang="zh-Hans" altLang="en-US" dirty="0"/>
              <a:t>：</a:t>
            </a:r>
            <a:r>
              <a:rPr kumimoji="1" lang="zh-CN" altLang="en-US" dirty="0"/>
              <a:t>高效表处理</a:t>
            </a:r>
            <a:endParaRPr kumimoji="1" lang="en-US" altLang="zh-Hans" dirty="0"/>
          </a:p>
          <a:p>
            <a:r>
              <a:rPr kumimoji="1" lang="en-US" altLang="zh-Hans" dirty="0"/>
              <a:t>Matplotlib</a:t>
            </a:r>
            <a:r>
              <a:rPr kumimoji="1" lang="zh-Hans" altLang="en-US" dirty="0"/>
              <a:t>：</a:t>
            </a:r>
            <a:r>
              <a:rPr kumimoji="1" lang="zh-CN" altLang="en-US" dirty="0"/>
              <a:t>绘图</a:t>
            </a:r>
            <a:endParaRPr kumimoji="1" lang="en-US" altLang="zh-CN" dirty="0"/>
          </a:p>
          <a:p>
            <a:r>
              <a:rPr kumimoji="1" lang="en-US" altLang="zh-Hans" dirty="0" err="1"/>
              <a:t>Scikit</a:t>
            </a:r>
            <a:r>
              <a:rPr kumimoji="1" lang="en-US" altLang="zh-Hans" dirty="0"/>
              <a:t>-learn</a:t>
            </a:r>
            <a:r>
              <a:rPr kumimoji="1" lang="zh-Hans" altLang="en-US" dirty="0"/>
              <a:t>：</a:t>
            </a:r>
            <a:r>
              <a:rPr kumimoji="1" lang="zh-CN" altLang="en-US" dirty="0"/>
              <a:t>机器学习入门工具包</a:t>
            </a:r>
          </a:p>
        </p:txBody>
      </p:sp>
      <p:sp>
        <p:nvSpPr>
          <p:cNvPr id="4" name="日期占位符 3">
            <a:extLst>
              <a:ext uri="{FF2B5EF4-FFF2-40B4-BE49-F238E27FC236}">
                <a16:creationId xmlns:a16="http://schemas.microsoft.com/office/drawing/2014/main" id="{EA69B93A-6B87-DE46-A487-6A1AF0DA7BAC}"/>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B0C9A1BA-577D-7E40-86FA-B4BF156CC5E4}"/>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ADF6E540-D0D3-F143-AE8E-B9734075CD5E}"/>
              </a:ext>
            </a:extLst>
          </p:cNvPr>
          <p:cNvSpPr>
            <a:spLocks noGrp="1"/>
          </p:cNvSpPr>
          <p:nvPr>
            <p:ph type="sldNum" sz="quarter" idx="12"/>
          </p:nvPr>
        </p:nvSpPr>
        <p:spPr/>
        <p:txBody>
          <a:bodyPr/>
          <a:lstStyle/>
          <a:p>
            <a:pPr>
              <a:defRPr/>
            </a:pPr>
            <a:fld id="{64C9EB70-B654-4058-838F-8806615D92E5}" type="slidenum">
              <a:rPr lang="en-US" altLang="zh-CN" smtClean="0"/>
              <a:pPr>
                <a:defRPr/>
              </a:pPr>
              <a:t>3</a:t>
            </a:fld>
            <a:endParaRPr lang="en-US" altLang="zh-CN"/>
          </a:p>
        </p:txBody>
      </p:sp>
    </p:spTree>
    <p:extLst>
      <p:ext uri="{BB962C8B-B14F-4D97-AF65-F5344CB8AC3E}">
        <p14:creationId xmlns:p14="http://schemas.microsoft.com/office/powerpoint/2010/main" val="427579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66BEC1-8E01-4033-9E8D-E80CDC45987C}"/>
              </a:ext>
            </a:extLst>
          </p:cNvPr>
          <p:cNvSpPr>
            <a:spLocks noGrp="1"/>
          </p:cNvSpPr>
          <p:nvPr>
            <p:ph type="title"/>
          </p:nvPr>
        </p:nvSpPr>
        <p:spPr/>
        <p:txBody>
          <a:bodyPr/>
          <a:lstStyle/>
          <a:p>
            <a:r>
              <a:rPr lang="zh-CN" altLang="en-US" dirty="0"/>
              <a:t>人工智能时代？</a:t>
            </a:r>
          </a:p>
        </p:txBody>
      </p:sp>
      <p:sp>
        <p:nvSpPr>
          <p:cNvPr id="3" name="内容占位符 2">
            <a:extLst>
              <a:ext uri="{FF2B5EF4-FFF2-40B4-BE49-F238E27FC236}">
                <a16:creationId xmlns:a16="http://schemas.microsoft.com/office/drawing/2014/main" id="{235A2F31-B29B-4AD3-8BEB-CC1A791AFB6A}"/>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B0221C10-1A7A-4DA3-B090-F84BC1BFFFE0}"/>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2573D4B4-E892-44B3-A996-95CC5C962DDC}"/>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D7E5279-6EB8-4DAF-BEEF-B9DAAC2BC40B}"/>
              </a:ext>
            </a:extLst>
          </p:cNvPr>
          <p:cNvSpPr>
            <a:spLocks noGrp="1"/>
          </p:cNvSpPr>
          <p:nvPr>
            <p:ph type="sldNum" sz="quarter" idx="12"/>
          </p:nvPr>
        </p:nvSpPr>
        <p:spPr/>
        <p:txBody>
          <a:bodyPr/>
          <a:lstStyle/>
          <a:p>
            <a:pPr>
              <a:defRPr/>
            </a:pPr>
            <a:fld id="{64C9EB70-B654-4058-838F-8806615D92E5}" type="slidenum">
              <a:rPr lang="en-US" altLang="zh-CN" smtClean="0"/>
              <a:pPr>
                <a:defRPr/>
              </a:pPr>
              <a:t>30</a:t>
            </a:fld>
            <a:endParaRPr lang="en-US" altLang="zh-CN"/>
          </a:p>
        </p:txBody>
      </p:sp>
      <p:pic>
        <p:nvPicPr>
          <p:cNvPr id="6146" name="Picture 2" descr="http://photocdn.sohu.com/20160119/mp55295281_1453182841488_2.jpeg">
            <a:extLst>
              <a:ext uri="{FF2B5EF4-FFF2-40B4-BE49-F238E27FC236}">
                <a16:creationId xmlns:a16="http://schemas.microsoft.com/office/drawing/2014/main" id="{116E99F8-60AE-47AB-8FA5-7919F5F41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017" y="1052516"/>
            <a:ext cx="9969965" cy="4951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932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98B31-3ABF-4C01-9D2F-11C6CF2AC1A5}"/>
              </a:ext>
            </a:extLst>
          </p:cNvPr>
          <p:cNvSpPr>
            <a:spLocks noGrp="1"/>
          </p:cNvSpPr>
          <p:nvPr>
            <p:ph type="title"/>
          </p:nvPr>
        </p:nvSpPr>
        <p:spPr/>
        <p:txBody>
          <a:bodyPr/>
          <a:lstStyle/>
          <a:p>
            <a:r>
              <a:rPr lang="zh-CN" altLang="en-US" dirty="0"/>
              <a:t>人工智能时代？</a:t>
            </a:r>
          </a:p>
        </p:txBody>
      </p:sp>
      <p:sp>
        <p:nvSpPr>
          <p:cNvPr id="3" name="内容占位符 2">
            <a:extLst>
              <a:ext uri="{FF2B5EF4-FFF2-40B4-BE49-F238E27FC236}">
                <a16:creationId xmlns:a16="http://schemas.microsoft.com/office/drawing/2014/main" id="{550418E6-588F-4BA9-99DA-877BAED370B1}"/>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43207CFC-4B29-45C9-9440-27BC2C241187}"/>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CBCA3925-FE23-4200-8DD7-A55F36F30006}"/>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20FC628E-9AF1-48D1-AC54-3D530E61A274}"/>
              </a:ext>
            </a:extLst>
          </p:cNvPr>
          <p:cNvSpPr>
            <a:spLocks noGrp="1"/>
          </p:cNvSpPr>
          <p:nvPr>
            <p:ph type="sldNum" sz="quarter" idx="12"/>
          </p:nvPr>
        </p:nvSpPr>
        <p:spPr/>
        <p:txBody>
          <a:bodyPr/>
          <a:lstStyle/>
          <a:p>
            <a:pPr>
              <a:defRPr/>
            </a:pPr>
            <a:fld id="{64C9EB70-B654-4058-838F-8806615D92E5}" type="slidenum">
              <a:rPr lang="en-US" altLang="zh-CN" smtClean="0"/>
              <a:pPr>
                <a:defRPr/>
              </a:pPr>
              <a:t>31</a:t>
            </a:fld>
            <a:endParaRPr lang="en-US" altLang="zh-CN"/>
          </a:p>
        </p:txBody>
      </p:sp>
      <p:pic>
        <p:nvPicPr>
          <p:cNvPr id="5122" name="Picture 2" descr="https://www.commitstrip.com/wp-content/uploads/2017/06/Strip-IA-construite-de-IF-english650-final.jpg">
            <a:extLst>
              <a:ext uri="{FF2B5EF4-FFF2-40B4-BE49-F238E27FC236}">
                <a16:creationId xmlns:a16="http://schemas.microsoft.com/office/drawing/2014/main" id="{4DF110C7-8D63-4D66-8762-40C573741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895" y="1089276"/>
            <a:ext cx="5299494" cy="493260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C59625E3-2CC6-4590-99B2-E66279F9DB23}"/>
              </a:ext>
            </a:extLst>
          </p:cNvPr>
          <p:cNvSpPr/>
          <p:nvPr/>
        </p:nvSpPr>
        <p:spPr>
          <a:xfrm>
            <a:off x="7010400" y="6034254"/>
            <a:ext cx="4215319" cy="261610"/>
          </a:xfrm>
          <a:prstGeom prst="rect">
            <a:avLst/>
          </a:prstGeom>
        </p:spPr>
        <p:txBody>
          <a:bodyPr wrap="square">
            <a:spAutoFit/>
          </a:bodyPr>
          <a:lstStyle/>
          <a:p>
            <a:r>
              <a:rPr lang="zh-CN" altLang="en-US" sz="1100" dirty="0"/>
              <a:t>http://www.commitstrip.com/en/2017/06/07/ai-inside/?</a:t>
            </a:r>
          </a:p>
        </p:txBody>
      </p:sp>
    </p:spTree>
    <p:extLst>
      <p:ext uri="{BB962C8B-B14F-4D97-AF65-F5344CB8AC3E}">
        <p14:creationId xmlns:p14="http://schemas.microsoft.com/office/powerpoint/2010/main" val="4111318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575E97-A77B-49E8-B5D9-964F93E82C4F}"/>
              </a:ext>
            </a:extLst>
          </p:cNvPr>
          <p:cNvSpPr>
            <a:spLocks noGrp="1"/>
          </p:cNvSpPr>
          <p:nvPr>
            <p:ph type="title"/>
          </p:nvPr>
        </p:nvSpPr>
        <p:spPr/>
        <p:txBody>
          <a:bodyPr/>
          <a:lstStyle/>
          <a:p>
            <a:r>
              <a:rPr lang="zh-CN" altLang="en-US" dirty="0"/>
              <a:t>人工智能与机器学习</a:t>
            </a:r>
          </a:p>
        </p:txBody>
      </p:sp>
      <p:sp>
        <p:nvSpPr>
          <p:cNvPr id="3" name="内容占位符 2">
            <a:extLst>
              <a:ext uri="{FF2B5EF4-FFF2-40B4-BE49-F238E27FC236}">
                <a16:creationId xmlns:a16="http://schemas.microsoft.com/office/drawing/2014/main" id="{AA0B7FE1-5355-4D9B-B1FB-527AD72AE249}"/>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16A3D19A-5644-4860-B10A-2A8DEBCF0F50}"/>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5285CB6F-8159-4202-83F7-3D1F0122289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AA6BB02B-25CD-47DD-B20A-32CA7D6B58F7}"/>
              </a:ext>
            </a:extLst>
          </p:cNvPr>
          <p:cNvSpPr>
            <a:spLocks noGrp="1"/>
          </p:cNvSpPr>
          <p:nvPr>
            <p:ph type="sldNum" sz="quarter" idx="12"/>
          </p:nvPr>
        </p:nvSpPr>
        <p:spPr/>
        <p:txBody>
          <a:bodyPr/>
          <a:lstStyle/>
          <a:p>
            <a:pPr>
              <a:defRPr/>
            </a:pPr>
            <a:fld id="{64C9EB70-B654-4058-838F-8806615D92E5}" type="slidenum">
              <a:rPr lang="en-US" altLang="zh-CN" smtClean="0"/>
              <a:pPr>
                <a:defRPr/>
              </a:pPr>
              <a:t>32</a:t>
            </a:fld>
            <a:endParaRPr lang="en-US" altLang="zh-CN"/>
          </a:p>
        </p:txBody>
      </p:sp>
      <p:pic>
        <p:nvPicPr>
          <p:cNvPr id="1026" name="Picture 2" descr="What's the difference between Artificial Intelligence (AI), Machine Learning, and Deep Learning? ">
            <a:extLst>
              <a:ext uri="{FF2B5EF4-FFF2-40B4-BE49-F238E27FC236}">
                <a16:creationId xmlns:a16="http://schemas.microsoft.com/office/drawing/2014/main" id="{49FA5ABC-542B-4875-A220-1DB242D2A6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8" t="5817" r="2478" b="4315"/>
          <a:stretch/>
        </p:blipFill>
        <p:spPr bwMode="auto">
          <a:xfrm>
            <a:off x="1584656" y="1053306"/>
            <a:ext cx="8473744" cy="5111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195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F47F0-F9F0-4384-A28D-2F7EA6604747}"/>
              </a:ext>
            </a:extLst>
          </p:cNvPr>
          <p:cNvSpPr>
            <a:spLocks noGrp="1"/>
          </p:cNvSpPr>
          <p:nvPr>
            <p:ph type="title"/>
          </p:nvPr>
        </p:nvSpPr>
        <p:spPr/>
        <p:txBody>
          <a:bodyPr/>
          <a:lstStyle/>
          <a:p>
            <a:r>
              <a:rPr lang="zh-CN" altLang="en-US" dirty="0"/>
              <a:t>什么是机器学习？</a:t>
            </a:r>
          </a:p>
        </p:txBody>
      </p:sp>
      <p:sp>
        <p:nvSpPr>
          <p:cNvPr id="3" name="内容占位符 2">
            <a:extLst>
              <a:ext uri="{FF2B5EF4-FFF2-40B4-BE49-F238E27FC236}">
                <a16:creationId xmlns:a16="http://schemas.microsoft.com/office/drawing/2014/main" id="{C0001DEF-B716-4266-9CFF-A80375B75278}"/>
              </a:ext>
            </a:extLst>
          </p:cNvPr>
          <p:cNvSpPr>
            <a:spLocks noGrp="1"/>
          </p:cNvSpPr>
          <p:nvPr>
            <p:ph idx="1"/>
          </p:nvPr>
        </p:nvSpPr>
        <p:spPr/>
        <p:txBody>
          <a:bodyPr/>
          <a:lstStyle/>
          <a:p>
            <a:r>
              <a:rPr lang="en-US" altLang="zh-CN" dirty="0"/>
              <a:t>Arthur Samuel (1959). Machine Learning: Field of study that gives computers the ability to learn without being explicitly programmed.</a:t>
            </a:r>
          </a:p>
          <a:p>
            <a:pPr lvl="1"/>
            <a:r>
              <a:rPr lang="zh-CN" altLang="en-US" dirty="0"/>
              <a:t>“在不直接针对问题进行编程的情况下，赋予计算机学习能力的一个研究领域。”</a:t>
            </a:r>
            <a:endParaRPr lang="en-US" altLang="zh-CN" dirty="0"/>
          </a:p>
          <a:p>
            <a:endParaRPr lang="en-US" altLang="zh-CN" dirty="0"/>
          </a:p>
          <a:p>
            <a:r>
              <a:rPr lang="en-US" altLang="zh-CN" dirty="0"/>
              <a:t>Tom Mitchell (1998) Well-posed Learning Problem: A computer program is said to learn from experience E with respect to some task T and some performance measure P, if its performance on T, as measured by P, improves with experience E.</a:t>
            </a:r>
          </a:p>
          <a:p>
            <a:pPr lvl="1"/>
            <a:r>
              <a:rPr lang="zh-CN" altLang="en-US" dirty="0"/>
              <a:t>“对于某类任务</a:t>
            </a:r>
            <a:r>
              <a:rPr lang="en-US" altLang="zh-CN" dirty="0"/>
              <a:t>T</a:t>
            </a:r>
            <a:r>
              <a:rPr lang="zh-CN" altLang="en-US" dirty="0"/>
              <a:t>和性能度量</a:t>
            </a:r>
            <a:r>
              <a:rPr lang="en-US" altLang="zh-CN" dirty="0"/>
              <a:t>P</a:t>
            </a:r>
            <a:r>
              <a:rPr lang="zh-CN" altLang="en-US" dirty="0"/>
              <a:t>，如果一个计算机程序在</a:t>
            </a:r>
            <a:r>
              <a:rPr lang="en-US" altLang="zh-CN" dirty="0"/>
              <a:t>T</a:t>
            </a:r>
            <a:r>
              <a:rPr lang="zh-CN" altLang="en-US" dirty="0"/>
              <a:t>上以</a:t>
            </a:r>
            <a:r>
              <a:rPr lang="en-US" altLang="zh-CN" dirty="0"/>
              <a:t>P</a:t>
            </a:r>
            <a:r>
              <a:rPr lang="zh-CN" altLang="en-US" dirty="0"/>
              <a:t>衡量的性能随着经验</a:t>
            </a:r>
            <a:r>
              <a:rPr lang="en-US" altLang="zh-CN" dirty="0"/>
              <a:t>E</a:t>
            </a:r>
            <a:r>
              <a:rPr lang="zh-CN" altLang="en-US" dirty="0"/>
              <a:t>而自我完善，那么我们称这个计算机程序在从经验</a:t>
            </a:r>
            <a:r>
              <a:rPr lang="en-US" altLang="zh-CN" dirty="0"/>
              <a:t>E</a:t>
            </a:r>
            <a:r>
              <a:rPr lang="zh-CN" altLang="en-US" dirty="0"/>
              <a:t>学习。”</a:t>
            </a:r>
          </a:p>
        </p:txBody>
      </p:sp>
      <p:sp>
        <p:nvSpPr>
          <p:cNvPr id="4" name="日期占位符 3">
            <a:extLst>
              <a:ext uri="{FF2B5EF4-FFF2-40B4-BE49-F238E27FC236}">
                <a16:creationId xmlns:a16="http://schemas.microsoft.com/office/drawing/2014/main" id="{9A9E74D4-2629-42B4-A639-65AD2231EB16}"/>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CE4C5854-4521-4BA4-812A-84224CC33D3A}"/>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BC9B5A36-C297-4A63-9508-0EB0F59E688B}"/>
              </a:ext>
            </a:extLst>
          </p:cNvPr>
          <p:cNvSpPr>
            <a:spLocks noGrp="1"/>
          </p:cNvSpPr>
          <p:nvPr>
            <p:ph type="sldNum" sz="quarter" idx="12"/>
          </p:nvPr>
        </p:nvSpPr>
        <p:spPr/>
        <p:txBody>
          <a:bodyPr/>
          <a:lstStyle/>
          <a:p>
            <a:pPr>
              <a:defRPr/>
            </a:pPr>
            <a:fld id="{64C9EB70-B654-4058-838F-8806615D92E5}" type="slidenum">
              <a:rPr lang="en-US" altLang="zh-CN" smtClean="0"/>
              <a:pPr>
                <a:defRPr/>
              </a:pPr>
              <a:t>33</a:t>
            </a:fld>
            <a:endParaRPr lang="en-US" altLang="zh-CN"/>
          </a:p>
        </p:txBody>
      </p:sp>
    </p:spTree>
    <p:extLst>
      <p:ext uri="{BB962C8B-B14F-4D97-AF65-F5344CB8AC3E}">
        <p14:creationId xmlns:p14="http://schemas.microsoft.com/office/powerpoint/2010/main" val="1756358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0AF670-A5A4-4402-B878-0D72BD26B363}"/>
              </a:ext>
            </a:extLst>
          </p:cNvPr>
          <p:cNvSpPr>
            <a:spLocks noGrp="1"/>
          </p:cNvSpPr>
          <p:nvPr>
            <p:ph type="title"/>
          </p:nvPr>
        </p:nvSpPr>
        <p:spPr/>
        <p:txBody>
          <a:bodyPr/>
          <a:lstStyle/>
          <a:p>
            <a:r>
              <a:rPr lang="zh-CN" altLang="en-US" dirty="0"/>
              <a:t>什么是机器学习？</a:t>
            </a:r>
          </a:p>
        </p:txBody>
      </p:sp>
      <p:sp>
        <p:nvSpPr>
          <p:cNvPr id="3" name="内容占位符 2">
            <a:extLst>
              <a:ext uri="{FF2B5EF4-FFF2-40B4-BE49-F238E27FC236}">
                <a16:creationId xmlns:a16="http://schemas.microsoft.com/office/drawing/2014/main" id="{1E032E9B-2346-4C80-B8CF-C4F95BB05D3B}"/>
              </a:ext>
            </a:extLst>
          </p:cNvPr>
          <p:cNvSpPr>
            <a:spLocks noGrp="1"/>
          </p:cNvSpPr>
          <p:nvPr>
            <p:ph idx="1"/>
          </p:nvPr>
        </p:nvSpPr>
        <p:spPr>
          <a:xfrm>
            <a:off x="755651" y="1052516"/>
            <a:ext cx="10668000" cy="4967287"/>
          </a:xfrm>
        </p:spPr>
        <p:txBody>
          <a:bodyPr/>
          <a:lstStyle/>
          <a:p>
            <a:r>
              <a:rPr lang="zh-CN" altLang="en-US" dirty="0"/>
              <a:t>例如，你想买苹果，如何挑选出好吃的苹果？</a:t>
            </a:r>
            <a:endParaRPr lang="en-US" altLang="zh-CN" dirty="0"/>
          </a:p>
          <a:p>
            <a:endParaRPr lang="en-US" altLang="zh-CN" dirty="0"/>
          </a:p>
          <a:p>
            <a:endParaRPr lang="en-US" altLang="zh-CN" dirty="0"/>
          </a:p>
          <a:p>
            <a:endParaRPr lang="en-US" altLang="zh-CN" dirty="0"/>
          </a:p>
          <a:p>
            <a:pPr lvl="3"/>
            <a:endParaRPr lang="en-US" altLang="zh-CN" dirty="0"/>
          </a:p>
          <a:p>
            <a:r>
              <a:rPr lang="zh-CN" altLang="en-US" dirty="0"/>
              <a:t>非机器学习编程方式（直接针对问题进行编程）：</a:t>
            </a:r>
            <a:endParaRPr lang="en-US" altLang="zh-CN" dirty="0"/>
          </a:p>
          <a:p>
            <a:pPr lvl="1"/>
            <a:r>
              <a:rPr lang="zh-CN" altLang="en-US" dirty="0"/>
              <a:t>如果苹果颜色是红的，重量在</a:t>
            </a:r>
            <a:r>
              <a:rPr lang="en-US" altLang="zh-CN" dirty="0"/>
              <a:t>3</a:t>
            </a:r>
            <a:r>
              <a:rPr lang="zh-CN" altLang="en-US" dirty="0"/>
              <a:t>到</a:t>
            </a:r>
            <a:r>
              <a:rPr lang="en-US" altLang="zh-CN" dirty="0"/>
              <a:t>4</a:t>
            </a:r>
            <a:r>
              <a:rPr lang="zh-CN" altLang="en-US" dirty="0"/>
              <a:t>之间，产地在北方，那么它是好苹果，否则是坏苹果。</a:t>
            </a:r>
            <a:endParaRPr lang="en-US" altLang="zh-CN" dirty="0"/>
          </a:p>
          <a:p>
            <a:pPr lvl="1"/>
            <a:r>
              <a:rPr lang="zh-CN" altLang="en-US" dirty="0"/>
              <a:t>缺点：</a:t>
            </a:r>
            <a:endParaRPr lang="en-US" altLang="zh-CN" dirty="0"/>
          </a:p>
          <a:p>
            <a:pPr lvl="2"/>
            <a:r>
              <a:rPr lang="zh-CN" altLang="en-US" dirty="0"/>
              <a:t>很难考虑到所有的可能性</a:t>
            </a:r>
            <a:endParaRPr lang="en-US" altLang="zh-CN" dirty="0"/>
          </a:p>
          <a:p>
            <a:pPr lvl="2"/>
            <a:r>
              <a:rPr lang="zh-CN" altLang="en-US" dirty="0"/>
              <a:t>程序无法超越程序员</a:t>
            </a:r>
            <a:endParaRPr lang="en-US" altLang="zh-CN" dirty="0"/>
          </a:p>
          <a:p>
            <a:pPr lvl="2"/>
            <a:r>
              <a:rPr lang="zh-CN" altLang="en-US" dirty="0"/>
              <a:t>需要大量的人类工作以及专业知识</a:t>
            </a:r>
            <a:endParaRPr lang="en-US" altLang="zh-CN" dirty="0"/>
          </a:p>
          <a:p>
            <a:pPr lvl="2"/>
            <a:r>
              <a:rPr lang="zh-CN" altLang="en-US" dirty="0"/>
              <a:t>同类型但不同问题的规则不同</a:t>
            </a:r>
            <a:endParaRPr lang="en-US" altLang="zh-CN" dirty="0"/>
          </a:p>
          <a:p>
            <a:r>
              <a:rPr lang="zh-CN" altLang="en-US" dirty="0"/>
              <a:t>机器学习的编程方式：程序考虑许多规律，通过</a:t>
            </a:r>
            <a:r>
              <a:rPr lang="zh-CN" altLang="en-US" b="1" dirty="0"/>
              <a:t>数据</a:t>
            </a:r>
            <a:r>
              <a:rPr lang="zh-CN" altLang="en-US" dirty="0"/>
              <a:t>找出表现最好的规律来作为结果。</a:t>
            </a:r>
            <a:endParaRPr lang="en-US" altLang="zh-CN" dirty="0"/>
          </a:p>
          <a:p>
            <a:pPr lvl="2"/>
            <a:endParaRPr lang="zh-CN" altLang="en-US" dirty="0"/>
          </a:p>
        </p:txBody>
      </p:sp>
      <p:sp>
        <p:nvSpPr>
          <p:cNvPr id="4" name="日期占位符 3">
            <a:extLst>
              <a:ext uri="{FF2B5EF4-FFF2-40B4-BE49-F238E27FC236}">
                <a16:creationId xmlns:a16="http://schemas.microsoft.com/office/drawing/2014/main" id="{F5F7F895-C717-496A-B177-F8F0AA7A8B32}"/>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07A4A687-EC6D-400B-9A11-BD0B04609A25}"/>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2904A806-D958-4E7E-9F65-B19FF0152F22}"/>
              </a:ext>
            </a:extLst>
          </p:cNvPr>
          <p:cNvSpPr>
            <a:spLocks noGrp="1"/>
          </p:cNvSpPr>
          <p:nvPr>
            <p:ph type="sldNum" sz="quarter" idx="12"/>
          </p:nvPr>
        </p:nvSpPr>
        <p:spPr/>
        <p:txBody>
          <a:bodyPr/>
          <a:lstStyle/>
          <a:p>
            <a:pPr>
              <a:defRPr/>
            </a:pPr>
            <a:fld id="{64C9EB70-B654-4058-838F-8806615D92E5}" type="slidenum">
              <a:rPr lang="en-US" altLang="zh-CN" smtClean="0"/>
              <a:pPr>
                <a:defRPr/>
              </a:pPr>
              <a:t>34</a:t>
            </a:fld>
            <a:endParaRPr lang="en-US" altLang="zh-CN"/>
          </a:p>
        </p:txBody>
      </p:sp>
      <p:graphicFrame>
        <p:nvGraphicFramePr>
          <p:cNvPr id="7" name="表格 6">
            <a:extLst>
              <a:ext uri="{FF2B5EF4-FFF2-40B4-BE49-F238E27FC236}">
                <a16:creationId xmlns:a16="http://schemas.microsoft.com/office/drawing/2014/main" id="{AD12D45B-71E3-473A-9FD4-BDB875D07CA4}"/>
              </a:ext>
            </a:extLst>
          </p:cNvPr>
          <p:cNvGraphicFramePr>
            <a:graphicFrameLocks noGrp="1"/>
          </p:cNvGraphicFramePr>
          <p:nvPr>
            <p:extLst>
              <p:ext uri="{D42A27DB-BD31-4B8C-83A1-F6EECF244321}">
                <p14:modId xmlns:p14="http://schemas.microsoft.com/office/powerpoint/2010/main" val="4213499287"/>
              </p:ext>
            </p:extLst>
          </p:nvPr>
        </p:nvGraphicFramePr>
        <p:xfrm>
          <a:off x="1338246" y="1471644"/>
          <a:ext cx="6096000" cy="1483360"/>
        </p:xfrm>
        <a:graphic>
          <a:graphicData uri="http://schemas.openxmlformats.org/drawingml/2006/table">
            <a:tbl>
              <a:tblPr firstRow="1" bandRow="1">
                <a:tableStyleId>{00A15C55-8517-42AA-B614-E9B94910E393}</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r>
                        <a:rPr lang="zh-CN" altLang="en-US" dirty="0"/>
                        <a:t>颜色</a:t>
                      </a:r>
                    </a:p>
                  </a:txBody>
                  <a:tcPr/>
                </a:tc>
                <a:tc>
                  <a:txBody>
                    <a:bodyPr/>
                    <a:lstStyle/>
                    <a:p>
                      <a:r>
                        <a:rPr lang="zh-CN" altLang="en-US" dirty="0"/>
                        <a:t>重量</a:t>
                      </a:r>
                    </a:p>
                  </a:txBody>
                  <a:tcPr/>
                </a:tc>
                <a:tc>
                  <a:txBody>
                    <a:bodyPr/>
                    <a:lstStyle/>
                    <a:p>
                      <a:r>
                        <a:rPr lang="zh-CN" altLang="en-US" dirty="0"/>
                        <a:t>产地</a:t>
                      </a:r>
                    </a:p>
                  </a:txBody>
                  <a:tcPr/>
                </a:tc>
                <a:tc>
                  <a:txBody>
                    <a:bodyPr/>
                    <a:lstStyle/>
                    <a:p>
                      <a:r>
                        <a:rPr lang="mr-IN" altLang="zh-CN" dirty="0"/>
                        <a:t>…</a:t>
                      </a:r>
                      <a:endParaRPr lang="zh-CN" altLang="en-US" dirty="0"/>
                    </a:p>
                  </a:txBody>
                  <a:tcPr/>
                </a:tc>
                <a:tc>
                  <a:txBody>
                    <a:bodyPr/>
                    <a:lstStyle/>
                    <a:p>
                      <a:r>
                        <a:rPr lang="zh-CN" altLang="en-US" dirty="0"/>
                        <a:t>结果</a:t>
                      </a:r>
                    </a:p>
                  </a:txBody>
                  <a:tcPr/>
                </a:tc>
                <a:extLst>
                  <a:ext uri="{0D108BD9-81ED-4DB2-BD59-A6C34878D82A}">
                    <a16:rowId xmlns:a16="http://schemas.microsoft.com/office/drawing/2014/main" val="10000"/>
                  </a:ext>
                </a:extLst>
              </a:tr>
              <a:tr h="370840">
                <a:tc>
                  <a:txBody>
                    <a:bodyPr/>
                    <a:lstStyle/>
                    <a:p>
                      <a:r>
                        <a:rPr lang="en-US" altLang="zh-CN" dirty="0"/>
                        <a:t>0xf20221</a:t>
                      </a:r>
                      <a:endParaRPr lang="zh-CN" altLang="en-US" dirty="0"/>
                    </a:p>
                  </a:txBody>
                  <a:tcPr/>
                </a:tc>
                <a:tc>
                  <a:txBody>
                    <a:bodyPr/>
                    <a:lstStyle/>
                    <a:p>
                      <a:r>
                        <a:rPr lang="en-US" altLang="zh-CN" dirty="0"/>
                        <a:t>3.2</a:t>
                      </a:r>
                      <a:endParaRPr lang="zh-CN" altLang="en-US" dirty="0"/>
                    </a:p>
                  </a:txBody>
                  <a:tcPr/>
                </a:tc>
                <a:tc>
                  <a:txBody>
                    <a:bodyPr/>
                    <a:lstStyle/>
                    <a:p>
                      <a:r>
                        <a:rPr lang="zh-CN" altLang="en-US" dirty="0"/>
                        <a:t>河北</a:t>
                      </a:r>
                    </a:p>
                  </a:txBody>
                  <a:tcPr/>
                </a:tc>
                <a:tc>
                  <a:txBody>
                    <a:bodyPr/>
                    <a:lstStyle/>
                    <a:p>
                      <a:r>
                        <a:rPr lang="mr-IN" altLang="zh-CN" dirty="0"/>
                        <a:t>…</a:t>
                      </a:r>
                      <a:endParaRPr lang="zh-CN" altLang="en-US" dirty="0"/>
                    </a:p>
                  </a:txBody>
                  <a:tcPr/>
                </a:tc>
                <a:tc>
                  <a:txBody>
                    <a:bodyPr/>
                    <a:lstStyle/>
                    <a:p>
                      <a:r>
                        <a:rPr lang="zh-CN" altLang="en-US" dirty="0"/>
                        <a:t>好吃</a:t>
                      </a:r>
                    </a:p>
                  </a:txBody>
                  <a:tcPr/>
                </a:tc>
                <a:extLst>
                  <a:ext uri="{0D108BD9-81ED-4DB2-BD59-A6C34878D82A}">
                    <a16:rowId xmlns:a16="http://schemas.microsoft.com/office/drawing/2014/main" val="10001"/>
                  </a:ext>
                </a:extLst>
              </a:tr>
              <a:tr h="370840">
                <a:tc>
                  <a:txBody>
                    <a:bodyPr/>
                    <a:lstStyle/>
                    <a:p>
                      <a:r>
                        <a:rPr lang="en-US" altLang="zh-CN" dirty="0"/>
                        <a:t>0xee2e1f</a:t>
                      </a:r>
                      <a:endParaRPr lang="zh-CN" altLang="en-US" dirty="0"/>
                    </a:p>
                  </a:txBody>
                  <a:tcPr/>
                </a:tc>
                <a:tc>
                  <a:txBody>
                    <a:bodyPr/>
                    <a:lstStyle/>
                    <a:p>
                      <a:r>
                        <a:rPr lang="en-US" altLang="zh-CN" dirty="0"/>
                        <a:t>2.4</a:t>
                      </a:r>
                      <a:endParaRPr lang="zh-CN" altLang="en-US" dirty="0"/>
                    </a:p>
                  </a:txBody>
                  <a:tcPr/>
                </a:tc>
                <a:tc>
                  <a:txBody>
                    <a:bodyPr/>
                    <a:lstStyle/>
                    <a:p>
                      <a:r>
                        <a:rPr lang="zh-CN" altLang="en-US" dirty="0"/>
                        <a:t>北京</a:t>
                      </a:r>
                    </a:p>
                  </a:txBody>
                  <a:tcPr/>
                </a:tc>
                <a:tc>
                  <a:txBody>
                    <a:bodyPr/>
                    <a:lstStyle/>
                    <a:p>
                      <a:r>
                        <a:rPr lang="mr-IN" altLang="zh-CN" dirty="0"/>
                        <a:t>…</a:t>
                      </a:r>
                      <a:endParaRPr lang="zh-CN" altLang="en-US" dirty="0"/>
                    </a:p>
                  </a:txBody>
                  <a:tcPr/>
                </a:tc>
                <a:tc>
                  <a:txBody>
                    <a:bodyPr/>
                    <a:lstStyle/>
                    <a:p>
                      <a:r>
                        <a:rPr lang="zh-CN" altLang="en-US" dirty="0"/>
                        <a:t>不好吃</a:t>
                      </a:r>
                    </a:p>
                  </a:txBody>
                  <a:tcPr/>
                </a:tc>
                <a:extLst>
                  <a:ext uri="{0D108BD9-81ED-4DB2-BD59-A6C34878D82A}">
                    <a16:rowId xmlns:a16="http://schemas.microsoft.com/office/drawing/2014/main" val="10002"/>
                  </a:ext>
                </a:extLst>
              </a:tr>
              <a:tr h="370840">
                <a:tc>
                  <a:txBody>
                    <a:bodyPr/>
                    <a:lstStyle/>
                    <a:p>
                      <a:r>
                        <a:rPr lang="mr-IN" altLang="zh-CN" dirty="0"/>
                        <a:t>…</a:t>
                      </a:r>
                      <a:endParaRPr lang="zh-CN" altLang="en-US" dirty="0"/>
                    </a:p>
                  </a:txBody>
                  <a:tcPr/>
                </a:tc>
                <a:tc>
                  <a:txBody>
                    <a:bodyPr/>
                    <a:lstStyle/>
                    <a:p>
                      <a:r>
                        <a:rPr lang="mr-IN" altLang="zh-CN" dirty="0"/>
                        <a:t>…</a:t>
                      </a:r>
                      <a:endParaRPr lang="zh-CN" altLang="en-US" dirty="0"/>
                    </a:p>
                  </a:txBody>
                  <a:tcPr/>
                </a:tc>
                <a:tc>
                  <a:txBody>
                    <a:bodyPr/>
                    <a:lstStyle/>
                    <a:p>
                      <a:r>
                        <a:rPr lang="mr-IN" altLang="zh-CN" dirty="0"/>
                        <a:t>…</a:t>
                      </a:r>
                      <a:endParaRPr lang="zh-CN" altLang="en-US" dirty="0"/>
                    </a:p>
                  </a:txBody>
                  <a:tcPr/>
                </a:tc>
                <a:tc>
                  <a:txBody>
                    <a:bodyPr/>
                    <a:lstStyle/>
                    <a:p>
                      <a:r>
                        <a:rPr lang="mr-IN" altLang="zh-CN" dirty="0"/>
                        <a:t>…</a:t>
                      </a:r>
                      <a:endParaRPr lang="zh-CN" altLang="en-US" dirty="0"/>
                    </a:p>
                  </a:txBody>
                  <a:tcPr/>
                </a:tc>
                <a:tc>
                  <a:txBody>
                    <a:bodyPr/>
                    <a:lstStyle/>
                    <a:p>
                      <a:r>
                        <a:rPr lang="mr-IN" altLang="zh-CN" dirty="0"/>
                        <a:t>…</a:t>
                      </a:r>
                      <a:endParaRPr lang="zh-CN" alt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8541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38CFB-0345-441B-AD1A-0A4152508F27}"/>
              </a:ext>
            </a:extLst>
          </p:cNvPr>
          <p:cNvSpPr>
            <a:spLocks noGrp="1"/>
          </p:cNvSpPr>
          <p:nvPr>
            <p:ph type="title"/>
          </p:nvPr>
        </p:nvSpPr>
        <p:spPr/>
        <p:txBody>
          <a:bodyPr/>
          <a:lstStyle/>
          <a:p>
            <a:r>
              <a:rPr lang="zh-CN" altLang="en-US" dirty="0"/>
              <a:t>什么是机器学习？</a:t>
            </a:r>
          </a:p>
        </p:txBody>
      </p:sp>
      <p:sp>
        <p:nvSpPr>
          <p:cNvPr id="4" name="日期占位符 3">
            <a:extLst>
              <a:ext uri="{FF2B5EF4-FFF2-40B4-BE49-F238E27FC236}">
                <a16:creationId xmlns:a16="http://schemas.microsoft.com/office/drawing/2014/main" id="{751CA06F-A0A4-4646-941C-486BB210E464}"/>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EC5AE77E-B6CF-4BD1-87D3-6C1230551547}"/>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3958DCE8-899D-4052-91B3-B72D1274AF4C}"/>
              </a:ext>
            </a:extLst>
          </p:cNvPr>
          <p:cNvSpPr>
            <a:spLocks noGrp="1"/>
          </p:cNvSpPr>
          <p:nvPr>
            <p:ph type="sldNum" sz="quarter" idx="12"/>
          </p:nvPr>
        </p:nvSpPr>
        <p:spPr/>
        <p:txBody>
          <a:bodyPr/>
          <a:lstStyle/>
          <a:p>
            <a:pPr>
              <a:defRPr/>
            </a:pPr>
            <a:fld id="{64C9EB70-B654-4058-838F-8806615D92E5}" type="slidenum">
              <a:rPr lang="en-US" altLang="zh-CN" smtClean="0"/>
              <a:pPr>
                <a:defRPr/>
              </a:pPr>
              <a:t>35</a:t>
            </a:fld>
            <a:endParaRPr lang="en-US" altLang="zh-CN"/>
          </a:p>
        </p:txBody>
      </p:sp>
      <p:sp>
        <p:nvSpPr>
          <p:cNvPr id="21" name="矩形 20">
            <a:extLst>
              <a:ext uri="{FF2B5EF4-FFF2-40B4-BE49-F238E27FC236}">
                <a16:creationId xmlns:a16="http://schemas.microsoft.com/office/drawing/2014/main" id="{CEED0D80-61B1-4050-811E-8C2BBF74C98C}"/>
              </a:ext>
            </a:extLst>
          </p:cNvPr>
          <p:cNvSpPr/>
          <p:nvPr/>
        </p:nvSpPr>
        <p:spPr>
          <a:xfrm>
            <a:off x="8730322" y="1768321"/>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22" name="圖片 22">
            <a:extLst>
              <a:ext uri="{FF2B5EF4-FFF2-40B4-BE49-F238E27FC236}">
                <a16:creationId xmlns:a16="http://schemas.microsoft.com/office/drawing/2014/main" id="{3195B14A-0E3B-43EE-AB34-14218035CC0E}"/>
              </a:ext>
            </a:extLst>
          </p:cNvPr>
          <p:cNvPicPr>
            <a:picLocks noChangeAspect="1"/>
          </p:cNvPicPr>
          <p:nvPr/>
        </p:nvPicPr>
        <p:blipFill>
          <a:blip r:embed="rId2"/>
          <a:stretch>
            <a:fillRect/>
          </a:stretch>
        </p:blipFill>
        <p:spPr>
          <a:xfrm>
            <a:off x="7668413" y="1561048"/>
            <a:ext cx="931280" cy="1051432"/>
          </a:xfrm>
          <a:prstGeom prst="rect">
            <a:avLst/>
          </a:prstGeom>
        </p:spPr>
      </p:pic>
      <p:pic>
        <p:nvPicPr>
          <p:cNvPr id="23" name="圖片 23">
            <a:extLst>
              <a:ext uri="{FF2B5EF4-FFF2-40B4-BE49-F238E27FC236}">
                <a16:creationId xmlns:a16="http://schemas.microsoft.com/office/drawing/2014/main" id="{2A883490-DCBE-4E53-9929-31FEA0EEFA15}"/>
              </a:ext>
            </a:extLst>
          </p:cNvPr>
          <p:cNvPicPr>
            <a:picLocks noChangeAspect="1"/>
          </p:cNvPicPr>
          <p:nvPr/>
        </p:nvPicPr>
        <p:blipFill>
          <a:blip r:embed="rId3"/>
          <a:stretch>
            <a:fillRect/>
          </a:stretch>
        </p:blipFill>
        <p:spPr>
          <a:xfrm>
            <a:off x="7668413" y="2817823"/>
            <a:ext cx="899978" cy="1075096"/>
          </a:xfrm>
          <a:prstGeom prst="rect">
            <a:avLst/>
          </a:prstGeom>
        </p:spPr>
      </p:pic>
      <p:sp>
        <p:nvSpPr>
          <p:cNvPr id="24" name="文字方塊 24">
            <a:extLst>
              <a:ext uri="{FF2B5EF4-FFF2-40B4-BE49-F238E27FC236}">
                <a16:creationId xmlns:a16="http://schemas.microsoft.com/office/drawing/2014/main" id="{C0263DDF-1D6D-4FA1-8F3D-8A2BC3A63611}"/>
              </a:ext>
            </a:extLst>
          </p:cNvPr>
          <p:cNvSpPr txBox="1"/>
          <p:nvPr/>
        </p:nvSpPr>
        <p:spPr>
          <a:xfrm>
            <a:off x="8736113" y="3182627"/>
            <a:ext cx="934444"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5" name="文字方塊 25">
            <a:extLst>
              <a:ext uri="{FF2B5EF4-FFF2-40B4-BE49-F238E27FC236}">
                <a16:creationId xmlns:a16="http://schemas.microsoft.com/office/drawing/2014/main" id="{7A8B5F87-28B9-4BCD-92F3-F5B2BEB6FBE7}"/>
              </a:ext>
            </a:extLst>
          </p:cNvPr>
          <p:cNvSpPr txBox="1"/>
          <p:nvPr/>
        </p:nvSpPr>
        <p:spPr>
          <a:xfrm>
            <a:off x="8730322" y="4458370"/>
            <a:ext cx="1070865"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26" name="圖片 26">
            <a:extLst>
              <a:ext uri="{FF2B5EF4-FFF2-40B4-BE49-F238E27FC236}">
                <a16:creationId xmlns:a16="http://schemas.microsoft.com/office/drawing/2014/main" id="{DC98FF27-FDDE-4A3A-A4C7-DC5ABF2A3C1E}"/>
              </a:ext>
            </a:extLst>
          </p:cNvPr>
          <p:cNvPicPr>
            <a:picLocks noChangeAspect="1"/>
          </p:cNvPicPr>
          <p:nvPr/>
        </p:nvPicPr>
        <p:blipFill>
          <a:blip r:embed="rId4"/>
          <a:stretch>
            <a:fillRect/>
          </a:stretch>
        </p:blipFill>
        <p:spPr>
          <a:xfrm>
            <a:off x="7671914" y="4098262"/>
            <a:ext cx="915693" cy="1181883"/>
          </a:xfrm>
          <a:prstGeom prst="rect">
            <a:avLst/>
          </a:prstGeom>
        </p:spPr>
      </p:pic>
      <p:pic>
        <p:nvPicPr>
          <p:cNvPr id="27" name="圖片 3">
            <a:extLst>
              <a:ext uri="{FF2B5EF4-FFF2-40B4-BE49-F238E27FC236}">
                <a16:creationId xmlns:a16="http://schemas.microsoft.com/office/drawing/2014/main" id="{09096899-FF6D-429A-92C8-9E7E8F3BEE87}"/>
              </a:ext>
            </a:extLst>
          </p:cNvPr>
          <p:cNvPicPr>
            <a:picLocks noChangeAspect="1"/>
          </p:cNvPicPr>
          <p:nvPr/>
        </p:nvPicPr>
        <p:blipFill>
          <a:blip r:embed="rId5"/>
          <a:stretch>
            <a:fillRect/>
          </a:stretch>
        </p:blipFill>
        <p:spPr>
          <a:xfrm flipH="1">
            <a:off x="4772025" y="2164261"/>
            <a:ext cx="1323975" cy="2247900"/>
          </a:xfrm>
          <a:prstGeom prst="rect">
            <a:avLst/>
          </a:prstGeom>
        </p:spPr>
      </p:pic>
      <p:sp>
        <p:nvSpPr>
          <p:cNvPr id="28" name="文字方塊 15">
            <a:extLst>
              <a:ext uri="{FF2B5EF4-FFF2-40B4-BE49-F238E27FC236}">
                <a16:creationId xmlns:a16="http://schemas.microsoft.com/office/drawing/2014/main" id="{D6B06996-B3AF-40BA-BC93-895C80DEA802}"/>
              </a:ext>
            </a:extLst>
          </p:cNvPr>
          <p:cNvSpPr txBox="1"/>
          <p:nvPr/>
        </p:nvSpPr>
        <p:spPr>
          <a:xfrm>
            <a:off x="8118402" y="5378701"/>
            <a:ext cx="1465622" cy="461665"/>
          </a:xfrm>
          <a:prstGeom prst="rect">
            <a:avLst/>
          </a:prstGeom>
          <a:noFill/>
        </p:spPr>
        <p:txBody>
          <a:bodyPr wrap="square" rtlCol="0">
            <a:spAutoFit/>
          </a:bodyPr>
          <a:lstStyle/>
          <a:p>
            <a:r>
              <a:rPr lang="zh-CN" altLang="en-US" sz="2400" dirty="0"/>
              <a:t>大量图片</a:t>
            </a:r>
            <a:endParaRPr lang="zh-TW" altLang="en-US" sz="2400" dirty="0"/>
          </a:p>
        </p:txBody>
      </p:sp>
      <p:sp>
        <p:nvSpPr>
          <p:cNvPr id="29" name="文字方塊 16">
            <a:extLst>
              <a:ext uri="{FF2B5EF4-FFF2-40B4-BE49-F238E27FC236}">
                <a16:creationId xmlns:a16="http://schemas.microsoft.com/office/drawing/2014/main" id="{5B9ED6F4-0637-41F0-B528-3B15CCE91C64}"/>
              </a:ext>
            </a:extLst>
          </p:cNvPr>
          <p:cNvSpPr txBox="1"/>
          <p:nvPr/>
        </p:nvSpPr>
        <p:spPr>
          <a:xfrm>
            <a:off x="5090474" y="5392414"/>
            <a:ext cx="848414" cy="461665"/>
          </a:xfrm>
          <a:prstGeom prst="rect">
            <a:avLst/>
          </a:prstGeom>
          <a:solidFill>
            <a:schemeClr val="accent2">
              <a:lumMod val="20000"/>
              <a:lumOff val="80000"/>
            </a:schemeClr>
          </a:solidFill>
          <a:ln w="38100">
            <a:solidFill>
              <a:srgbClr val="FF0000"/>
            </a:solidFill>
          </a:ln>
        </p:spPr>
        <p:txBody>
          <a:bodyPr wrap="square" rtlCol="0">
            <a:spAutoFit/>
          </a:bodyPr>
          <a:lstStyle/>
          <a:p>
            <a:r>
              <a:rPr lang="zh-CN" altLang="en-US" sz="2400" dirty="0"/>
              <a:t>程序</a:t>
            </a:r>
            <a:endParaRPr lang="zh-TW" altLang="en-US" sz="2400" dirty="0"/>
          </a:p>
        </p:txBody>
      </p:sp>
      <p:cxnSp>
        <p:nvCxnSpPr>
          <p:cNvPr id="30" name="直線單箭頭接點 18">
            <a:extLst>
              <a:ext uri="{FF2B5EF4-FFF2-40B4-BE49-F238E27FC236}">
                <a16:creationId xmlns:a16="http://schemas.microsoft.com/office/drawing/2014/main" id="{ED0F6F3D-4FF8-4672-8160-FE272B188CFB}"/>
              </a:ext>
            </a:extLst>
          </p:cNvPr>
          <p:cNvCxnSpPr/>
          <p:nvPr/>
        </p:nvCxnSpPr>
        <p:spPr>
          <a:xfrm flipH="1" flipV="1">
            <a:off x="5461849" y="4412161"/>
            <a:ext cx="0" cy="980253"/>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31" name="弧形箭號 (下彎) 19">
            <a:extLst>
              <a:ext uri="{FF2B5EF4-FFF2-40B4-BE49-F238E27FC236}">
                <a16:creationId xmlns:a16="http://schemas.microsoft.com/office/drawing/2014/main" id="{03211EF6-E77F-414F-8999-D781D4FE443A}"/>
              </a:ext>
            </a:extLst>
          </p:cNvPr>
          <p:cNvSpPr/>
          <p:nvPr/>
        </p:nvSpPr>
        <p:spPr>
          <a:xfrm rot="20016909">
            <a:off x="3236736" y="1946188"/>
            <a:ext cx="1498166" cy="70074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2" name="弧形箭號 (下彎) 20">
            <a:extLst>
              <a:ext uri="{FF2B5EF4-FFF2-40B4-BE49-F238E27FC236}">
                <a16:creationId xmlns:a16="http://schemas.microsoft.com/office/drawing/2014/main" id="{27529EEB-049E-4AEE-A4B4-EFBED607850D}"/>
              </a:ext>
            </a:extLst>
          </p:cNvPr>
          <p:cNvSpPr/>
          <p:nvPr/>
        </p:nvSpPr>
        <p:spPr>
          <a:xfrm rot="9648183">
            <a:off x="3478002" y="4714725"/>
            <a:ext cx="1596844" cy="669147"/>
          </a:xfrm>
          <a:prstGeom prst="curvedDownArrow">
            <a:avLst>
              <a:gd name="adj1" fmla="val 25000"/>
              <a:gd name="adj2" fmla="val 50595"/>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3" name="文字方塊 17">
            <a:extLst>
              <a:ext uri="{FF2B5EF4-FFF2-40B4-BE49-F238E27FC236}">
                <a16:creationId xmlns:a16="http://schemas.microsoft.com/office/drawing/2014/main" id="{0903127E-3CE9-4CCF-8ED3-A932FB7C3B6F}"/>
              </a:ext>
            </a:extLst>
          </p:cNvPr>
          <p:cNvSpPr txBox="1"/>
          <p:nvPr/>
        </p:nvSpPr>
        <p:spPr>
          <a:xfrm>
            <a:off x="4453971" y="1306656"/>
            <a:ext cx="2399315" cy="461665"/>
          </a:xfrm>
          <a:prstGeom prst="rect">
            <a:avLst/>
          </a:prstGeom>
          <a:solidFill>
            <a:schemeClr val="accent6">
              <a:lumMod val="20000"/>
              <a:lumOff val="80000"/>
            </a:schemeClr>
          </a:solidFill>
          <a:ln w="38100">
            <a:solidFill>
              <a:srgbClr val="00B050"/>
            </a:solidFill>
          </a:ln>
        </p:spPr>
        <p:txBody>
          <a:bodyPr wrap="square" rtlCol="0">
            <a:spAutoFit/>
          </a:bodyPr>
          <a:lstStyle/>
          <a:p>
            <a:pPr algn="ctr"/>
            <a:r>
              <a:rPr lang="en-US" altLang="zh-TW" sz="2400" dirty="0"/>
              <a:t>Learning ......</a:t>
            </a:r>
            <a:endParaRPr lang="zh-TW" altLang="en-US" sz="2400" dirty="0"/>
          </a:p>
        </p:txBody>
      </p:sp>
      <p:pic>
        <p:nvPicPr>
          <p:cNvPr id="34" name="Picture 12" descr="https://encrypted-tbn1.gstatic.com/images?q=tbn:ANd9GcRcwlRKAlSIaCI4W5PRYVbuBQQXifF-56bFqAjh9DMe-_3Lh8_YKw">
            <a:extLst>
              <a:ext uri="{FF2B5EF4-FFF2-40B4-BE49-F238E27FC236}">
                <a16:creationId xmlns:a16="http://schemas.microsoft.com/office/drawing/2014/main" id="{5433C88E-CA93-4C19-B5C4-B268A4F15F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3214" y="2951049"/>
            <a:ext cx="1351186" cy="1025734"/>
          </a:xfrm>
          <a:prstGeom prst="rect">
            <a:avLst/>
          </a:prstGeom>
          <a:noFill/>
          <a:extLst>
            <a:ext uri="{909E8E84-426E-40DD-AFC4-6F175D3DCCD1}">
              <a14:hiddenFill xmlns:a14="http://schemas.microsoft.com/office/drawing/2010/main">
                <a:solidFill>
                  <a:srgbClr val="FFFFFF"/>
                </a:solidFill>
              </a14:hiddenFill>
            </a:ext>
          </a:extLst>
        </p:spPr>
      </p:pic>
      <p:sp>
        <p:nvSpPr>
          <p:cNvPr id="35" name="文字方塊 14">
            <a:extLst>
              <a:ext uri="{FF2B5EF4-FFF2-40B4-BE49-F238E27FC236}">
                <a16:creationId xmlns:a16="http://schemas.microsoft.com/office/drawing/2014/main" id="{6B9AE08C-3526-4F30-A792-29BD20283793}"/>
              </a:ext>
            </a:extLst>
          </p:cNvPr>
          <p:cNvSpPr txBox="1"/>
          <p:nvPr/>
        </p:nvSpPr>
        <p:spPr>
          <a:xfrm>
            <a:off x="1289815" y="4037907"/>
            <a:ext cx="2976840" cy="523220"/>
          </a:xfrm>
          <a:prstGeom prst="rect">
            <a:avLst/>
          </a:prstGeom>
          <a:noFill/>
        </p:spPr>
        <p:txBody>
          <a:bodyPr wrap="square" rtlCol="0">
            <a:spAutoFit/>
          </a:bodyPr>
          <a:lstStyle/>
          <a:p>
            <a:pPr algn="ctr"/>
            <a:r>
              <a:rPr lang="en-US" altLang="zh-TW" sz="2800" dirty="0"/>
              <a:t>This is </a:t>
            </a:r>
            <a:r>
              <a:rPr lang="en-US" altLang="zh-CN" sz="2800" dirty="0"/>
              <a:t>a</a:t>
            </a:r>
            <a:r>
              <a:rPr lang="en-US" altLang="zh-TW" sz="2800" dirty="0"/>
              <a:t> "cat"</a:t>
            </a:r>
            <a:endParaRPr lang="zh-TW" altLang="en-US" sz="2800" dirty="0"/>
          </a:p>
        </p:txBody>
      </p:sp>
    </p:spTree>
    <p:extLst>
      <p:ext uri="{BB962C8B-B14F-4D97-AF65-F5344CB8AC3E}">
        <p14:creationId xmlns:p14="http://schemas.microsoft.com/office/powerpoint/2010/main" val="223337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8" grpId="0"/>
      <p:bldP spid="31" grpId="0" animBg="1"/>
      <p:bldP spid="32" grpId="0" animBg="1"/>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F643E1-7647-4208-BA5E-8F558C755A32}"/>
              </a:ext>
            </a:extLst>
          </p:cNvPr>
          <p:cNvSpPr>
            <a:spLocks noGrp="1"/>
          </p:cNvSpPr>
          <p:nvPr>
            <p:ph type="title"/>
          </p:nvPr>
        </p:nvSpPr>
        <p:spPr/>
        <p:txBody>
          <a:bodyPr/>
          <a:lstStyle/>
          <a:p>
            <a:r>
              <a:rPr lang="zh-CN" altLang="en-US" dirty="0"/>
              <a:t>机器学习≈程序通过数据找出最正确的规律</a:t>
            </a:r>
          </a:p>
        </p:txBody>
      </p:sp>
      <p:sp>
        <p:nvSpPr>
          <p:cNvPr id="3" name="内容占位符 2">
            <a:extLst>
              <a:ext uri="{FF2B5EF4-FFF2-40B4-BE49-F238E27FC236}">
                <a16:creationId xmlns:a16="http://schemas.microsoft.com/office/drawing/2014/main" id="{DDFA032E-57EF-444C-9DE4-98A6B647C5FC}"/>
              </a:ext>
            </a:extLst>
          </p:cNvPr>
          <p:cNvSpPr>
            <a:spLocks noGrp="1"/>
          </p:cNvSpPr>
          <p:nvPr>
            <p:ph idx="1"/>
          </p:nvPr>
        </p:nvSpPr>
        <p:spPr>
          <a:xfrm>
            <a:off x="755651" y="1052516"/>
            <a:ext cx="10668000" cy="4967287"/>
          </a:xfrm>
        </p:spPr>
        <p:txBody>
          <a:bodyPr/>
          <a:lstStyle/>
          <a:p>
            <a:r>
              <a:rPr lang="zh-CN" altLang="en-US" dirty="0"/>
              <a:t>机器学习的目的就是找到问题的规律（函数）</a:t>
            </a:r>
            <a:endParaRPr lang="en-US" altLang="zh-CN" dirty="0"/>
          </a:p>
          <a:p>
            <a:endParaRPr lang="en-US" altLang="zh-CN" dirty="0"/>
          </a:p>
          <a:p>
            <a:r>
              <a:rPr lang="zh-CN" altLang="en-US" dirty="0"/>
              <a:t>语音识别：</a:t>
            </a:r>
            <a:endParaRPr lang="en-US" altLang="zh-CN" dirty="0"/>
          </a:p>
          <a:p>
            <a:endParaRPr lang="en-US" altLang="zh-CN" dirty="0"/>
          </a:p>
          <a:p>
            <a:pPr lvl="3"/>
            <a:endParaRPr lang="en-US" altLang="zh-CN" dirty="0"/>
          </a:p>
          <a:p>
            <a:r>
              <a:rPr lang="zh-CN" altLang="en-US" dirty="0"/>
              <a:t>图像识别：</a:t>
            </a:r>
            <a:endParaRPr lang="en-US" altLang="zh-CN" dirty="0"/>
          </a:p>
          <a:p>
            <a:endParaRPr lang="en-US" altLang="zh-CN" dirty="0"/>
          </a:p>
          <a:p>
            <a:pPr lvl="3"/>
            <a:endParaRPr lang="en-US" altLang="zh-CN" dirty="0"/>
          </a:p>
          <a:p>
            <a:r>
              <a:rPr lang="zh-CN" altLang="en-US" dirty="0"/>
              <a:t>围棋</a:t>
            </a:r>
            <a:r>
              <a:rPr lang="en-US" altLang="zh-CN" dirty="0"/>
              <a:t>AI</a:t>
            </a:r>
            <a:r>
              <a:rPr lang="zh-CN" altLang="en-US" dirty="0"/>
              <a:t>：</a:t>
            </a:r>
            <a:endParaRPr lang="en-US" altLang="zh-CN" dirty="0"/>
          </a:p>
          <a:p>
            <a:endParaRPr lang="en-US" altLang="zh-CN" dirty="0"/>
          </a:p>
          <a:p>
            <a:endParaRPr lang="en-US" altLang="zh-CN" dirty="0"/>
          </a:p>
          <a:p>
            <a:r>
              <a:rPr lang="en-US" altLang="zh-CN" dirty="0"/>
              <a:t>……</a:t>
            </a:r>
          </a:p>
          <a:p>
            <a:endParaRPr lang="zh-CN" altLang="en-US" dirty="0"/>
          </a:p>
        </p:txBody>
      </p:sp>
      <p:sp>
        <p:nvSpPr>
          <p:cNvPr id="4" name="日期占位符 3">
            <a:extLst>
              <a:ext uri="{FF2B5EF4-FFF2-40B4-BE49-F238E27FC236}">
                <a16:creationId xmlns:a16="http://schemas.microsoft.com/office/drawing/2014/main" id="{B3A58633-8D37-4388-B282-4E83E2832399}"/>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22DC7178-14EB-4109-B0FC-CE518823E624}"/>
              </a:ext>
            </a:extLst>
          </p:cNvPr>
          <p:cNvSpPr>
            <a:spLocks noGrp="1"/>
          </p:cNvSpPr>
          <p:nvPr>
            <p:ph type="ftr" sz="quarter" idx="11"/>
          </p:nvPr>
        </p:nvSpPr>
        <p:spPr/>
        <p:txBody>
          <a:bodyPr/>
          <a:lstStyle/>
          <a:p>
            <a:pPr>
              <a:defRPr/>
            </a:pPr>
            <a:r>
              <a:rPr lang="zh-CN" altLang="en-US" dirty="0"/>
              <a:t>机器学习入门</a:t>
            </a:r>
            <a:endParaRPr lang="en-US" altLang="zh-CN" dirty="0"/>
          </a:p>
        </p:txBody>
      </p:sp>
      <p:sp>
        <p:nvSpPr>
          <p:cNvPr id="6" name="灯片编号占位符 5">
            <a:extLst>
              <a:ext uri="{FF2B5EF4-FFF2-40B4-BE49-F238E27FC236}">
                <a16:creationId xmlns:a16="http://schemas.microsoft.com/office/drawing/2014/main" id="{443CE0CF-4AED-47E2-8168-A4391E230779}"/>
              </a:ext>
            </a:extLst>
          </p:cNvPr>
          <p:cNvSpPr>
            <a:spLocks noGrp="1"/>
          </p:cNvSpPr>
          <p:nvPr>
            <p:ph type="sldNum" sz="quarter" idx="12"/>
          </p:nvPr>
        </p:nvSpPr>
        <p:spPr/>
        <p:txBody>
          <a:bodyPr/>
          <a:lstStyle/>
          <a:p>
            <a:pPr>
              <a:defRPr/>
            </a:pPr>
            <a:fld id="{64C9EB70-B654-4058-838F-8806615D92E5}" type="slidenum">
              <a:rPr lang="en-US" altLang="zh-CN" smtClean="0"/>
              <a:pPr>
                <a:defRPr/>
              </a:pPr>
              <a:t>36</a:t>
            </a:fld>
            <a:endParaRPr lang="en-US" altLang="zh-CN"/>
          </a:p>
        </p:txBody>
      </p:sp>
      <p:graphicFrame>
        <p:nvGraphicFramePr>
          <p:cNvPr id="7" name="Object 12">
            <a:extLst>
              <a:ext uri="{FF2B5EF4-FFF2-40B4-BE49-F238E27FC236}">
                <a16:creationId xmlns:a16="http://schemas.microsoft.com/office/drawing/2014/main" id="{6CBF1C74-A606-403D-B03C-CDE8AEF3792D}"/>
              </a:ext>
            </a:extLst>
          </p:cNvPr>
          <p:cNvGraphicFramePr>
            <a:graphicFrameLocks noChangeAspect="1"/>
          </p:cNvGraphicFramePr>
          <p:nvPr>
            <p:extLst/>
          </p:nvPr>
        </p:nvGraphicFramePr>
        <p:xfrm>
          <a:off x="1863058" y="2390524"/>
          <a:ext cx="3822700" cy="460375"/>
        </p:xfrm>
        <a:graphic>
          <a:graphicData uri="http://schemas.openxmlformats.org/presentationml/2006/ole">
            <mc:AlternateContent xmlns:mc="http://schemas.openxmlformats.org/markup-compatibility/2006">
              <mc:Choice xmlns:v="urn:schemas-microsoft-com:vml" Requires="v">
                <p:oleObj spid="_x0000_s2528"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1863058" y="239052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8">
            <a:extLst>
              <a:ext uri="{FF2B5EF4-FFF2-40B4-BE49-F238E27FC236}">
                <a16:creationId xmlns:a16="http://schemas.microsoft.com/office/drawing/2014/main" id="{86F09955-8ADC-4760-A3EE-D5CC28A0526E}"/>
              </a:ext>
            </a:extLst>
          </p:cNvPr>
          <p:cNvSpPr txBox="1"/>
          <p:nvPr/>
        </p:nvSpPr>
        <p:spPr>
          <a:xfrm>
            <a:off x="5685757" y="2359341"/>
            <a:ext cx="2722951" cy="523220"/>
          </a:xfrm>
          <a:prstGeom prst="rect">
            <a:avLst/>
          </a:prstGeom>
          <a:noFill/>
        </p:spPr>
        <p:txBody>
          <a:bodyPr wrap="square" rtlCol="0">
            <a:spAutoFit/>
          </a:bodyPr>
          <a:lstStyle/>
          <a:p>
            <a:r>
              <a:rPr lang="en-US" altLang="zh-TW" sz="2800" dirty="0"/>
              <a:t>“How are you”</a:t>
            </a:r>
            <a:endParaRPr lang="zh-TW" altLang="en-US" sz="2800" dirty="0"/>
          </a:p>
        </p:txBody>
      </p:sp>
      <p:pic>
        <p:nvPicPr>
          <p:cNvPr id="9" name="圖片 11">
            <a:extLst>
              <a:ext uri="{FF2B5EF4-FFF2-40B4-BE49-F238E27FC236}">
                <a16:creationId xmlns:a16="http://schemas.microsoft.com/office/drawing/2014/main" id="{C6AB4598-5943-4A21-AA07-865D97A847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6744" y="2334055"/>
            <a:ext cx="2921108" cy="516844"/>
          </a:xfrm>
          <a:prstGeom prst="rect">
            <a:avLst/>
          </a:prstGeom>
        </p:spPr>
      </p:pic>
      <p:graphicFrame>
        <p:nvGraphicFramePr>
          <p:cNvPr id="10" name="Object 12">
            <a:extLst>
              <a:ext uri="{FF2B5EF4-FFF2-40B4-BE49-F238E27FC236}">
                <a16:creationId xmlns:a16="http://schemas.microsoft.com/office/drawing/2014/main" id="{905F5424-ADB9-4D8E-8423-2B5950B537AA}"/>
              </a:ext>
            </a:extLst>
          </p:cNvPr>
          <p:cNvGraphicFramePr>
            <a:graphicFrameLocks noChangeAspect="1"/>
          </p:cNvGraphicFramePr>
          <p:nvPr>
            <p:extLst>
              <p:ext uri="{D42A27DB-BD31-4B8C-83A1-F6EECF244321}">
                <p14:modId xmlns:p14="http://schemas.microsoft.com/office/powerpoint/2010/main" val="3757264485"/>
              </p:ext>
            </p:extLst>
          </p:nvPr>
        </p:nvGraphicFramePr>
        <p:xfrm>
          <a:off x="1863057" y="3420012"/>
          <a:ext cx="3822700" cy="460375"/>
        </p:xfrm>
        <a:graphic>
          <a:graphicData uri="http://schemas.openxmlformats.org/presentationml/2006/ole">
            <mc:AlternateContent xmlns:mc="http://schemas.openxmlformats.org/markup-compatibility/2006">
              <mc:Choice xmlns:v="urn:schemas-microsoft-com:vml" Requires="v">
                <p:oleObj spid="_x0000_s2529" name="方程式" r:id="rId6" imgW="1790640" imgH="215640" progId="Equation.3">
                  <p:embed/>
                </p:oleObj>
              </mc:Choice>
              <mc:Fallback>
                <p:oleObj name="方程式" r:id="rId6" imgW="1790640" imgH="215640" progId="Equation.3">
                  <p:embed/>
                  <p:pic>
                    <p:nvPicPr>
                      <p:cNvPr id="5" name="Object 12"/>
                      <p:cNvPicPr>
                        <a:picLocks noChangeAspect="1" noChangeArrowheads="1"/>
                      </p:cNvPicPr>
                      <p:nvPr/>
                    </p:nvPicPr>
                    <p:blipFill>
                      <a:blip r:embed="rId4"/>
                      <a:srcRect/>
                      <a:stretch>
                        <a:fillRect/>
                      </a:stretch>
                    </p:blipFill>
                    <p:spPr bwMode="auto">
                      <a:xfrm>
                        <a:off x="1863057" y="3420012"/>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文字方塊 7">
            <a:extLst>
              <a:ext uri="{FF2B5EF4-FFF2-40B4-BE49-F238E27FC236}">
                <a16:creationId xmlns:a16="http://schemas.microsoft.com/office/drawing/2014/main" id="{389CB547-3633-486B-BFE0-673AECDBA2AA}"/>
              </a:ext>
            </a:extLst>
          </p:cNvPr>
          <p:cNvSpPr txBox="1"/>
          <p:nvPr/>
        </p:nvSpPr>
        <p:spPr>
          <a:xfrm>
            <a:off x="5685757" y="3388589"/>
            <a:ext cx="1290078" cy="523220"/>
          </a:xfrm>
          <a:prstGeom prst="rect">
            <a:avLst/>
          </a:prstGeom>
          <a:noFill/>
        </p:spPr>
        <p:txBody>
          <a:bodyPr wrap="square" rtlCol="0">
            <a:spAutoFit/>
          </a:bodyPr>
          <a:lstStyle/>
          <a:p>
            <a:r>
              <a:rPr lang="en-US" altLang="zh-TW" sz="2800" dirty="0"/>
              <a:t>“Cat”</a:t>
            </a:r>
            <a:endParaRPr lang="zh-TW" altLang="en-US" sz="2800" dirty="0"/>
          </a:p>
        </p:txBody>
      </p:sp>
      <p:pic>
        <p:nvPicPr>
          <p:cNvPr id="12" name="Picture 12" descr="https://encrypted-tbn1.gstatic.com/images?q=tbn:ANd9GcRcwlRKAlSIaCI4W5PRYVbuBQQXifF-56bFqAjh9DMe-_3Lh8_YKw">
            <a:extLst>
              <a:ext uri="{FF2B5EF4-FFF2-40B4-BE49-F238E27FC236}">
                <a16:creationId xmlns:a16="http://schemas.microsoft.com/office/drawing/2014/main" id="{01A4C000-ACF8-43CF-91CB-081E28A7E9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1499" y="3275055"/>
            <a:ext cx="1106043" cy="8396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Object 12">
            <a:extLst>
              <a:ext uri="{FF2B5EF4-FFF2-40B4-BE49-F238E27FC236}">
                <a16:creationId xmlns:a16="http://schemas.microsoft.com/office/drawing/2014/main" id="{B8E14440-161E-470A-BB36-DE87ED092B58}"/>
              </a:ext>
            </a:extLst>
          </p:cNvPr>
          <p:cNvGraphicFramePr>
            <a:graphicFrameLocks noChangeAspect="1"/>
          </p:cNvGraphicFramePr>
          <p:nvPr>
            <p:extLst>
              <p:ext uri="{D42A27DB-BD31-4B8C-83A1-F6EECF244321}">
                <p14:modId xmlns:p14="http://schemas.microsoft.com/office/powerpoint/2010/main" val="333500283"/>
              </p:ext>
            </p:extLst>
          </p:nvPr>
        </p:nvGraphicFramePr>
        <p:xfrm>
          <a:off x="1863057" y="4651178"/>
          <a:ext cx="3822700" cy="460375"/>
        </p:xfrm>
        <a:graphic>
          <a:graphicData uri="http://schemas.openxmlformats.org/presentationml/2006/ole">
            <mc:AlternateContent xmlns:mc="http://schemas.openxmlformats.org/markup-compatibility/2006">
              <mc:Choice xmlns:v="urn:schemas-microsoft-com:vml" Requires="v">
                <p:oleObj spid="_x0000_s2530" name="方程式" r:id="rId8" imgW="1790640" imgH="215640" progId="Equation.3">
                  <p:embed/>
                </p:oleObj>
              </mc:Choice>
              <mc:Fallback>
                <p:oleObj name="方程式" r:id="rId8" imgW="1790640" imgH="215640" progId="Equation.3">
                  <p:embed/>
                  <p:pic>
                    <p:nvPicPr>
                      <p:cNvPr id="6" name="Object 12"/>
                      <p:cNvPicPr>
                        <a:picLocks noChangeAspect="1" noChangeArrowheads="1"/>
                      </p:cNvPicPr>
                      <p:nvPr/>
                    </p:nvPicPr>
                    <p:blipFill>
                      <a:blip r:embed="rId4"/>
                      <a:srcRect/>
                      <a:stretch>
                        <a:fillRect/>
                      </a:stretch>
                    </p:blipFill>
                    <p:spPr bwMode="auto">
                      <a:xfrm>
                        <a:off x="1863057" y="4651178"/>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文字方塊 9">
            <a:extLst>
              <a:ext uri="{FF2B5EF4-FFF2-40B4-BE49-F238E27FC236}">
                <a16:creationId xmlns:a16="http://schemas.microsoft.com/office/drawing/2014/main" id="{5B375907-9A8C-4D88-8995-A50C64906A53}"/>
              </a:ext>
            </a:extLst>
          </p:cNvPr>
          <p:cNvSpPr txBox="1"/>
          <p:nvPr/>
        </p:nvSpPr>
        <p:spPr>
          <a:xfrm>
            <a:off x="5685758" y="4593489"/>
            <a:ext cx="1239914" cy="523220"/>
          </a:xfrm>
          <a:prstGeom prst="rect">
            <a:avLst/>
          </a:prstGeom>
          <a:noFill/>
        </p:spPr>
        <p:txBody>
          <a:bodyPr wrap="square" rtlCol="0">
            <a:spAutoFit/>
          </a:bodyPr>
          <a:lstStyle/>
          <a:p>
            <a:r>
              <a:rPr lang="en-US" altLang="zh-TW" sz="2800" dirty="0"/>
              <a:t>“5-5”</a:t>
            </a:r>
            <a:endParaRPr lang="zh-TW" altLang="en-US" sz="2800" dirty="0"/>
          </a:p>
        </p:txBody>
      </p:sp>
      <p:pic>
        <p:nvPicPr>
          <p:cNvPr id="15" name="Picture 2" descr="http://y2.ifengimg.com/a/2016_11/2c7ef418c729099.jpg">
            <a:extLst>
              <a:ext uri="{FF2B5EF4-FFF2-40B4-BE49-F238E27FC236}">
                <a16:creationId xmlns:a16="http://schemas.microsoft.com/office/drawing/2014/main" id="{0F5019D2-D980-4F1C-92A4-0A7FF1F6D17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90555" y="4476642"/>
            <a:ext cx="1144109" cy="858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73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79F269-BE5F-4251-8EE3-D3B207D7A66F}"/>
              </a:ext>
            </a:extLst>
          </p:cNvPr>
          <p:cNvSpPr>
            <a:spLocks noGrp="1"/>
          </p:cNvSpPr>
          <p:nvPr>
            <p:ph type="title"/>
          </p:nvPr>
        </p:nvSpPr>
        <p:spPr/>
        <p:txBody>
          <a:bodyPr/>
          <a:lstStyle/>
          <a:p>
            <a:r>
              <a:rPr lang="zh-CN" altLang="en-US" dirty="0"/>
              <a:t>机器学习大致框架</a:t>
            </a:r>
          </a:p>
        </p:txBody>
      </p:sp>
      <p:sp>
        <p:nvSpPr>
          <p:cNvPr id="4" name="日期占位符 3">
            <a:extLst>
              <a:ext uri="{FF2B5EF4-FFF2-40B4-BE49-F238E27FC236}">
                <a16:creationId xmlns:a16="http://schemas.microsoft.com/office/drawing/2014/main" id="{CC2DEE5A-D5C1-4B57-B7EE-61483325413D}"/>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6" name="灯片编号占位符 5">
            <a:extLst>
              <a:ext uri="{FF2B5EF4-FFF2-40B4-BE49-F238E27FC236}">
                <a16:creationId xmlns:a16="http://schemas.microsoft.com/office/drawing/2014/main" id="{89059747-7DCE-498E-9C00-87842F1DF7A5}"/>
              </a:ext>
            </a:extLst>
          </p:cNvPr>
          <p:cNvSpPr>
            <a:spLocks noGrp="1"/>
          </p:cNvSpPr>
          <p:nvPr>
            <p:ph type="sldNum" sz="quarter" idx="12"/>
          </p:nvPr>
        </p:nvSpPr>
        <p:spPr/>
        <p:txBody>
          <a:bodyPr/>
          <a:lstStyle/>
          <a:p>
            <a:pPr>
              <a:defRPr/>
            </a:pPr>
            <a:fld id="{64C9EB70-B654-4058-838F-8806615D92E5}" type="slidenum">
              <a:rPr lang="en-US" altLang="zh-CN" smtClean="0"/>
              <a:pPr>
                <a:defRPr/>
              </a:pPr>
              <a:t>37</a:t>
            </a:fld>
            <a:endParaRPr lang="en-US" altLang="zh-CN"/>
          </a:p>
        </p:txBody>
      </p:sp>
      <p:pic>
        <p:nvPicPr>
          <p:cNvPr id="7" name="圖片 4">
            <a:extLst>
              <a:ext uri="{FF2B5EF4-FFF2-40B4-BE49-F238E27FC236}">
                <a16:creationId xmlns:a16="http://schemas.microsoft.com/office/drawing/2014/main" id="{AD60FF85-BB82-48C3-A8D5-F3FE31FEE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468" y="2212985"/>
            <a:ext cx="4657932" cy="1690978"/>
          </a:xfrm>
          <a:prstGeom prst="rect">
            <a:avLst/>
          </a:prstGeom>
        </p:spPr>
      </p:pic>
      <p:sp>
        <p:nvSpPr>
          <p:cNvPr id="8" name="圓柱 5">
            <a:extLst>
              <a:ext uri="{FF2B5EF4-FFF2-40B4-BE49-F238E27FC236}">
                <a16:creationId xmlns:a16="http://schemas.microsoft.com/office/drawing/2014/main" id="{A4910C58-B916-4377-8A20-3433B9850A89}"/>
              </a:ext>
            </a:extLst>
          </p:cNvPr>
          <p:cNvSpPr/>
          <p:nvPr/>
        </p:nvSpPr>
        <p:spPr>
          <a:xfrm>
            <a:off x="1369789" y="187554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t>一系列</a:t>
            </a:r>
            <a:endParaRPr lang="en-US" altLang="zh-CN" sz="2400" dirty="0"/>
          </a:p>
          <a:p>
            <a:pPr algn="ctr"/>
            <a:r>
              <a:rPr lang="zh-CN" altLang="en-US" sz="2400" dirty="0"/>
              <a:t>函数</a:t>
            </a:r>
            <a:endParaRPr lang="zh-TW" altLang="en-US" sz="2400" dirty="0"/>
          </a:p>
        </p:txBody>
      </p:sp>
      <p:graphicFrame>
        <p:nvGraphicFramePr>
          <p:cNvPr id="9" name="Object 12">
            <a:extLst>
              <a:ext uri="{FF2B5EF4-FFF2-40B4-BE49-F238E27FC236}">
                <a16:creationId xmlns:a16="http://schemas.microsoft.com/office/drawing/2014/main" id="{DB4A9ABD-5112-4CDC-A5E0-E36AF7F715CB}"/>
              </a:ext>
            </a:extLst>
          </p:cNvPr>
          <p:cNvGraphicFramePr>
            <a:graphicFrameLocks noChangeAspect="1"/>
          </p:cNvGraphicFramePr>
          <p:nvPr>
            <p:extLst>
              <p:ext uri="{D42A27DB-BD31-4B8C-83A1-F6EECF244321}">
                <p14:modId xmlns:p14="http://schemas.microsoft.com/office/powerpoint/2010/main" val="1966384272"/>
              </p:ext>
            </p:extLst>
          </p:nvPr>
        </p:nvGraphicFramePr>
        <p:xfrm>
          <a:off x="3101933" y="2504575"/>
          <a:ext cx="1419559" cy="461962"/>
        </p:xfrm>
        <a:graphic>
          <a:graphicData uri="http://schemas.openxmlformats.org/presentationml/2006/ole">
            <mc:AlternateContent xmlns:mc="http://schemas.openxmlformats.org/markup-compatibility/2006">
              <mc:Choice xmlns:v="urn:schemas-microsoft-com:vml" Requires="v">
                <p:oleObj spid="_x0000_s3395" name="方程式" r:id="rId4" imgW="520560" imgH="215640" progId="Equation.3">
                  <p:embed/>
                </p:oleObj>
              </mc:Choice>
              <mc:Fallback>
                <p:oleObj name="方程式" r:id="rId4" imgW="520560" imgH="215640" progId="Equation.3">
                  <p:embed/>
                  <p:pic>
                    <p:nvPicPr>
                      <p:cNvPr id="15" name="Object 12"/>
                      <p:cNvPicPr>
                        <a:picLocks noChangeAspect="1" noChangeArrowheads="1"/>
                      </p:cNvPicPr>
                      <p:nvPr/>
                    </p:nvPicPr>
                    <p:blipFill>
                      <a:blip r:embed="rId5"/>
                      <a:srcRect/>
                      <a:stretch>
                        <a:fillRect/>
                      </a:stretch>
                    </p:blipFill>
                    <p:spPr bwMode="auto">
                      <a:xfrm>
                        <a:off x="3101933" y="2504575"/>
                        <a:ext cx="1419559" cy="461962"/>
                      </a:xfrm>
                      <a:prstGeom prst="rect">
                        <a:avLst/>
                      </a:prstGeom>
                      <a:noFill/>
                      <a:extLst/>
                    </p:spPr>
                  </p:pic>
                </p:oleObj>
              </mc:Fallback>
            </mc:AlternateContent>
          </a:graphicData>
        </a:graphic>
      </p:graphicFrame>
      <p:grpSp>
        <p:nvGrpSpPr>
          <p:cNvPr id="10" name="群組 8">
            <a:extLst>
              <a:ext uri="{FF2B5EF4-FFF2-40B4-BE49-F238E27FC236}">
                <a16:creationId xmlns:a16="http://schemas.microsoft.com/office/drawing/2014/main" id="{86701675-F63F-493D-9E34-74AA169451B4}"/>
              </a:ext>
            </a:extLst>
          </p:cNvPr>
          <p:cNvGrpSpPr/>
          <p:nvPr/>
        </p:nvGrpSpPr>
        <p:grpSpPr>
          <a:xfrm>
            <a:off x="7776562" y="1158251"/>
            <a:ext cx="3342513" cy="827342"/>
            <a:chOff x="4749800" y="2047360"/>
            <a:chExt cx="3342513" cy="827342"/>
          </a:xfrm>
        </p:grpSpPr>
        <p:graphicFrame>
          <p:nvGraphicFramePr>
            <p:cNvPr id="11" name="Object 12">
              <a:extLst>
                <a:ext uri="{FF2B5EF4-FFF2-40B4-BE49-F238E27FC236}">
                  <a16:creationId xmlns:a16="http://schemas.microsoft.com/office/drawing/2014/main" id="{040F69FC-3664-4FA8-B1DA-31B1C77DBB75}"/>
                </a:ext>
              </a:extLst>
            </p:cNvPr>
            <p:cNvGraphicFramePr>
              <a:graphicFrameLocks noChangeAspect="1"/>
            </p:cNvGraphicFramePr>
            <p:nvPr>
              <p:extLst/>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3396" name="方程式" r:id="rId6" imgW="990360" imgH="215640" progId="Equation.3">
                    <p:embed/>
                  </p:oleObj>
                </mc:Choice>
                <mc:Fallback>
                  <p:oleObj name="方程式" r:id="rId6" imgW="990360" imgH="215640" progId="Equation.3">
                    <p:embed/>
                    <p:pic>
                      <p:nvPicPr>
                        <p:cNvPr id="74" name="Object 12"/>
                        <p:cNvPicPr>
                          <a:picLocks noChangeAspect="1" noChangeArrowheads="1"/>
                        </p:cNvPicPr>
                        <p:nvPr/>
                      </p:nvPicPr>
                      <p:blipFill>
                        <a:blip r:embed="rId7"/>
                        <a:srcRect/>
                        <a:stretch>
                          <a:fillRect/>
                        </a:stretch>
                      </p:blipFill>
                      <p:spPr bwMode="auto">
                        <a:xfrm>
                          <a:off x="4749800" y="2235200"/>
                          <a:ext cx="21129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文字方塊 75">
              <a:extLst>
                <a:ext uri="{FF2B5EF4-FFF2-40B4-BE49-F238E27FC236}">
                  <a16:creationId xmlns:a16="http://schemas.microsoft.com/office/drawing/2014/main" id="{670B65FB-1B58-460A-A2C7-9B516017E47F}"/>
                </a:ext>
              </a:extLst>
            </p:cNvPr>
            <p:cNvSpPr txBox="1"/>
            <p:nvPr/>
          </p:nvSpPr>
          <p:spPr>
            <a:xfrm>
              <a:off x="6654931" y="2212761"/>
              <a:ext cx="1437382" cy="461665"/>
            </a:xfrm>
            <a:prstGeom prst="rect">
              <a:avLst/>
            </a:prstGeom>
            <a:noFill/>
          </p:spPr>
          <p:txBody>
            <a:bodyPr wrap="square" rtlCol="0">
              <a:spAutoFit/>
            </a:bodyPr>
            <a:lstStyle/>
            <a:p>
              <a:pPr algn="ctr"/>
              <a:r>
                <a:rPr lang="en-US" altLang="zh-TW" sz="2400" dirty="0"/>
                <a:t>“cat”</a:t>
              </a:r>
              <a:endParaRPr lang="zh-TW" altLang="en-US" sz="2400" dirty="0"/>
            </a:p>
          </p:txBody>
        </p:sp>
        <p:pic>
          <p:nvPicPr>
            <p:cNvPr id="13" name="Picture 12" descr="https://encrypted-tbn1.gstatic.com/images?q=tbn:ANd9GcRcwlRKAlSIaCI4W5PRYVbuBQQXifF-56bFqAjh9DMe-_3Lh8_YKw">
              <a:extLst>
                <a:ext uri="{FF2B5EF4-FFF2-40B4-BE49-F238E27FC236}">
                  <a16:creationId xmlns:a16="http://schemas.microsoft.com/office/drawing/2014/main" id="{8C80662D-B3B1-445B-954A-759D044D73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文字方塊 11">
            <a:extLst>
              <a:ext uri="{FF2B5EF4-FFF2-40B4-BE49-F238E27FC236}">
                <a16:creationId xmlns:a16="http://schemas.microsoft.com/office/drawing/2014/main" id="{B6644981-91B8-4F8D-ADBA-C049EED9F47D}"/>
              </a:ext>
            </a:extLst>
          </p:cNvPr>
          <p:cNvSpPr txBox="1"/>
          <p:nvPr/>
        </p:nvSpPr>
        <p:spPr>
          <a:xfrm>
            <a:off x="6547011" y="963607"/>
            <a:ext cx="1449841" cy="461665"/>
          </a:xfrm>
          <a:prstGeom prst="rect">
            <a:avLst/>
          </a:prstGeom>
          <a:noFill/>
        </p:spPr>
        <p:txBody>
          <a:bodyPr wrap="square" rtlCol="0">
            <a:spAutoFit/>
          </a:bodyPr>
          <a:lstStyle/>
          <a:p>
            <a:r>
              <a:rPr lang="zh-CN" altLang="en-US" sz="2400" dirty="0"/>
              <a:t>图像识别</a:t>
            </a:r>
            <a:r>
              <a:rPr lang="en-US" altLang="zh-TW" sz="2400" dirty="0"/>
              <a:t>:</a:t>
            </a:r>
            <a:endParaRPr lang="zh-TW" altLang="en-US" sz="2400" dirty="0"/>
          </a:p>
        </p:txBody>
      </p:sp>
      <p:sp>
        <p:nvSpPr>
          <p:cNvPr id="15" name="文字方塊 17">
            <a:extLst>
              <a:ext uri="{FF2B5EF4-FFF2-40B4-BE49-F238E27FC236}">
                <a16:creationId xmlns:a16="http://schemas.microsoft.com/office/drawing/2014/main" id="{CD148FFE-0C1A-43A6-BF00-843E46F6C4A9}"/>
              </a:ext>
            </a:extLst>
          </p:cNvPr>
          <p:cNvSpPr txBox="1"/>
          <p:nvPr/>
        </p:nvSpPr>
        <p:spPr>
          <a:xfrm>
            <a:off x="3101935" y="1968522"/>
            <a:ext cx="1419560"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800" dirty="0"/>
              <a:t>模型</a:t>
            </a:r>
            <a:endParaRPr lang="zh-TW" altLang="en-US" sz="2800" dirty="0"/>
          </a:p>
        </p:txBody>
      </p:sp>
      <p:sp>
        <p:nvSpPr>
          <p:cNvPr id="16" name="圓柱 22">
            <a:extLst>
              <a:ext uri="{FF2B5EF4-FFF2-40B4-BE49-F238E27FC236}">
                <a16:creationId xmlns:a16="http://schemas.microsoft.com/office/drawing/2014/main" id="{C2AC9E2D-2713-4B72-979B-D486E2F2639C}"/>
              </a:ext>
            </a:extLst>
          </p:cNvPr>
          <p:cNvSpPr/>
          <p:nvPr/>
        </p:nvSpPr>
        <p:spPr>
          <a:xfrm>
            <a:off x="1311010" y="5056642"/>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训练集</a:t>
            </a:r>
            <a:endParaRPr lang="zh-TW" altLang="en-US" sz="2400" dirty="0"/>
          </a:p>
        </p:txBody>
      </p:sp>
      <p:sp>
        <p:nvSpPr>
          <p:cNvPr id="17" name="圓角矩形 26">
            <a:extLst>
              <a:ext uri="{FF2B5EF4-FFF2-40B4-BE49-F238E27FC236}">
                <a16:creationId xmlns:a16="http://schemas.microsoft.com/office/drawing/2014/main" id="{BA910896-9C8A-4898-8A5B-12C3717695B2}"/>
              </a:ext>
            </a:extLst>
          </p:cNvPr>
          <p:cNvSpPr/>
          <p:nvPr/>
        </p:nvSpPr>
        <p:spPr>
          <a:xfrm>
            <a:off x="1173109" y="3502480"/>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t>函数</a:t>
            </a:r>
            <a:r>
              <a:rPr lang="en-US" altLang="zh-CN" sz="2400" dirty="0"/>
              <a:t>f</a:t>
            </a:r>
            <a:r>
              <a:rPr lang="zh-CN" altLang="en-US" sz="2400" dirty="0"/>
              <a:t>的</a:t>
            </a:r>
            <a:endParaRPr lang="en-US" altLang="zh-CN" sz="2400" dirty="0"/>
          </a:p>
          <a:p>
            <a:pPr algn="ctr"/>
            <a:r>
              <a:rPr lang="zh-CN" altLang="en-US" sz="2400" dirty="0"/>
              <a:t>表现</a:t>
            </a:r>
            <a:endParaRPr lang="en-US" altLang="zh-TW" sz="2400" baseline="30000" dirty="0"/>
          </a:p>
        </p:txBody>
      </p:sp>
      <p:cxnSp>
        <p:nvCxnSpPr>
          <p:cNvPr id="18" name="直線單箭頭接點 27">
            <a:extLst>
              <a:ext uri="{FF2B5EF4-FFF2-40B4-BE49-F238E27FC236}">
                <a16:creationId xmlns:a16="http://schemas.microsoft.com/office/drawing/2014/main" id="{46B85095-3D68-40D1-8931-E74F8BFC4A97}"/>
              </a:ext>
            </a:extLst>
          </p:cNvPr>
          <p:cNvCxnSpPr/>
          <p:nvPr/>
        </p:nvCxnSpPr>
        <p:spPr>
          <a:xfrm flipV="1">
            <a:off x="2150214" y="4615114"/>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直線單箭頭接點 28">
            <a:extLst>
              <a:ext uri="{FF2B5EF4-FFF2-40B4-BE49-F238E27FC236}">
                <a16:creationId xmlns:a16="http://schemas.microsoft.com/office/drawing/2014/main" id="{A206D4A2-B23E-47CB-8E7C-FB5098DFC78F}"/>
              </a:ext>
            </a:extLst>
          </p:cNvPr>
          <p:cNvCxnSpPr/>
          <p:nvPr/>
        </p:nvCxnSpPr>
        <p:spPr>
          <a:xfrm>
            <a:off x="2150214" y="2999748"/>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文字方塊 35">
            <a:extLst>
              <a:ext uri="{FF2B5EF4-FFF2-40B4-BE49-F238E27FC236}">
                <a16:creationId xmlns:a16="http://schemas.microsoft.com/office/drawing/2014/main" id="{0A08F64A-9EC0-49B2-84C0-50B4665A68B2}"/>
              </a:ext>
            </a:extLst>
          </p:cNvPr>
          <p:cNvSpPr txBox="1"/>
          <p:nvPr/>
        </p:nvSpPr>
        <p:spPr>
          <a:xfrm>
            <a:off x="7173985" y="2809892"/>
            <a:ext cx="1205154" cy="461665"/>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400" dirty="0"/>
              <a:t>更好</a:t>
            </a:r>
            <a:r>
              <a:rPr lang="en-US" altLang="zh-TW" sz="2400" dirty="0"/>
              <a:t>!</a:t>
            </a:r>
            <a:endParaRPr lang="zh-TW" altLang="en-US" sz="2400" dirty="0"/>
          </a:p>
        </p:txBody>
      </p:sp>
      <p:sp>
        <p:nvSpPr>
          <p:cNvPr id="21" name="矩形 20">
            <a:extLst>
              <a:ext uri="{FF2B5EF4-FFF2-40B4-BE49-F238E27FC236}">
                <a16:creationId xmlns:a16="http://schemas.microsoft.com/office/drawing/2014/main" id="{45F11FF2-B145-4B42-B084-B85010584F4B}"/>
              </a:ext>
            </a:extLst>
          </p:cNvPr>
          <p:cNvSpPr/>
          <p:nvPr/>
        </p:nvSpPr>
        <p:spPr>
          <a:xfrm>
            <a:off x="7653552" y="5549751"/>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22" name="圖片 37">
            <a:extLst>
              <a:ext uri="{FF2B5EF4-FFF2-40B4-BE49-F238E27FC236}">
                <a16:creationId xmlns:a16="http://schemas.microsoft.com/office/drawing/2014/main" id="{27F61E55-40D2-48CA-B2A4-3CCAE158D295}"/>
              </a:ext>
            </a:extLst>
          </p:cNvPr>
          <p:cNvPicPr>
            <a:picLocks noChangeAspect="1"/>
          </p:cNvPicPr>
          <p:nvPr/>
        </p:nvPicPr>
        <p:blipFill>
          <a:blip r:embed="rId9"/>
          <a:stretch>
            <a:fillRect/>
          </a:stretch>
        </p:blipFill>
        <p:spPr>
          <a:xfrm>
            <a:off x="7913499" y="4508249"/>
            <a:ext cx="931280" cy="1051432"/>
          </a:xfrm>
          <a:prstGeom prst="rect">
            <a:avLst/>
          </a:prstGeom>
        </p:spPr>
      </p:pic>
      <p:pic>
        <p:nvPicPr>
          <p:cNvPr id="23" name="圖片 38">
            <a:extLst>
              <a:ext uri="{FF2B5EF4-FFF2-40B4-BE49-F238E27FC236}">
                <a16:creationId xmlns:a16="http://schemas.microsoft.com/office/drawing/2014/main" id="{F6E24B6C-ACFB-4945-9215-71CF20EB2D2B}"/>
              </a:ext>
            </a:extLst>
          </p:cNvPr>
          <p:cNvPicPr>
            <a:picLocks noChangeAspect="1"/>
          </p:cNvPicPr>
          <p:nvPr/>
        </p:nvPicPr>
        <p:blipFill>
          <a:blip r:embed="rId10"/>
          <a:stretch>
            <a:fillRect/>
          </a:stretch>
        </p:blipFill>
        <p:spPr>
          <a:xfrm>
            <a:off x="9162308" y="4484585"/>
            <a:ext cx="899978" cy="1075096"/>
          </a:xfrm>
          <a:prstGeom prst="rect">
            <a:avLst/>
          </a:prstGeom>
        </p:spPr>
      </p:pic>
      <p:sp>
        <p:nvSpPr>
          <p:cNvPr id="24" name="文字方塊 39">
            <a:extLst>
              <a:ext uri="{FF2B5EF4-FFF2-40B4-BE49-F238E27FC236}">
                <a16:creationId xmlns:a16="http://schemas.microsoft.com/office/drawing/2014/main" id="{2077EC58-688B-45DA-9585-8B5EFF747C21}"/>
              </a:ext>
            </a:extLst>
          </p:cNvPr>
          <p:cNvSpPr txBox="1"/>
          <p:nvPr/>
        </p:nvSpPr>
        <p:spPr>
          <a:xfrm>
            <a:off x="9137238" y="5554436"/>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5" name="文字方塊 40">
            <a:extLst>
              <a:ext uri="{FF2B5EF4-FFF2-40B4-BE49-F238E27FC236}">
                <a16:creationId xmlns:a16="http://schemas.microsoft.com/office/drawing/2014/main" id="{9B562F25-BDA7-4165-AFD0-755F0492DDD4}"/>
              </a:ext>
            </a:extLst>
          </p:cNvPr>
          <p:cNvSpPr txBox="1"/>
          <p:nvPr/>
        </p:nvSpPr>
        <p:spPr>
          <a:xfrm>
            <a:off x="10265034" y="5517192"/>
            <a:ext cx="105200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26" name="圖片 41">
            <a:extLst>
              <a:ext uri="{FF2B5EF4-FFF2-40B4-BE49-F238E27FC236}">
                <a16:creationId xmlns:a16="http://schemas.microsoft.com/office/drawing/2014/main" id="{553DEC0C-4B49-4913-BCEC-5D63BB85CC3E}"/>
              </a:ext>
            </a:extLst>
          </p:cNvPr>
          <p:cNvPicPr>
            <a:picLocks noChangeAspect="1"/>
          </p:cNvPicPr>
          <p:nvPr/>
        </p:nvPicPr>
        <p:blipFill>
          <a:blip r:embed="rId11"/>
          <a:stretch>
            <a:fillRect/>
          </a:stretch>
        </p:blipFill>
        <p:spPr>
          <a:xfrm>
            <a:off x="10379815" y="4484585"/>
            <a:ext cx="823790" cy="1063264"/>
          </a:xfrm>
          <a:prstGeom prst="rect">
            <a:avLst/>
          </a:prstGeom>
        </p:spPr>
      </p:pic>
      <p:sp>
        <p:nvSpPr>
          <p:cNvPr id="27" name="矩形 26">
            <a:extLst>
              <a:ext uri="{FF2B5EF4-FFF2-40B4-BE49-F238E27FC236}">
                <a16:creationId xmlns:a16="http://schemas.microsoft.com/office/drawing/2014/main" id="{93BD42B8-3326-4826-B0D6-BDA00A58F35C}"/>
              </a:ext>
            </a:extLst>
          </p:cNvPr>
          <p:cNvSpPr/>
          <p:nvPr/>
        </p:nvSpPr>
        <p:spPr>
          <a:xfrm>
            <a:off x="5559526" y="4719927"/>
            <a:ext cx="2185866" cy="461665"/>
          </a:xfrm>
          <a:prstGeom prst="rect">
            <a:avLst/>
          </a:prstGeom>
        </p:spPr>
        <p:txBody>
          <a:bodyPr wrap="square">
            <a:spAutoFit/>
          </a:bodyPr>
          <a:lstStyle/>
          <a:p>
            <a:r>
              <a:rPr lang="en-US" altLang="zh-TW" sz="2400" dirty="0">
                <a:solidFill>
                  <a:srgbClr val="222222"/>
                </a:solidFill>
                <a:latin typeface="Arial" panose="020B0604020202020204" pitchFamily="34" charset="0"/>
              </a:rPr>
              <a:t>function input:</a:t>
            </a:r>
            <a:endParaRPr lang="zh-TW" altLang="en-US" sz="2400" dirty="0"/>
          </a:p>
        </p:txBody>
      </p:sp>
      <p:sp>
        <p:nvSpPr>
          <p:cNvPr id="28" name="矩形 27">
            <a:extLst>
              <a:ext uri="{FF2B5EF4-FFF2-40B4-BE49-F238E27FC236}">
                <a16:creationId xmlns:a16="http://schemas.microsoft.com/office/drawing/2014/main" id="{2344BEC7-2CBA-49D3-A79C-080951F115D9}"/>
              </a:ext>
            </a:extLst>
          </p:cNvPr>
          <p:cNvSpPr/>
          <p:nvPr/>
        </p:nvSpPr>
        <p:spPr>
          <a:xfrm>
            <a:off x="5415316" y="5513418"/>
            <a:ext cx="225184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function output:</a:t>
            </a:r>
            <a:endParaRPr lang="zh-TW" altLang="en-US" sz="2400" dirty="0"/>
          </a:p>
        </p:txBody>
      </p:sp>
      <p:sp>
        <p:nvSpPr>
          <p:cNvPr id="29" name="矩形 28">
            <a:extLst>
              <a:ext uri="{FF2B5EF4-FFF2-40B4-BE49-F238E27FC236}">
                <a16:creationId xmlns:a16="http://schemas.microsoft.com/office/drawing/2014/main" id="{F10278E6-750A-4352-9346-FBC6383426E2}"/>
              </a:ext>
            </a:extLst>
          </p:cNvPr>
          <p:cNvSpPr/>
          <p:nvPr/>
        </p:nvSpPr>
        <p:spPr>
          <a:xfrm>
            <a:off x="5441241" y="4310003"/>
            <a:ext cx="5875796" cy="17234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页脚占位符 4">
            <a:extLst>
              <a:ext uri="{FF2B5EF4-FFF2-40B4-BE49-F238E27FC236}">
                <a16:creationId xmlns:a16="http://schemas.microsoft.com/office/drawing/2014/main" id="{695CF0EE-630A-4A8F-A959-CFD222411CE2}"/>
              </a:ext>
            </a:extLst>
          </p:cNvPr>
          <p:cNvSpPr>
            <a:spLocks noGrp="1"/>
          </p:cNvSpPr>
          <p:nvPr>
            <p:ph type="ftr" sz="quarter" idx="11"/>
          </p:nvPr>
        </p:nvSpPr>
        <p:spPr>
          <a:xfrm>
            <a:off x="4165600" y="6381753"/>
            <a:ext cx="3860800" cy="339725"/>
          </a:xfrm>
        </p:spPr>
        <p:txBody>
          <a:bodyPr/>
          <a:lstStyle/>
          <a:p>
            <a:pPr>
              <a:defRPr/>
            </a:pPr>
            <a:r>
              <a:rPr lang="zh-CN" altLang="en-US" dirty="0"/>
              <a:t>机器学习入门</a:t>
            </a:r>
            <a:endParaRPr lang="en-US" altLang="zh-CN" dirty="0"/>
          </a:p>
        </p:txBody>
      </p:sp>
    </p:spTree>
    <p:extLst>
      <p:ext uri="{BB962C8B-B14F-4D97-AF65-F5344CB8AC3E}">
        <p14:creationId xmlns:p14="http://schemas.microsoft.com/office/powerpoint/2010/main" val="310879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animBg="1"/>
      <p:bldP spid="21" grpId="0"/>
      <p:bldP spid="24" grpId="0"/>
      <p:bldP spid="25" grpId="0"/>
      <p:bldP spid="27" grpId="0"/>
      <p:bldP spid="28" grpId="0"/>
      <p:bldP spid="2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21F3B5-A64D-4DCA-9CCC-7F0B3E5C58E4}"/>
              </a:ext>
            </a:extLst>
          </p:cNvPr>
          <p:cNvSpPr>
            <a:spLocks noGrp="1"/>
          </p:cNvSpPr>
          <p:nvPr>
            <p:ph type="title"/>
          </p:nvPr>
        </p:nvSpPr>
        <p:spPr/>
        <p:txBody>
          <a:bodyPr/>
          <a:lstStyle/>
          <a:p>
            <a:r>
              <a:rPr lang="zh-CN" altLang="en-US" dirty="0"/>
              <a:t>机器学习大致框架</a:t>
            </a:r>
          </a:p>
        </p:txBody>
      </p:sp>
      <p:sp>
        <p:nvSpPr>
          <p:cNvPr id="4" name="日期占位符 3">
            <a:extLst>
              <a:ext uri="{FF2B5EF4-FFF2-40B4-BE49-F238E27FC236}">
                <a16:creationId xmlns:a16="http://schemas.microsoft.com/office/drawing/2014/main" id="{C5C07CC5-4A08-4769-88D9-A1F0705AF6CD}"/>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0ECF1510-3F67-489C-A753-6C05543F5D8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EEF7477-5D18-493B-A5F8-5A256123DB22}"/>
              </a:ext>
            </a:extLst>
          </p:cNvPr>
          <p:cNvSpPr>
            <a:spLocks noGrp="1"/>
          </p:cNvSpPr>
          <p:nvPr>
            <p:ph type="sldNum" sz="quarter" idx="12"/>
          </p:nvPr>
        </p:nvSpPr>
        <p:spPr/>
        <p:txBody>
          <a:bodyPr/>
          <a:lstStyle/>
          <a:p>
            <a:pPr>
              <a:defRPr/>
            </a:pPr>
            <a:fld id="{64C9EB70-B654-4058-838F-8806615D92E5}" type="slidenum">
              <a:rPr lang="en-US" altLang="zh-CN" smtClean="0"/>
              <a:pPr>
                <a:defRPr/>
              </a:pPr>
              <a:t>38</a:t>
            </a:fld>
            <a:endParaRPr lang="en-US" altLang="zh-CN"/>
          </a:p>
        </p:txBody>
      </p:sp>
      <p:sp>
        <p:nvSpPr>
          <p:cNvPr id="7" name="圓柱 5">
            <a:extLst>
              <a:ext uri="{FF2B5EF4-FFF2-40B4-BE49-F238E27FC236}">
                <a16:creationId xmlns:a16="http://schemas.microsoft.com/office/drawing/2014/main" id="{13C5A888-600E-40BA-B575-C62CA28FAFBB}"/>
              </a:ext>
            </a:extLst>
          </p:cNvPr>
          <p:cNvSpPr/>
          <p:nvPr/>
        </p:nvSpPr>
        <p:spPr>
          <a:xfrm>
            <a:off x="1114000" y="1505682"/>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t>一系列函数</a:t>
            </a:r>
            <a:endParaRPr lang="zh-TW" altLang="en-US" sz="2400" dirty="0"/>
          </a:p>
        </p:txBody>
      </p:sp>
      <p:graphicFrame>
        <p:nvGraphicFramePr>
          <p:cNvPr id="8" name="Object 12">
            <a:extLst>
              <a:ext uri="{FF2B5EF4-FFF2-40B4-BE49-F238E27FC236}">
                <a16:creationId xmlns:a16="http://schemas.microsoft.com/office/drawing/2014/main" id="{B342BC5F-B650-4540-9688-EFCEDE2DCAA4}"/>
              </a:ext>
            </a:extLst>
          </p:cNvPr>
          <p:cNvGraphicFramePr>
            <a:graphicFrameLocks noChangeAspect="1"/>
          </p:cNvGraphicFramePr>
          <p:nvPr>
            <p:extLst>
              <p:ext uri="{D42A27DB-BD31-4B8C-83A1-F6EECF244321}">
                <p14:modId xmlns:p14="http://schemas.microsoft.com/office/powerpoint/2010/main" val="133879126"/>
              </p:ext>
            </p:extLst>
          </p:nvPr>
        </p:nvGraphicFramePr>
        <p:xfrm>
          <a:off x="2846144" y="2134708"/>
          <a:ext cx="1318331" cy="461962"/>
        </p:xfrm>
        <a:graphic>
          <a:graphicData uri="http://schemas.openxmlformats.org/presentationml/2006/ole">
            <mc:AlternateContent xmlns:mc="http://schemas.openxmlformats.org/markup-compatibility/2006">
              <mc:Choice xmlns:v="urn:schemas-microsoft-com:vml" Requires="v">
                <p:oleObj spid="_x0000_s4567" name="方程式" r:id="rId3" imgW="520560" imgH="215640" progId="Equation.3">
                  <p:embed/>
                </p:oleObj>
              </mc:Choice>
              <mc:Fallback>
                <p:oleObj name="方程式" r:id="rId3" imgW="520560" imgH="215640" progId="Equation.3">
                  <p:embed/>
                  <p:pic>
                    <p:nvPicPr>
                      <p:cNvPr id="15" name="Object 12"/>
                      <p:cNvPicPr>
                        <a:picLocks noChangeAspect="1" noChangeArrowheads="1"/>
                      </p:cNvPicPr>
                      <p:nvPr/>
                    </p:nvPicPr>
                    <p:blipFill>
                      <a:blip r:embed="rId4"/>
                      <a:srcRect/>
                      <a:stretch>
                        <a:fillRect/>
                      </a:stretch>
                    </p:blipFill>
                    <p:spPr bwMode="auto">
                      <a:xfrm>
                        <a:off x="2846144" y="2134708"/>
                        <a:ext cx="1318331" cy="461962"/>
                      </a:xfrm>
                      <a:prstGeom prst="rect">
                        <a:avLst/>
                      </a:prstGeom>
                      <a:noFill/>
                      <a:extLst/>
                    </p:spPr>
                  </p:pic>
                </p:oleObj>
              </mc:Fallback>
            </mc:AlternateContent>
          </a:graphicData>
        </a:graphic>
      </p:graphicFrame>
      <p:sp>
        <p:nvSpPr>
          <p:cNvPr id="9" name="文字方塊 17">
            <a:extLst>
              <a:ext uri="{FF2B5EF4-FFF2-40B4-BE49-F238E27FC236}">
                <a16:creationId xmlns:a16="http://schemas.microsoft.com/office/drawing/2014/main" id="{2CAA0C11-3A8B-40A7-A982-7BB53CDC819F}"/>
              </a:ext>
            </a:extLst>
          </p:cNvPr>
          <p:cNvSpPr txBox="1"/>
          <p:nvPr/>
        </p:nvSpPr>
        <p:spPr>
          <a:xfrm>
            <a:off x="2846146" y="1598655"/>
            <a:ext cx="1318332"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800" dirty="0"/>
              <a:t>模型</a:t>
            </a:r>
            <a:endParaRPr lang="zh-TW" altLang="en-US" sz="2800" dirty="0"/>
          </a:p>
        </p:txBody>
      </p:sp>
      <p:sp>
        <p:nvSpPr>
          <p:cNvPr id="10" name="圓柱 22">
            <a:extLst>
              <a:ext uri="{FF2B5EF4-FFF2-40B4-BE49-F238E27FC236}">
                <a16:creationId xmlns:a16="http://schemas.microsoft.com/office/drawing/2014/main" id="{4689B7FC-28CB-4E77-AA46-F3899D14A7C7}"/>
              </a:ext>
            </a:extLst>
          </p:cNvPr>
          <p:cNvSpPr/>
          <p:nvPr/>
        </p:nvSpPr>
        <p:spPr>
          <a:xfrm>
            <a:off x="1055221" y="4686775"/>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训练集</a:t>
            </a:r>
            <a:endParaRPr lang="zh-TW" altLang="en-US" sz="2400" dirty="0"/>
          </a:p>
        </p:txBody>
      </p:sp>
      <p:sp>
        <p:nvSpPr>
          <p:cNvPr id="11" name="圓角矩形 26">
            <a:extLst>
              <a:ext uri="{FF2B5EF4-FFF2-40B4-BE49-F238E27FC236}">
                <a16:creationId xmlns:a16="http://schemas.microsoft.com/office/drawing/2014/main" id="{9DD17BD5-9907-471E-A83F-29D943BAD1CF}"/>
              </a:ext>
            </a:extLst>
          </p:cNvPr>
          <p:cNvSpPr/>
          <p:nvPr/>
        </p:nvSpPr>
        <p:spPr>
          <a:xfrm>
            <a:off x="917320" y="3132613"/>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t>函数的表现</a:t>
            </a:r>
            <a:endParaRPr lang="en-US" altLang="zh-TW" sz="2400" baseline="30000" dirty="0"/>
          </a:p>
        </p:txBody>
      </p:sp>
      <p:cxnSp>
        <p:nvCxnSpPr>
          <p:cNvPr id="12" name="直線單箭頭接點 27">
            <a:extLst>
              <a:ext uri="{FF2B5EF4-FFF2-40B4-BE49-F238E27FC236}">
                <a16:creationId xmlns:a16="http://schemas.microsoft.com/office/drawing/2014/main" id="{FA22C4C8-C34F-4BC3-87E1-C118C0554106}"/>
              </a:ext>
            </a:extLst>
          </p:cNvPr>
          <p:cNvCxnSpPr/>
          <p:nvPr/>
        </p:nvCxnSpPr>
        <p:spPr>
          <a:xfrm flipV="1">
            <a:off x="1894425" y="4245247"/>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直線單箭頭接點 28">
            <a:extLst>
              <a:ext uri="{FF2B5EF4-FFF2-40B4-BE49-F238E27FC236}">
                <a16:creationId xmlns:a16="http://schemas.microsoft.com/office/drawing/2014/main" id="{B17D1325-CC48-4623-97BF-443E5683FC4B}"/>
              </a:ext>
            </a:extLst>
          </p:cNvPr>
          <p:cNvCxnSpPr/>
          <p:nvPr/>
        </p:nvCxnSpPr>
        <p:spPr>
          <a:xfrm>
            <a:off x="1894425" y="2629881"/>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矩形 13">
            <a:extLst>
              <a:ext uri="{FF2B5EF4-FFF2-40B4-BE49-F238E27FC236}">
                <a16:creationId xmlns:a16="http://schemas.microsoft.com/office/drawing/2014/main" id="{52221F9C-A2E1-455E-86C1-FC74E2207922}"/>
              </a:ext>
            </a:extLst>
          </p:cNvPr>
          <p:cNvSpPr/>
          <p:nvPr/>
        </p:nvSpPr>
        <p:spPr>
          <a:xfrm>
            <a:off x="3032624" y="5649432"/>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15" name="圖片 30">
            <a:extLst>
              <a:ext uri="{FF2B5EF4-FFF2-40B4-BE49-F238E27FC236}">
                <a16:creationId xmlns:a16="http://schemas.microsoft.com/office/drawing/2014/main" id="{B25A19E1-0BB5-4C02-82BC-71B53B7C2AEC}"/>
              </a:ext>
            </a:extLst>
          </p:cNvPr>
          <p:cNvPicPr>
            <a:picLocks noChangeAspect="1"/>
          </p:cNvPicPr>
          <p:nvPr/>
        </p:nvPicPr>
        <p:blipFill>
          <a:blip r:embed="rId5"/>
          <a:stretch>
            <a:fillRect/>
          </a:stretch>
        </p:blipFill>
        <p:spPr>
          <a:xfrm>
            <a:off x="3302346" y="4574348"/>
            <a:ext cx="931280" cy="1051432"/>
          </a:xfrm>
          <a:prstGeom prst="rect">
            <a:avLst/>
          </a:prstGeom>
        </p:spPr>
      </p:pic>
      <p:pic>
        <p:nvPicPr>
          <p:cNvPr id="16" name="圖片 31">
            <a:extLst>
              <a:ext uri="{FF2B5EF4-FFF2-40B4-BE49-F238E27FC236}">
                <a16:creationId xmlns:a16="http://schemas.microsoft.com/office/drawing/2014/main" id="{528BF1DC-96E5-432E-930C-E42789F93C50}"/>
              </a:ext>
            </a:extLst>
          </p:cNvPr>
          <p:cNvPicPr>
            <a:picLocks noChangeAspect="1"/>
          </p:cNvPicPr>
          <p:nvPr/>
        </p:nvPicPr>
        <p:blipFill>
          <a:blip r:embed="rId6"/>
          <a:stretch>
            <a:fillRect/>
          </a:stretch>
        </p:blipFill>
        <p:spPr>
          <a:xfrm>
            <a:off x="4575908" y="4574348"/>
            <a:ext cx="899978" cy="1075096"/>
          </a:xfrm>
          <a:prstGeom prst="rect">
            <a:avLst/>
          </a:prstGeom>
        </p:spPr>
      </p:pic>
      <p:sp>
        <p:nvSpPr>
          <p:cNvPr id="17" name="文字方塊 32">
            <a:extLst>
              <a:ext uri="{FF2B5EF4-FFF2-40B4-BE49-F238E27FC236}">
                <a16:creationId xmlns:a16="http://schemas.microsoft.com/office/drawing/2014/main" id="{C11864DB-A316-4618-AC61-927E470CCE7C}"/>
              </a:ext>
            </a:extLst>
          </p:cNvPr>
          <p:cNvSpPr txBox="1"/>
          <p:nvPr/>
        </p:nvSpPr>
        <p:spPr>
          <a:xfrm>
            <a:off x="4579627" y="5666798"/>
            <a:ext cx="951459"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18" name="文字方塊 33">
            <a:extLst>
              <a:ext uri="{FF2B5EF4-FFF2-40B4-BE49-F238E27FC236}">
                <a16:creationId xmlns:a16="http://schemas.microsoft.com/office/drawing/2014/main" id="{A9C145A0-8904-479A-95AC-D2AC4E35ACC6}"/>
              </a:ext>
            </a:extLst>
          </p:cNvPr>
          <p:cNvSpPr txBox="1"/>
          <p:nvPr/>
        </p:nvSpPr>
        <p:spPr>
          <a:xfrm>
            <a:off x="5735164" y="5625780"/>
            <a:ext cx="111822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19" name="圖片 34">
            <a:extLst>
              <a:ext uri="{FF2B5EF4-FFF2-40B4-BE49-F238E27FC236}">
                <a16:creationId xmlns:a16="http://schemas.microsoft.com/office/drawing/2014/main" id="{A038C83F-7859-4E23-AC82-58985F09E8A1}"/>
              </a:ext>
            </a:extLst>
          </p:cNvPr>
          <p:cNvPicPr>
            <a:picLocks noChangeAspect="1"/>
          </p:cNvPicPr>
          <p:nvPr/>
        </p:nvPicPr>
        <p:blipFill>
          <a:blip r:embed="rId7"/>
          <a:stretch>
            <a:fillRect/>
          </a:stretch>
        </p:blipFill>
        <p:spPr>
          <a:xfrm>
            <a:off x="5818168" y="4586168"/>
            <a:ext cx="823790" cy="1063264"/>
          </a:xfrm>
          <a:prstGeom prst="rect">
            <a:avLst/>
          </a:prstGeom>
        </p:spPr>
      </p:pic>
      <p:graphicFrame>
        <p:nvGraphicFramePr>
          <p:cNvPr id="20" name="Object 12">
            <a:extLst>
              <a:ext uri="{FF2B5EF4-FFF2-40B4-BE49-F238E27FC236}">
                <a16:creationId xmlns:a16="http://schemas.microsoft.com/office/drawing/2014/main" id="{96426069-D24E-4BD7-82BB-1B73EFEF1148}"/>
              </a:ext>
            </a:extLst>
          </p:cNvPr>
          <p:cNvGraphicFramePr>
            <a:graphicFrameLocks noChangeAspect="1"/>
          </p:cNvGraphicFramePr>
          <p:nvPr>
            <p:extLst>
              <p:ext uri="{D42A27DB-BD31-4B8C-83A1-F6EECF244321}">
                <p14:modId xmlns:p14="http://schemas.microsoft.com/office/powerpoint/2010/main" val="3866128497"/>
              </p:ext>
            </p:extLst>
          </p:nvPr>
        </p:nvGraphicFramePr>
        <p:xfrm>
          <a:off x="4907027" y="3685701"/>
          <a:ext cx="433387" cy="488950"/>
        </p:xfrm>
        <a:graphic>
          <a:graphicData uri="http://schemas.openxmlformats.org/presentationml/2006/ole">
            <mc:AlternateContent xmlns:mc="http://schemas.openxmlformats.org/markup-compatibility/2006">
              <mc:Choice xmlns:v="urn:schemas-microsoft-com:vml" Requires="v">
                <p:oleObj spid="_x0000_s4568" name="方程式" r:id="rId8" imgW="203040" imgH="228600" progId="Equation.3">
                  <p:embed/>
                </p:oleObj>
              </mc:Choice>
              <mc:Fallback>
                <p:oleObj name="方程式" r:id="rId8" imgW="203040" imgH="228600" progId="Equation.3">
                  <p:embed/>
                  <p:pic>
                    <p:nvPicPr>
                      <p:cNvPr id="24" name="Object 12"/>
                      <p:cNvPicPr>
                        <a:picLocks noChangeAspect="1" noChangeArrowheads="1"/>
                      </p:cNvPicPr>
                      <p:nvPr/>
                    </p:nvPicPr>
                    <p:blipFill>
                      <a:blip r:embed="rId9"/>
                      <a:srcRect/>
                      <a:stretch>
                        <a:fillRect/>
                      </a:stretch>
                    </p:blipFill>
                    <p:spPr bwMode="auto">
                      <a:xfrm>
                        <a:off x="4907027" y="3685701"/>
                        <a:ext cx="433387" cy="488950"/>
                      </a:xfrm>
                      <a:prstGeom prst="rect">
                        <a:avLst/>
                      </a:prstGeom>
                      <a:noFill/>
                      <a:extLst/>
                    </p:spPr>
                  </p:pic>
                </p:oleObj>
              </mc:Fallback>
            </mc:AlternateContent>
          </a:graphicData>
        </a:graphic>
      </p:graphicFrame>
      <p:sp>
        <p:nvSpPr>
          <p:cNvPr id="21" name="文字方塊 24">
            <a:extLst>
              <a:ext uri="{FF2B5EF4-FFF2-40B4-BE49-F238E27FC236}">
                <a16:creationId xmlns:a16="http://schemas.microsoft.com/office/drawing/2014/main" id="{3E25C831-FB74-41F0-AA84-D84356E0AF3F}"/>
              </a:ext>
            </a:extLst>
          </p:cNvPr>
          <p:cNvSpPr txBox="1"/>
          <p:nvPr/>
        </p:nvSpPr>
        <p:spPr>
          <a:xfrm>
            <a:off x="3319163" y="3203884"/>
            <a:ext cx="3490586" cy="400110"/>
          </a:xfrm>
          <a:prstGeom prst="rect">
            <a:avLst/>
          </a:prstGeom>
          <a:noFill/>
        </p:spPr>
        <p:txBody>
          <a:bodyPr wrap="square" rtlCol="0">
            <a:spAutoFit/>
          </a:bodyPr>
          <a:lstStyle/>
          <a:p>
            <a:pPr algn="ctr"/>
            <a:r>
              <a:rPr lang="zh-CN" altLang="en-US" sz="2000" dirty="0"/>
              <a:t>选择表现最好的函数</a:t>
            </a:r>
            <a:endParaRPr lang="zh-TW" altLang="en-US" sz="2000" dirty="0"/>
          </a:p>
        </p:txBody>
      </p:sp>
      <p:cxnSp>
        <p:nvCxnSpPr>
          <p:cNvPr id="22" name="直線單箭頭接點 25">
            <a:extLst>
              <a:ext uri="{FF2B5EF4-FFF2-40B4-BE49-F238E27FC236}">
                <a16:creationId xmlns:a16="http://schemas.microsoft.com/office/drawing/2014/main" id="{53A5D98D-FBCD-45B4-B8B8-4A768E39354F}"/>
              </a:ext>
            </a:extLst>
          </p:cNvPr>
          <p:cNvCxnSpPr>
            <a:cxnSpLocks/>
          </p:cNvCxnSpPr>
          <p:nvPr/>
        </p:nvCxnSpPr>
        <p:spPr>
          <a:xfrm>
            <a:off x="2846145" y="3685701"/>
            <a:ext cx="538518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圓角矩形 37">
            <a:extLst>
              <a:ext uri="{FF2B5EF4-FFF2-40B4-BE49-F238E27FC236}">
                <a16:creationId xmlns:a16="http://schemas.microsoft.com/office/drawing/2014/main" id="{F4E281F4-8ADF-4B41-A0A7-3C8616D02E03}"/>
              </a:ext>
            </a:extLst>
          </p:cNvPr>
          <p:cNvSpPr/>
          <p:nvPr/>
        </p:nvSpPr>
        <p:spPr>
          <a:xfrm>
            <a:off x="8231333" y="3101221"/>
            <a:ext cx="2069432" cy="10908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TW" sz="2400" dirty="0"/>
              <a:t>  </a:t>
            </a:r>
            <a:r>
              <a:rPr lang="zh-CN" altLang="en-US" sz="2400" dirty="0"/>
              <a:t>  使用</a:t>
            </a:r>
            <a:endParaRPr lang="en-US" altLang="zh-TW" sz="2400" dirty="0"/>
          </a:p>
        </p:txBody>
      </p:sp>
      <p:cxnSp>
        <p:nvCxnSpPr>
          <p:cNvPr id="24" name="直線單箭頭接點 40">
            <a:extLst>
              <a:ext uri="{FF2B5EF4-FFF2-40B4-BE49-F238E27FC236}">
                <a16:creationId xmlns:a16="http://schemas.microsoft.com/office/drawing/2014/main" id="{EED9F2A7-BB3D-4DB0-A5FE-4D6726DB5890}"/>
              </a:ext>
            </a:extLst>
          </p:cNvPr>
          <p:cNvCxnSpPr/>
          <p:nvPr/>
        </p:nvCxnSpPr>
        <p:spPr>
          <a:xfrm flipV="1">
            <a:off x="9271062" y="4251365"/>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直線單箭頭接點 41">
            <a:extLst>
              <a:ext uri="{FF2B5EF4-FFF2-40B4-BE49-F238E27FC236}">
                <a16:creationId xmlns:a16="http://schemas.microsoft.com/office/drawing/2014/main" id="{3647F264-2339-4D70-BBD8-3C898E77A058}"/>
              </a:ext>
            </a:extLst>
          </p:cNvPr>
          <p:cNvCxnSpPr/>
          <p:nvPr/>
        </p:nvCxnSpPr>
        <p:spPr>
          <a:xfrm flipV="1">
            <a:off x="9247000" y="2603915"/>
            <a:ext cx="0" cy="4973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26" name="Object 12">
            <a:extLst>
              <a:ext uri="{FF2B5EF4-FFF2-40B4-BE49-F238E27FC236}">
                <a16:creationId xmlns:a16="http://schemas.microsoft.com/office/drawing/2014/main" id="{A0956AA3-74B0-4839-9A31-5A2A28950B1E}"/>
              </a:ext>
            </a:extLst>
          </p:cNvPr>
          <p:cNvGraphicFramePr>
            <a:graphicFrameLocks noChangeAspect="1"/>
          </p:cNvGraphicFramePr>
          <p:nvPr>
            <p:extLst>
              <p:ext uri="{D42A27DB-BD31-4B8C-83A1-F6EECF244321}">
                <p14:modId xmlns:p14="http://schemas.microsoft.com/office/powerpoint/2010/main" val="1707982210"/>
              </p:ext>
            </p:extLst>
          </p:nvPr>
        </p:nvGraphicFramePr>
        <p:xfrm>
          <a:off x="9608100" y="3415588"/>
          <a:ext cx="433388" cy="462127"/>
        </p:xfrm>
        <a:graphic>
          <a:graphicData uri="http://schemas.openxmlformats.org/presentationml/2006/ole">
            <mc:AlternateContent xmlns:mc="http://schemas.openxmlformats.org/markup-compatibility/2006">
              <mc:Choice xmlns:v="urn:schemas-microsoft-com:vml" Requires="v">
                <p:oleObj spid="_x0000_s4569" name="方程式" r:id="rId10" imgW="203040" imgH="228600" progId="Equation.3">
                  <p:embed/>
                </p:oleObj>
              </mc:Choice>
              <mc:Fallback>
                <p:oleObj name="方程式" r:id="rId10" imgW="203040" imgH="228600" progId="Equation.3">
                  <p:embed/>
                  <p:pic>
                    <p:nvPicPr>
                      <p:cNvPr id="43" name="Object 12"/>
                      <p:cNvPicPr>
                        <a:picLocks noChangeAspect="1" noChangeArrowheads="1"/>
                      </p:cNvPicPr>
                      <p:nvPr/>
                    </p:nvPicPr>
                    <p:blipFill>
                      <a:blip r:embed="rId11"/>
                      <a:srcRect/>
                      <a:stretch>
                        <a:fillRect/>
                      </a:stretch>
                    </p:blipFill>
                    <p:spPr bwMode="auto">
                      <a:xfrm>
                        <a:off x="9608100" y="3415588"/>
                        <a:ext cx="433388" cy="462127"/>
                      </a:xfrm>
                      <a:prstGeom prst="rect">
                        <a:avLst/>
                      </a:prstGeom>
                      <a:noFill/>
                      <a:extLst/>
                    </p:spPr>
                  </p:pic>
                </p:oleObj>
              </mc:Fallback>
            </mc:AlternateContent>
          </a:graphicData>
        </a:graphic>
      </p:graphicFrame>
      <p:pic>
        <p:nvPicPr>
          <p:cNvPr id="27" name="Picture 12" descr="https://encrypted-tbn1.gstatic.com/images?q=tbn:ANd9GcRcwlRKAlSIaCI4W5PRYVbuBQQXifF-56bFqAjh9DMe-_3Lh8_YKw">
            <a:extLst>
              <a:ext uri="{FF2B5EF4-FFF2-40B4-BE49-F238E27FC236}">
                <a16:creationId xmlns:a16="http://schemas.microsoft.com/office/drawing/2014/main" id="{4D67006C-9A71-4B9D-A460-CE8C4DA6324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34947" y="4903638"/>
            <a:ext cx="1089847" cy="827342"/>
          </a:xfrm>
          <a:prstGeom prst="rect">
            <a:avLst/>
          </a:prstGeom>
          <a:noFill/>
          <a:extLst>
            <a:ext uri="{909E8E84-426E-40DD-AFC4-6F175D3DCCD1}">
              <a14:hiddenFill xmlns:a14="http://schemas.microsoft.com/office/drawing/2010/main">
                <a:solidFill>
                  <a:srgbClr val="FFFFFF"/>
                </a:solidFill>
              </a14:hiddenFill>
            </a:ext>
          </a:extLst>
        </p:spPr>
      </p:pic>
      <p:sp>
        <p:nvSpPr>
          <p:cNvPr id="28" name="文字方塊 45">
            <a:extLst>
              <a:ext uri="{FF2B5EF4-FFF2-40B4-BE49-F238E27FC236}">
                <a16:creationId xmlns:a16="http://schemas.microsoft.com/office/drawing/2014/main" id="{00C6E81C-A033-4C81-A001-D621CD84248E}"/>
              </a:ext>
            </a:extLst>
          </p:cNvPr>
          <p:cNvSpPr txBox="1"/>
          <p:nvPr/>
        </p:nvSpPr>
        <p:spPr>
          <a:xfrm>
            <a:off x="8528309" y="2093106"/>
            <a:ext cx="143738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9" name="矩形 28">
            <a:extLst>
              <a:ext uri="{FF2B5EF4-FFF2-40B4-BE49-F238E27FC236}">
                <a16:creationId xmlns:a16="http://schemas.microsoft.com/office/drawing/2014/main" id="{E1AC2FDE-73E1-49AA-9B98-6BFAC871FAFD}"/>
              </a:ext>
            </a:extLst>
          </p:cNvPr>
          <p:cNvSpPr/>
          <p:nvPr/>
        </p:nvSpPr>
        <p:spPr>
          <a:xfrm>
            <a:off x="812800" y="1349612"/>
            <a:ext cx="6743120"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E074733E-FA25-4E88-AB42-320E3CA89A14}"/>
              </a:ext>
            </a:extLst>
          </p:cNvPr>
          <p:cNvSpPr/>
          <p:nvPr/>
        </p:nvSpPr>
        <p:spPr>
          <a:xfrm>
            <a:off x="7553498" y="1349612"/>
            <a:ext cx="3087606"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47">
            <a:extLst>
              <a:ext uri="{FF2B5EF4-FFF2-40B4-BE49-F238E27FC236}">
                <a16:creationId xmlns:a16="http://schemas.microsoft.com/office/drawing/2014/main" id="{017A0524-DF83-490A-BF4B-E426793D8FD8}"/>
              </a:ext>
            </a:extLst>
          </p:cNvPr>
          <p:cNvSpPr txBox="1"/>
          <p:nvPr/>
        </p:nvSpPr>
        <p:spPr>
          <a:xfrm>
            <a:off x="5862418" y="1490526"/>
            <a:ext cx="140474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400" dirty="0"/>
              <a:t>训练</a:t>
            </a:r>
            <a:endParaRPr lang="zh-TW" altLang="en-US" sz="2400" dirty="0"/>
          </a:p>
        </p:txBody>
      </p:sp>
      <p:sp>
        <p:nvSpPr>
          <p:cNvPr id="32" name="文字方塊 48">
            <a:extLst>
              <a:ext uri="{FF2B5EF4-FFF2-40B4-BE49-F238E27FC236}">
                <a16:creationId xmlns:a16="http://schemas.microsoft.com/office/drawing/2014/main" id="{2D346CE1-A373-4747-87DC-E08EDA429EBC}"/>
              </a:ext>
            </a:extLst>
          </p:cNvPr>
          <p:cNvSpPr txBox="1"/>
          <p:nvPr/>
        </p:nvSpPr>
        <p:spPr>
          <a:xfrm>
            <a:off x="7756892" y="1490527"/>
            <a:ext cx="129140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400" dirty="0"/>
              <a:t>测试</a:t>
            </a:r>
            <a:endParaRPr lang="zh-TW" altLang="en-US" sz="2400" dirty="0"/>
          </a:p>
        </p:txBody>
      </p:sp>
      <p:sp>
        <p:nvSpPr>
          <p:cNvPr id="33" name="矩形 32">
            <a:extLst>
              <a:ext uri="{FF2B5EF4-FFF2-40B4-BE49-F238E27FC236}">
                <a16:creationId xmlns:a16="http://schemas.microsoft.com/office/drawing/2014/main" id="{EB1CF628-4430-4B3F-AE2F-E19A55CCEFBD}"/>
              </a:ext>
            </a:extLst>
          </p:cNvPr>
          <p:cNvSpPr/>
          <p:nvPr/>
        </p:nvSpPr>
        <p:spPr>
          <a:xfrm>
            <a:off x="927335" y="1445363"/>
            <a:ext cx="3490967" cy="1253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80F3F945-585E-4A1F-94B5-CF3A08FD50C3}"/>
              </a:ext>
            </a:extLst>
          </p:cNvPr>
          <p:cNvSpPr/>
          <p:nvPr/>
        </p:nvSpPr>
        <p:spPr>
          <a:xfrm>
            <a:off x="927336" y="3122741"/>
            <a:ext cx="1918809"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916AB394-5659-480E-BABE-2331F31E0EC6}"/>
              </a:ext>
            </a:extLst>
          </p:cNvPr>
          <p:cNvSpPr/>
          <p:nvPr/>
        </p:nvSpPr>
        <p:spPr>
          <a:xfrm>
            <a:off x="3201909" y="3110843"/>
            <a:ext cx="3797079"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52">
            <a:extLst>
              <a:ext uri="{FF2B5EF4-FFF2-40B4-BE49-F238E27FC236}">
                <a16:creationId xmlns:a16="http://schemas.microsoft.com/office/drawing/2014/main" id="{6D4B55D2-7DFD-4ABB-B5C8-39E4081FF0C7}"/>
              </a:ext>
            </a:extLst>
          </p:cNvPr>
          <p:cNvSpPr txBox="1"/>
          <p:nvPr/>
        </p:nvSpPr>
        <p:spPr>
          <a:xfrm>
            <a:off x="169195" y="2479772"/>
            <a:ext cx="1391553"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1</a:t>
            </a:r>
            <a:endParaRPr lang="zh-TW" altLang="en-US" sz="2800" dirty="0"/>
          </a:p>
        </p:txBody>
      </p:sp>
      <p:sp>
        <p:nvSpPr>
          <p:cNvPr id="37" name="文字方塊 53">
            <a:extLst>
              <a:ext uri="{FF2B5EF4-FFF2-40B4-BE49-F238E27FC236}">
                <a16:creationId xmlns:a16="http://schemas.microsoft.com/office/drawing/2014/main" id="{50E29081-D45A-4F28-9EFF-5460C6A952AA}"/>
              </a:ext>
            </a:extLst>
          </p:cNvPr>
          <p:cNvSpPr txBox="1"/>
          <p:nvPr/>
        </p:nvSpPr>
        <p:spPr>
          <a:xfrm>
            <a:off x="113578" y="4190811"/>
            <a:ext cx="1380285"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2</a:t>
            </a:r>
            <a:endParaRPr lang="zh-TW" altLang="en-US" sz="2800" dirty="0"/>
          </a:p>
        </p:txBody>
      </p:sp>
      <p:sp>
        <p:nvSpPr>
          <p:cNvPr id="38" name="文字方塊 54">
            <a:extLst>
              <a:ext uri="{FF2B5EF4-FFF2-40B4-BE49-F238E27FC236}">
                <a16:creationId xmlns:a16="http://schemas.microsoft.com/office/drawing/2014/main" id="{ACB38E13-E3DD-4362-8BF2-C842A6C48388}"/>
              </a:ext>
            </a:extLst>
          </p:cNvPr>
          <p:cNvSpPr txBox="1"/>
          <p:nvPr/>
        </p:nvSpPr>
        <p:spPr>
          <a:xfrm>
            <a:off x="3045539" y="3984838"/>
            <a:ext cx="1470721"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3</a:t>
            </a:r>
            <a:endParaRPr lang="zh-TW" altLang="en-US" sz="2800" dirty="0"/>
          </a:p>
        </p:txBody>
      </p:sp>
    </p:spTree>
    <p:extLst>
      <p:ext uri="{BB962C8B-B14F-4D97-AF65-F5344CB8AC3E}">
        <p14:creationId xmlns:p14="http://schemas.microsoft.com/office/powerpoint/2010/main" val="397531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8" grpId="0"/>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2FABF-4FB1-4F36-9513-8945F183E53F}"/>
              </a:ext>
            </a:extLst>
          </p:cNvPr>
          <p:cNvSpPr>
            <a:spLocks noGrp="1"/>
          </p:cNvSpPr>
          <p:nvPr>
            <p:ph type="title"/>
          </p:nvPr>
        </p:nvSpPr>
        <p:spPr/>
        <p:txBody>
          <a:bodyPr/>
          <a:lstStyle/>
          <a:p>
            <a:r>
              <a:rPr lang="zh-CN" altLang="en-US" dirty="0"/>
              <a:t>机器学习包括哪些？</a:t>
            </a:r>
          </a:p>
        </p:txBody>
      </p:sp>
      <p:sp>
        <p:nvSpPr>
          <p:cNvPr id="3" name="内容占位符 2">
            <a:extLst>
              <a:ext uri="{FF2B5EF4-FFF2-40B4-BE49-F238E27FC236}">
                <a16:creationId xmlns:a16="http://schemas.microsoft.com/office/drawing/2014/main" id="{261CD801-DECC-4617-8BD3-2A35547A5650}"/>
              </a:ext>
            </a:extLst>
          </p:cNvPr>
          <p:cNvSpPr>
            <a:spLocks noGrp="1"/>
          </p:cNvSpPr>
          <p:nvPr>
            <p:ph idx="1"/>
          </p:nvPr>
        </p:nvSpPr>
        <p:spPr/>
        <p:txBody>
          <a:bodyPr>
            <a:noAutofit/>
          </a:bodyPr>
          <a:lstStyle/>
          <a:p>
            <a:r>
              <a:rPr lang="zh-CN" altLang="en-US" sz="2000" dirty="0"/>
              <a:t>机器学习场景</a:t>
            </a:r>
            <a:r>
              <a:rPr lang="en-US" altLang="zh-CN" sz="2000" dirty="0"/>
              <a:t>(</a:t>
            </a:r>
            <a:r>
              <a:rPr lang="en-US" altLang="zh-TW" sz="1800" dirty="0"/>
              <a:t>scenario)</a:t>
            </a:r>
            <a:r>
              <a:rPr lang="zh-CN" altLang="en-US" sz="2000" dirty="0"/>
              <a:t>：</a:t>
            </a:r>
            <a:endParaRPr lang="en-US" altLang="zh-CN" sz="2000" dirty="0"/>
          </a:p>
          <a:p>
            <a:pPr lvl="1"/>
            <a:r>
              <a:rPr lang="zh-CN" altLang="en-US" sz="1800" dirty="0"/>
              <a:t>监督学习 </a:t>
            </a:r>
            <a:r>
              <a:rPr lang="en-US" altLang="zh-CN" sz="1800" dirty="0"/>
              <a:t>(supervised learning)</a:t>
            </a:r>
          </a:p>
          <a:p>
            <a:pPr lvl="1"/>
            <a:r>
              <a:rPr lang="zh-CN" altLang="en-US" sz="1800" dirty="0"/>
              <a:t>非监督学习 </a:t>
            </a:r>
            <a:r>
              <a:rPr lang="en-US" altLang="zh-CN" sz="1800" dirty="0"/>
              <a:t>(unsupervised learning)</a:t>
            </a:r>
          </a:p>
          <a:p>
            <a:pPr lvl="1"/>
            <a:r>
              <a:rPr lang="zh-CN" altLang="en-US" sz="1800" dirty="0"/>
              <a:t>半监督学习 </a:t>
            </a:r>
            <a:r>
              <a:rPr lang="en-US" altLang="zh-CN" sz="1800" dirty="0"/>
              <a:t>(semi-supervised learning)</a:t>
            </a:r>
          </a:p>
          <a:p>
            <a:pPr lvl="1"/>
            <a:r>
              <a:rPr lang="zh-CN" altLang="en-US" sz="1800" dirty="0"/>
              <a:t>增强学习 </a:t>
            </a:r>
            <a:r>
              <a:rPr lang="en-US" altLang="zh-CN" sz="1800" dirty="0"/>
              <a:t>(reinforcement learning)</a:t>
            </a:r>
          </a:p>
          <a:p>
            <a:pPr lvl="1"/>
            <a:r>
              <a:rPr lang="zh-CN" altLang="en-US" sz="1800" dirty="0"/>
              <a:t>迁移学习 </a:t>
            </a:r>
            <a:r>
              <a:rPr lang="en-US" altLang="zh-CN" sz="1800" dirty="0"/>
              <a:t>(transfer learning)</a:t>
            </a:r>
          </a:p>
          <a:p>
            <a:pPr lvl="1"/>
            <a:r>
              <a:rPr lang="en-US" altLang="zh-CN" sz="1800" dirty="0"/>
              <a:t>……</a:t>
            </a:r>
          </a:p>
          <a:p>
            <a:r>
              <a:rPr lang="zh-CN" altLang="en-US" sz="2000" dirty="0"/>
              <a:t>机器学习任务</a:t>
            </a:r>
            <a:r>
              <a:rPr lang="en-US" altLang="zh-CN" sz="2000" dirty="0"/>
              <a:t>(task)</a:t>
            </a:r>
            <a:r>
              <a:rPr lang="zh-CN" altLang="en-US" sz="2000" dirty="0"/>
              <a:t>：</a:t>
            </a:r>
            <a:endParaRPr lang="en-US" altLang="zh-CN" sz="2000" dirty="0"/>
          </a:p>
          <a:p>
            <a:pPr lvl="1"/>
            <a:r>
              <a:rPr lang="zh-CN" altLang="en-US" sz="1800" dirty="0"/>
              <a:t>回归 </a:t>
            </a:r>
            <a:r>
              <a:rPr lang="en-US" altLang="zh-CN" sz="1800" dirty="0"/>
              <a:t>(regression)</a:t>
            </a:r>
          </a:p>
          <a:p>
            <a:pPr lvl="1"/>
            <a:r>
              <a:rPr lang="zh-CN" altLang="en-US" sz="1800" dirty="0"/>
              <a:t>分类 </a:t>
            </a:r>
            <a:r>
              <a:rPr lang="en-US" altLang="zh-CN" sz="1800" dirty="0"/>
              <a:t>(classification)</a:t>
            </a:r>
          </a:p>
          <a:p>
            <a:pPr lvl="1"/>
            <a:r>
              <a:rPr lang="zh-CN" altLang="en-US" sz="1800" dirty="0"/>
              <a:t>聚类 </a:t>
            </a:r>
            <a:r>
              <a:rPr lang="en-US" altLang="zh-CN" sz="1800" dirty="0"/>
              <a:t>(clustering)</a:t>
            </a:r>
          </a:p>
          <a:p>
            <a:pPr lvl="1"/>
            <a:r>
              <a:rPr lang="zh-CN" altLang="en-US" sz="1800" dirty="0"/>
              <a:t>降维 </a:t>
            </a:r>
            <a:r>
              <a:rPr lang="en-US" altLang="zh-CN" sz="1800" dirty="0"/>
              <a:t>(dimensionality reduction)</a:t>
            </a:r>
          </a:p>
          <a:p>
            <a:pPr lvl="1"/>
            <a:r>
              <a:rPr lang="zh-CN" altLang="en-US" sz="1800" dirty="0"/>
              <a:t>异常检测 </a:t>
            </a:r>
            <a:r>
              <a:rPr lang="en-US" altLang="zh-CN" sz="1800" dirty="0"/>
              <a:t>(anomaly detection)</a:t>
            </a:r>
          </a:p>
          <a:p>
            <a:pPr lvl="1"/>
            <a:r>
              <a:rPr lang="zh-CN" altLang="en-US" sz="1800" dirty="0"/>
              <a:t>结构预测 </a:t>
            </a:r>
            <a:r>
              <a:rPr lang="en-US" altLang="zh-CN" sz="1800" dirty="0"/>
              <a:t>(structured prediction)</a:t>
            </a:r>
          </a:p>
          <a:p>
            <a:pPr lvl="1"/>
            <a:r>
              <a:rPr lang="en-US" altLang="zh-CN" sz="1800" dirty="0"/>
              <a:t>……</a:t>
            </a:r>
            <a:endParaRPr lang="zh-CN" altLang="en-US" sz="1800" dirty="0"/>
          </a:p>
        </p:txBody>
      </p:sp>
      <p:sp>
        <p:nvSpPr>
          <p:cNvPr id="4" name="日期占位符 3">
            <a:extLst>
              <a:ext uri="{FF2B5EF4-FFF2-40B4-BE49-F238E27FC236}">
                <a16:creationId xmlns:a16="http://schemas.microsoft.com/office/drawing/2014/main" id="{C868FBBD-1904-43DF-87E5-827E773A483F}"/>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dirty="0"/>
          </a:p>
        </p:txBody>
      </p:sp>
      <p:sp>
        <p:nvSpPr>
          <p:cNvPr id="5" name="页脚占位符 4">
            <a:extLst>
              <a:ext uri="{FF2B5EF4-FFF2-40B4-BE49-F238E27FC236}">
                <a16:creationId xmlns:a16="http://schemas.microsoft.com/office/drawing/2014/main" id="{88D48CA5-9EF4-4AA9-AC2E-8CA93B352A6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17EE97E5-38B6-483C-A03E-1007DD19B573}"/>
              </a:ext>
            </a:extLst>
          </p:cNvPr>
          <p:cNvSpPr>
            <a:spLocks noGrp="1"/>
          </p:cNvSpPr>
          <p:nvPr>
            <p:ph type="sldNum" sz="quarter" idx="12"/>
          </p:nvPr>
        </p:nvSpPr>
        <p:spPr/>
        <p:txBody>
          <a:bodyPr/>
          <a:lstStyle/>
          <a:p>
            <a:pPr>
              <a:defRPr/>
            </a:pPr>
            <a:fld id="{64C9EB70-B654-4058-838F-8806615D92E5}" type="slidenum">
              <a:rPr lang="en-US" altLang="zh-CN" smtClean="0"/>
              <a:pPr>
                <a:defRPr/>
              </a:pPr>
              <a:t>39</a:t>
            </a:fld>
            <a:endParaRPr lang="en-US" altLang="zh-CN"/>
          </a:p>
        </p:txBody>
      </p:sp>
    </p:spTree>
    <p:extLst>
      <p:ext uri="{BB962C8B-B14F-4D97-AF65-F5344CB8AC3E}">
        <p14:creationId xmlns:p14="http://schemas.microsoft.com/office/powerpoint/2010/main" val="4014542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5F22AE-8788-F941-9841-2FC09F241AF8}"/>
              </a:ext>
            </a:extLst>
          </p:cNvPr>
          <p:cNvSpPr>
            <a:spLocks noGrp="1"/>
          </p:cNvSpPr>
          <p:nvPr>
            <p:ph type="title"/>
          </p:nvPr>
        </p:nvSpPr>
        <p:spPr/>
        <p:txBody>
          <a:bodyPr/>
          <a:lstStyle/>
          <a:p>
            <a:r>
              <a:rPr kumimoji="1" lang="en-US" altLang="zh-CN" dirty="0"/>
              <a:t>0</a:t>
            </a:r>
            <a:r>
              <a:rPr kumimoji="1" lang="en-US" altLang="zh-Hans" dirty="0"/>
              <a:t>.1</a:t>
            </a:r>
            <a:r>
              <a:rPr kumimoji="1" lang="zh-Hans" altLang="en-US" dirty="0"/>
              <a:t> </a:t>
            </a:r>
            <a:r>
              <a:rPr kumimoji="1" lang="en-US" altLang="zh-Hans" dirty="0"/>
              <a:t>NumPy</a:t>
            </a:r>
            <a:endParaRPr kumimoji="1" lang="zh-CN" altLang="en-US" dirty="0"/>
          </a:p>
        </p:txBody>
      </p:sp>
      <p:sp>
        <p:nvSpPr>
          <p:cNvPr id="3" name="文本占位符 2">
            <a:extLst>
              <a:ext uri="{FF2B5EF4-FFF2-40B4-BE49-F238E27FC236}">
                <a16:creationId xmlns:a16="http://schemas.microsoft.com/office/drawing/2014/main" id="{BFAE795C-5163-0C4F-9D47-FDCEA18FA656}"/>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C6AA2302-52E9-4042-B285-E9267ABCC16E}"/>
              </a:ext>
            </a:extLst>
          </p:cNvPr>
          <p:cNvSpPr>
            <a:spLocks noGrp="1"/>
          </p:cNvSpPr>
          <p:nvPr>
            <p:ph type="dt" sz="half" idx="10"/>
          </p:nvPr>
        </p:nvSpPr>
        <p:spPr/>
        <p:txBody>
          <a:bodyPr/>
          <a:lstStyle/>
          <a:p>
            <a:pPr>
              <a:defRPr/>
            </a:pPr>
            <a:fld id="{841F93BA-D9BF-BC4B-BA86-175867B95F50}"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B3AC594B-C383-794F-B64E-682E321E6AD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C55F7CB9-BDF2-7C44-84EB-699A4BB34281}"/>
              </a:ext>
            </a:extLst>
          </p:cNvPr>
          <p:cNvSpPr>
            <a:spLocks noGrp="1"/>
          </p:cNvSpPr>
          <p:nvPr>
            <p:ph type="sldNum" sz="quarter" idx="12"/>
          </p:nvPr>
        </p:nvSpPr>
        <p:spPr/>
        <p:txBody>
          <a:bodyPr/>
          <a:lstStyle/>
          <a:p>
            <a:pPr>
              <a:defRPr/>
            </a:pPr>
            <a:fld id="{89FB17D4-0CBA-41AA-B1E7-777C77D31479}" type="slidenum">
              <a:rPr lang="en-US" altLang="zh-CN" smtClean="0"/>
              <a:pPr>
                <a:defRPr/>
              </a:pPr>
              <a:t>4</a:t>
            </a:fld>
            <a:endParaRPr lang="en-US" altLang="zh-CN"/>
          </a:p>
        </p:txBody>
      </p:sp>
    </p:spTree>
    <p:extLst>
      <p:ext uri="{BB962C8B-B14F-4D97-AF65-F5344CB8AC3E}">
        <p14:creationId xmlns:p14="http://schemas.microsoft.com/office/powerpoint/2010/main" val="2213521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BAECAB-F1F5-4970-9B27-3664D47E9FCE}"/>
              </a:ext>
            </a:extLst>
          </p:cNvPr>
          <p:cNvSpPr>
            <a:spLocks noGrp="1"/>
          </p:cNvSpPr>
          <p:nvPr>
            <p:ph type="title"/>
          </p:nvPr>
        </p:nvSpPr>
        <p:spPr/>
        <p:txBody>
          <a:bodyPr/>
          <a:lstStyle/>
          <a:p>
            <a:r>
              <a:rPr lang="zh-CN" altLang="en-US" dirty="0"/>
              <a:t>监督学习与非监督学习</a:t>
            </a:r>
          </a:p>
        </p:txBody>
      </p:sp>
      <p:sp>
        <p:nvSpPr>
          <p:cNvPr id="3" name="内容占位符 2">
            <a:extLst>
              <a:ext uri="{FF2B5EF4-FFF2-40B4-BE49-F238E27FC236}">
                <a16:creationId xmlns:a16="http://schemas.microsoft.com/office/drawing/2014/main" id="{9D054DA1-D7B2-4E6F-B664-AB3C21CAFD41}"/>
              </a:ext>
            </a:extLst>
          </p:cNvPr>
          <p:cNvSpPr>
            <a:spLocks noGrp="1"/>
          </p:cNvSpPr>
          <p:nvPr>
            <p:ph idx="1"/>
          </p:nvPr>
        </p:nvSpPr>
        <p:spPr/>
        <p:txBody>
          <a:bodyPr/>
          <a:lstStyle/>
          <a:p>
            <a:r>
              <a:rPr lang="zh-CN" altLang="en-US" dirty="0"/>
              <a:t>监督学习：利用一组</a:t>
            </a:r>
            <a:r>
              <a:rPr lang="zh-CN" altLang="en-US" b="1" dirty="0"/>
              <a:t>有标记的数据</a:t>
            </a:r>
            <a:r>
              <a:rPr lang="zh-CN" altLang="en-US" dirty="0"/>
              <a:t>（</a:t>
            </a:r>
            <a:r>
              <a:rPr lang="en-US" altLang="zh-CN" dirty="0"/>
              <a:t>labeled data</a:t>
            </a:r>
            <a:r>
              <a:rPr lang="zh-CN" altLang="en-US" dirty="0"/>
              <a:t>）来进行训练。</a:t>
            </a:r>
            <a:endParaRPr lang="en-US" altLang="zh-CN" dirty="0"/>
          </a:p>
          <a:p>
            <a:endParaRPr lang="en-US" altLang="zh-CN" dirty="0"/>
          </a:p>
          <a:p>
            <a:endParaRPr lang="en-US" altLang="zh-CN" dirty="0"/>
          </a:p>
          <a:p>
            <a:endParaRPr lang="en-US" altLang="zh-CN" dirty="0"/>
          </a:p>
          <a:p>
            <a:endParaRPr lang="en-US" altLang="zh-CN" dirty="0"/>
          </a:p>
          <a:p>
            <a:r>
              <a:rPr lang="zh-CN" altLang="en-US" dirty="0"/>
              <a:t>非监督学习：利用一组</a:t>
            </a:r>
            <a:r>
              <a:rPr lang="zh-CN" altLang="en-US" b="1" dirty="0"/>
              <a:t>无标记的数据</a:t>
            </a:r>
            <a:r>
              <a:rPr lang="zh-CN" altLang="en-US" dirty="0"/>
              <a:t>（</a:t>
            </a:r>
            <a:r>
              <a:rPr lang="en-US" altLang="zh-CN" dirty="0"/>
              <a:t>unlabeled data</a:t>
            </a:r>
            <a:r>
              <a:rPr lang="zh-CN" altLang="en-US" dirty="0"/>
              <a:t>）来进行学习。</a:t>
            </a:r>
            <a:endParaRPr lang="en-US" altLang="zh-CN" dirty="0"/>
          </a:p>
          <a:p>
            <a:endParaRPr lang="en-US" altLang="zh-CN" dirty="0"/>
          </a:p>
          <a:p>
            <a:pPr marL="0" indent="0">
              <a:buNone/>
            </a:pPr>
            <a:endParaRPr lang="en-US" altLang="zh-CN" dirty="0"/>
          </a:p>
          <a:p>
            <a:r>
              <a:rPr lang="zh-CN" altLang="en-US" dirty="0"/>
              <a:t>半监督学习：利用一组包括部分标记的数据和部分无标记的数据来进行训练。</a:t>
            </a:r>
            <a:endParaRPr lang="en-US" altLang="zh-CN" dirty="0"/>
          </a:p>
          <a:p>
            <a:endParaRPr lang="zh-CN" altLang="en-US" dirty="0"/>
          </a:p>
        </p:txBody>
      </p:sp>
      <p:sp>
        <p:nvSpPr>
          <p:cNvPr id="4" name="日期占位符 3">
            <a:extLst>
              <a:ext uri="{FF2B5EF4-FFF2-40B4-BE49-F238E27FC236}">
                <a16:creationId xmlns:a16="http://schemas.microsoft.com/office/drawing/2014/main" id="{6A1B7D36-9DAA-4A61-8ACF-9B9A2C235FAB}"/>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81421D9D-CF75-401C-89BE-6BA073E750A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963E6159-A365-4D20-920B-6A048CB7DC4C}"/>
              </a:ext>
            </a:extLst>
          </p:cNvPr>
          <p:cNvSpPr>
            <a:spLocks noGrp="1"/>
          </p:cNvSpPr>
          <p:nvPr>
            <p:ph type="sldNum" sz="quarter" idx="12"/>
          </p:nvPr>
        </p:nvSpPr>
        <p:spPr/>
        <p:txBody>
          <a:bodyPr/>
          <a:lstStyle/>
          <a:p>
            <a:pPr>
              <a:defRPr/>
            </a:pPr>
            <a:fld id="{64C9EB70-B654-4058-838F-8806615D92E5}" type="slidenum">
              <a:rPr lang="en-US" altLang="zh-CN" smtClean="0"/>
              <a:pPr>
                <a:defRPr/>
              </a:pPr>
              <a:t>40</a:t>
            </a:fld>
            <a:endParaRPr lang="en-US" altLang="zh-CN"/>
          </a:p>
        </p:txBody>
      </p:sp>
      <p:pic>
        <p:nvPicPr>
          <p:cNvPr id="5126" name="Picture 6" descr="“猫”的图片搜索结果">
            <a:extLst>
              <a:ext uri="{FF2B5EF4-FFF2-40B4-BE49-F238E27FC236}">
                <a16:creationId xmlns:a16="http://schemas.microsoft.com/office/drawing/2014/main" id="{AD96913F-3195-4EC9-9C8D-BEAA34839E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4378" y="1589871"/>
            <a:ext cx="857248" cy="85724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猫”的图片搜索结果">
            <a:extLst>
              <a:ext uri="{FF2B5EF4-FFF2-40B4-BE49-F238E27FC236}">
                <a16:creationId xmlns:a16="http://schemas.microsoft.com/office/drawing/2014/main" id="{9B70B574-4A67-4543-BECA-5BF688E3F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551" y="1589871"/>
            <a:ext cx="857249" cy="857249"/>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A0EA8E6D-30C6-4A9A-BF0D-A02659CFA73C}"/>
              </a:ext>
            </a:extLst>
          </p:cNvPr>
          <p:cNvPicPr>
            <a:picLocks noChangeAspect="1"/>
          </p:cNvPicPr>
          <p:nvPr/>
        </p:nvPicPr>
        <p:blipFill>
          <a:blip r:embed="rId4"/>
          <a:stretch>
            <a:fillRect/>
          </a:stretch>
        </p:blipFill>
        <p:spPr>
          <a:xfrm>
            <a:off x="4502725" y="1589871"/>
            <a:ext cx="1328737" cy="862012"/>
          </a:xfrm>
          <a:prstGeom prst="rect">
            <a:avLst/>
          </a:prstGeom>
        </p:spPr>
      </p:pic>
      <p:pic>
        <p:nvPicPr>
          <p:cNvPr id="15" name="图片 14">
            <a:extLst>
              <a:ext uri="{FF2B5EF4-FFF2-40B4-BE49-F238E27FC236}">
                <a16:creationId xmlns:a16="http://schemas.microsoft.com/office/drawing/2014/main" id="{DE25F0F6-8098-4048-A5A5-7F7BD283417A}"/>
              </a:ext>
            </a:extLst>
          </p:cNvPr>
          <p:cNvPicPr>
            <a:picLocks noChangeAspect="1"/>
          </p:cNvPicPr>
          <p:nvPr/>
        </p:nvPicPr>
        <p:blipFill>
          <a:blip r:embed="rId5"/>
          <a:stretch>
            <a:fillRect/>
          </a:stretch>
        </p:blipFill>
        <p:spPr>
          <a:xfrm>
            <a:off x="6328387" y="1589871"/>
            <a:ext cx="857248" cy="857248"/>
          </a:xfrm>
          <a:prstGeom prst="rect">
            <a:avLst/>
          </a:prstGeom>
        </p:spPr>
      </p:pic>
      <p:sp>
        <p:nvSpPr>
          <p:cNvPr id="18" name="文字方塊 39">
            <a:extLst>
              <a:ext uri="{FF2B5EF4-FFF2-40B4-BE49-F238E27FC236}">
                <a16:creationId xmlns:a16="http://schemas.microsoft.com/office/drawing/2014/main" id="{EB4A6560-0B3B-406B-9BAC-690FE129F6F1}"/>
              </a:ext>
            </a:extLst>
          </p:cNvPr>
          <p:cNvSpPr txBox="1"/>
          <p:nvPr/>
        </p:nvSpPr>
        <p:spPr>
          <a:xfrm>
            <a:off x="1794378" y="2578236"/>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19" name="文字方塊 40">
            <a:extLst>
              <a:ext uri="{FF2B5EF4-FFF2-40B4-BE49-F238E27FC236}">
                <a16:creationId xmlns:a16="http://schemas.microsoft.com/office/drawing/2014/main" id="{9540D4D3-1AA7-44D0-A5E3-25A9A600B5D9}"/>
              </a:ext>
            </a:extLst>
          </p:cNvPr>
          <p:cNvSpPr txBox="1"/>
          <p:nvPr/>
        </p:nvSpPr>
        <p:spPr>
          <a:xfrm>
            <a:off x="4641092" y="2578235"/>
            <a:ext cx="1052002" cy="461665"/>
          </a:xfrm>
          <a:prstGeom prst="rect">
            <a:avLst/>
          </a:prstGeom>
          <a:noFill/>
        </p:spPr>
        <p:txBody>
          <a:bodyPr wrap="square" rtlCol="0">
            <a:spAutoFit/>
          </a:bodyPr>
          <a:lstStyle/>
          <a:p>
            <a:pPr algn="ctr"/>
            <a:r>
              <a:rPr lang="en-US" altLang="zh-TW" sz="2400" dirty="0"/>
              <a:t>"dog"</a:t>
            </a:r>
            <a:endParaRPr lang="zh-TW" altLang="en-US" sz="2400" dirty="0"/>
          </a:p>
        </p:txBody>
      </p:sp>
      <p:sp>
        <p:nvSpPr>
          <p:cNvPr id="20" name="文字方塊 39">
            <a:extLst>
              <a:ext uri="{FF2B5EF4-FFF2-40B4-BE49-F238E27FC236}">
                <a16:creationId xmlns:a16="http://schemas.microsoft.com/office/drawing/2014/main" id="{504A2DF6-0B7F-409F-816F-977F634B204C}"/>
              </a:ext>
            </a:extLst>
          </p:cNvPr>
          <p:cNvSpPr txBox="1"/>
          <p:nvPr/>
        </p:nvSpPr>
        <p:spPr>
          <a:xfrm>
            <a:off x="3112371" y="2591586"/>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1" name="文字方塊 40">
            <a:extLst>
              <a:ext uri="{FF2B5EF4-FFF2-40B4-BE49-F238E27FC236}">
                <a16:creationId xmlns:a16="http://schemas.microsoft.com/office/drawing/2014/main" id="{FCD63D29-D9B3-474F-9918-78F5EFE30854}"/>
              </a:ext>
            </a:extLst>
          </p:cNvPr>
          <p:cNvSpPr txBox="1"/>
          <p:nvPr/>
        </p:nvSpPr>
        <p:spPr>
          <a:xfrm>
            <a:off x="6231010" y="2591586"/>
            <a:ext cx="105200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22" name="Picture 6" descr="“猫”的图片搜索结果">
            <a:extLst>
              <a:ext uri="{FF2B5EF4-FFF2-40B4-BE49-F238E27FC236}">
                <a16:creationId xmlns:a16="http://schemas.microsoft.com/office/drawing/2014/main" id="{81283274-5CEE-4E37-B3EB-85E1B0CA88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4378" y="3522016"/>
            <a:ext cx="857248" cy="8572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猫”的图片搜索结果">
            <a:extLst>
              <a:ext uri="{FF2B5EF4-FFF2-40B4-BE49-F238E27FC236}">
                <a16:creationId xmlns:a16="http://schemas.microsoft.com/office/drawing/2014/main" id="{826D2D49-1218-46F6-BF25-A8E10E8E2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551" y="3522016"/>
            <a:ext cx="857249" cy="857249"/>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23">
            <a:extLst>
              <a:ext uri="{FF2B5EF4-FFF2-40B4-BE49-F238E27FC236}">
                <a16:creationId xmlns:a16="http://schemas.microsoft.com/office/drawing/2014/main" id="{17D0E1AF-65A6-437F-9560-FFB32371F846}"/>
              </a:ext>
            </a:extLst>
          </p:cNvPr>
          <p:cNvPicPr>
            <a:picLocks noChangeAspect="1"/>
          </p:cNvPicPr>
          <p:nvPr/>
        </p:nvPicPr>
        <p:blipFill>
          <a:blip r:embed="rId4"/>
          <a:stretch>
            <a:fillRect/>
          </a:stretch>
        </p:blipFill>
        <p:spPr>
          <a:xfrm>
            <a:off x="4502725" y="3522016"/>
            <a:ext cx="1328737" cy="862012"/>
          </a:xfrm>
          <a:prstGeom prst="rect">
            <a:avLst/>
          </a:prstGeom>
        </p:spPr>
      </p:pic>
      <p:pic>
        <p:nvPicPr>
          <p:cNvPr id="25" name="图片 24">
            <a:extLst>
              <a:ext uri="{FF2B5EF4-FFF2-40B4-BE49-F238E27FC236}">
                <a16:creationId xmlns:a16="http://schemas.microsoft.com/office/drawing/2014/main" id="{D80C2078-7BF3-4F2F-B186-F7A054360DD7}"/>
              </a:ext>
            </a:extLst>
          </p:cNvPr>
          <p:cNvPicPr>
            <a:picLocks noChangeAspect="1"/>
          </p:cNvPicPr>
          <p:nvPr/>
        </p:nvPicPr>
        <p:blipFill>
          <a:blip r:embed="rId5"/>
          <a:stretch>
            <a:fillRect/>
          </a:stretch>
        </p:blipFill>
        <p:spPr>
          <a:xfrm>
            <a:off x="6328387" y="3522016"/>
            <a:ext cx="857248" cy="857248"/>
          </a:xfrm>
          <a:prstGeom prst="rect">
            <a:avLst/>
          </a:prstGeom>
        </p:spPr>
      </p:pic>
      <p:pic>
        <p:nvPicPr>
          <p:cNvPr id="26" name="Picture 6" descr="“猫”的图片搜索结果">
            <a:extLst>
              <a:ext uri="{FF2B5EF4-FFF2-40B4-BE49-F238E27FC236}">
                <a16:creationId xmlns:a16="http://schemas.microsoft.com/office/drawing/2014/main" id="{3AC3A9E7-2D87-4D61-AA5F-C3DDCF0CE5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4378" y="4780700"/>
            <a:ext cx="857248" cy="8572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猫”的图片搜索结果">
            <a:extLst>
              <a:ext uri="{FF2B5EF4-FFF2-40B4-BE49-F238E27FC236}">
                <a16:creationId xmlns:a16="http://schemas.microsoft.com/office/drawing/2014/main" id="{0DE14F62-FC23-437D-B2E0-DBF75E44A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551" y="4780700"/>
            <a:ext cx="857249" cy="857249"/>
          </a:xfrm>
          <a:prstGeom prst="rect">
            <a:avLst/>
          </a:prstGeom>
          <a:noFill/>
          <a:extLst>
            <a:ext uri="{909E8E84-426E-40DD-AFC4-6F175D3DCCD1}">
              <a14:hiddenFill xmlns:a14="http://schemas.microsoft.com/office/drawing/2010/main">
                <a:solidFill>
                  <a:srgbClr val="FFFFFF"/>
                </a:solidFill>
              </a14:hiddenFill>
            </a:ext>
          </a:extLst>
        </p:spPr>
      </p:pic>
      <p:pic>
        <p:nvPicPr>
          <p:cNvPr id="28" name="图片 27">
            <a:extLst>
              <a:ext uri="{FF2B5EF4-FFF2-40B4-BE49-F238E27FC236}">
                <a16:creationId xmlns:a16="http://schemas.microsoft.com/office/drawing/2014/main" id="{DCC9CCA1-5408-431F-89C1-18FB5670714A}"/>
              </a:ext>
            </a:extLst>
          </p:cNvPr>
          <p:cNvPicPr>
            <a:picLocks noChangeAspect="1"/>
          </p:cNvPicPr>
          <p:nvPr/>
        </p:nvPicPr>
        <p:blipFill>
          <a:blip r:embed="rId4"/>
          <a:stretch>
            <a:fillRect/>
          </a:stretch>
        </p:blipFill>
        <p:spPr>
          <a:xfrm>
            <a:off x="4502725" y="4780700"/>
            <a:ext cx="1328737" cy="862012"/>
          </a:xfrm>
          <a:prstGeom prst="rect">
            <a:avLst/>
          </a:prstGeom>
        </p:spPr>
      </p:pic>
      <p:pic>
        <p:nvPicPr>
          <p:cNvPr id="29" name="图片 28">
            <a:extLst>
              <a:ext uri="{FF2B5EF4-FFF2-40B4-BE49-F238E27FC236}">
                <a16:creationId xmlns:a16="http://schemas.microsoft.com/office/drawing/2014/main" id="{052A63B6-E239-4BD0-A6C3-92AECE82A0AC}"/>
              </a:ext>
            </a:extLst>
          </p:cNvPr>
          <p:cNvPicPr>
            <a:picLocks noChangeAspect="1"/>
          </p:cNvPicPr>
          <p:nvPr/>
        </p:nvPicPr>
        <p:blipFill>
          <a:blip r:embed="rId5"/>
          <a:stretch>
            <a:fillRect/>
          </a:stretch>
        </p:blipFill>
        <p:spPr>
          <a:xfrm>
            <a:off x="6328387" y="4780700"/>
            <a:ext cx="857248" cy="857248"/>
          </a:xfrm>
          <a:prstGeom prst="rect">
            <a:avLst/>
          </a:prstGeom>
        </p:spPr>
      </p:pic>
      <p:sp>
        <p:nvSpPr>
          <p:cNvPr id="30" name="文字方塊 39">
            <a:extLst>
              <a:ext uri="{FF2B5EF4-FFF2-40B4-BE49-F238E27FC236}">
                <a16:creationId xmlns:a16="http://schemas.microsoft.com/office/drawing/2014/main" id="{CDA6D0C3-39AB-45AC-AA29-BC02221852A3}"/>
              </a:ext>
            </a:extLst>
          </p:cNvPr>
          <p:cNvSpPr txBox="1"/>
          <p:nvPr/>
        </p:nvSpPr>
        <p:spPr>
          <a:xfrm>
            <a:off x="1794378" y="5769065"/>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31" name="文字方塊 40">
            <a:extLst>
              <a:ext uri="{FF2B5EF4-FFF2-40B4-BE49-F238E27FC236}">
                <a16:creationId xmlns:a16="http://schemas.microsoft.com/office/drawing/2014/main" id="{BDB7D785-9EB9-4E68-BFBA-5B193E8D861D}"/>
              </a:ext>
            </a:extLst>
          </p:cNvPr>
          <p:cNvSpPr txBox="1"/>
          <p:nvPr/>
        </p:nvSpPr>
        <p:spPr>
          <a:xfrm>
            <a:off x="4641092" y="5769064"/>
            <a:ext cx="1052002" cy="461665"/>
          </a:xfrm>
          <a:prstGeom prst="rect">
            <a:avLst/>
          </a:prstGeom>
          <a:noFill/>
        </p:spPr>
        <p:txBody>
          <a:bodyPr wrap="square" rtlCol="0">
            <a:spAutoFit/>
          </a:bodyPr>
          <a:lstStyle/>
          <a:p>
            <a:pPr algn="ctr"/>
            <a:r>
              <a:rPr lang="en-US" altLang="zh-TW" sz="2400" dirty="0"/>
              <a:t>"dog"</a:t>
            </a:r>
            <a:endParaRPr lang="zh-TW" altLang="en-US" sz="2400" dirty="0"/>
          </a:p>
        </p:txBody>
      </p:sp>
      <p:sp>
        <p:nvSpPr>
          <p:cNvPr id="32" name="文字方塊 39">
            <a:extLst>
              <a:ext uri="{FF2B5EF4-FFF2-40B4-BE49-F238E27FC236}">
                <a16:creationId xmlns:a16="http://schemas.microsoft.com/office/drawing/2014/main" id="{555EFD52-BD58-4994-8DAE-E5A42C97A922}"/>
              </a:ext>
            </a:extLst>
          </p:cNvPr>
          <p:cNvSpPr txBox="1"/>
          <p:nvPr/>
        </p:nvSpPr>
        <p:spPr>
          <a:xfrm>
            <a:off x="3112371" y="5782415"/>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33" name="文字方塊 40">
            <a:extLst>
              <a:ext uri="{FF2B5EF4-FFF2-40B4-BE49-F238E27FC236}">
                <a16:creationId xmlns:a16="http://schemas.microsoft.com/office/drawing/2014/main" id="{8D19BE08-18F2-4AEF-BC15-8A09DD7C705B}"/>
              </a:ext>
            </a:extLst>
          </p:cNvPr>
          <p:cNvSpPr txBox="1"/>
          <p:nvPr/>
        </p:nvSpPr>
        <p:spPr>
          <a:xfrm>
            <a:off x="6231010" y="5782415"/>
            <a:ext cx="105200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5140" name="Picture 20" descr="“狗”的图片搜索结果">
            <a:extLst>
              <a:ext uri="{FF2B5EF4-FFF2-40B4-BE49-F238E27FC236}">
                <a16:creationId xmlns:a16="http://schemas.microsoft.com/office/drawing/2014/main" id="{9ACC94B5-726A-42EE-894C-BA7BE8CD71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0201" y="4774848"/>
            <a:ext cx="1127399" cy="886769"/>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猫”的图片搜索结果">
            <a:extLst>
              <a:ext uri="{FF2B5EF4-FFF2-40B4-BE49-F238E27FC236}">
                <a16:creationId xmlns:a16="http://schemas.microsoft.com/office/drawing/2014/main" id="{3D4A4F16-59C7-43C1-9C67-3082E881E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20319" y="4774848"/>
            <a:ext cx="1264118" cy="886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08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30" grpId="0"/>
      <p:bldP spid="31" grpId="0"/>
      <p:bldP spid="32" grpId="0"/>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3AD3E-BE9E-42C6-B249-B76CE569CD4E}"/>
              </a:ext>
            </a:extLst>
          </p:cNvPr>
          <p:cNvSpPr>
            <a:spLocks noGrp="1"/>
          </p:cNvSpPr>
          <p:nvPr>
            <p:ph type="title"/>
          </p:nvPr>
        </p:nvSpPr>
        <p:spPr/>
        <p:txBody>
          <a:bodyPr/>
          <a:lstStyle/>
          <a:p>
            <a:r>
              <a:rPr lang="zh-CN" altLang="en-US" dirty="0"/>
              <a:t>机器学习与数学</a:t>
            </a:r>
          </a:p>
        </p:txBody>
      </p:sp>
      <p:sp>
        <p:nvSpPr>
          <p:cNvPr id="3" name="内容占位符 2">
            <a:extLst>
              <a:ext uri="{FF2B5EF4-FFF2-40B4-BE49-F238E27FC236}">
                <a16:creationId xmlns:a16="http://schemas.microsoft.com/office/drawing/2014/main" id="{0D759A90-3F96-4C2A-9877-9F19781C0BC8}"/>
              </a:ext>
            </a:extLst>
          </p:cNvPr>
          <p:cNvSpPr>
            <a:spLocks noGrp="1"/>
          </p:cNvSpPr>
          <p:nvPr>
            <p:ph idx="1"/>
          </p:nvPr>
        </p:nvSpPr>
        <p:spPr/>
        <p:txBody>
          <a:bodyPr/>
          <a:lstStyle/>
          <a:p>
            <a:r>
              <a:rPr lang="zh-CN" altLang="en-US" dirty="0"/>
              <a:t>要深入了解机器学习（特别是深度学习）算法，需要一定的数学基础。</a:t>
            </a:r>
            <a:endParaRPr lang="en-US" altLang="zh-CN" dirty="0"/>
          </a:p>
          <a:p>
            <a:pPr lvl="1"/>
            <a:r>
              <a:rPr lang="zh-CN" altLang="en-US" dirty="0"/>
              <a:t>本课程以了解机器学习的基本原理与简单应用为主，对算法的原理部分简要说明。</a:t>
            </a:r>
            <a:endParaRPr lang="en-US" altLang="zh-CN" dirty="0"/>
          </a:p>
          <a:p>
            <a:endParaRPr lang="en-US" altLang="zh-CN" dirty="0"/>
          </a:p>
          <a:p>
            <a:r>
              <a:rPr lang="zh-CN" altLang="en-US" dirty="0"/>
              <a:t>如果你想更深入全面了解机器学习算法的原理，你需要了解：</a:t>
            </a:r>
            <a:endParaRPr lang="en-US" altLang="zh-CN" dirty="0"/>
          </a:p>
          <a:p>
            <a:pPr lvl="1"/>
            <a:r>
              <a:rPr lang="zh-CN" altLang="en-US" dirty="0"/>
              <a:t>线性代数：矩阵</a:t>
            </a:r>
            <a:r>
              <a:rPr lang="en-US" altLang="zh-CN" dirty="0"/>
              <a:t>/</a:t>
            </a:r>
            <a:r>
              <a:rPr lang="zh-CN" altLang="en-US" dirty="0"/>
              <a:t>向量运算（转置、逆、乘积）、矩阵论（空间、子空间、矩阵分解）等；</a:t>
            </a:r>
            <a:endParaRPr lang="en-US" altLang="zh-CN" dirty="0"/>
          </a:p>
          <a:p>
            <a:pPr lvl="1"/>
            <a:r>
              <a:rPr lang="zh-CN" altLang="en-US" dirty="0"/>
              <a:t>高等数学（微积分）：微分、积分、偏导、梯度等；</a:t>
            </a:r>
            <a:endParaRPr lang="en-US" altLang="zh-CN" dirty="0"/>
          </a:p>
          <a:p>
            <a:pPr lvl="1"/>
            <a:r>
              <a:rPr lang="zh-CN" altLang="en-US" dirty="0"/>
              <a:t>概率论：概率计算、贝叶斯公式、概率分布（正态分布、无偏估计）等；</a:t>
            </a:r>
            <a:endParaRPr lang="en-US" altLang="zh-CN" dirty="0"/>
          </a:p>
          <a:p>
            <a:pPr lvl="1"/>
            <a:r>
              <a:rPr lang="zh-CN" altLang="en-US" dirty="0"/>
              <a:t>最优化（凸优化）：范数、拉格朗日乘子法、</a:t>
            </a:r>
            <a:r>
              <a:rPr lang="en-US" altLang="zh-CN" dirty="0"/>
              <a:t>KTT</a:t>
            </a:r>
            <a:r>
              <a:rPr lang="zh-CN" altLang="en-US" dirty="0"/>
              <a:t>条件等。</a:t>
            </a:r>
            <a:endParaRPr lang="en-US" altLang="zh-CN" dirty="0"/>
          </a:p>
          <a:p>
            <a:endParaRPr lang="zh-CN" altLang="en-US" dirty="0"/>
          </a:p>
        </p:txBody>
      </p:sp>
      <p:sp>
        <p:nvSpPr>
          <p:cNvPr id="4" name="日期占位符 3">
            <a:extLst>
              <a:ext uri="{FF2B5EF4-FFF2-40B4-BE49-F238E27FC236}">
                <a16:creationId xmlns:a16="http://schemas.microsoft.com/office/drawing/2014/main" id="{4E3825FE-4341-4CF0-941C-B4BABC1B3DC7}"/>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E75B2C1F-3E29-4D40-AE04-8AE261587309}"/>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EA694379-8134-4263-994B-7087BE0D7718}"/>
              </a:ext>
            </a:extLst>
          </p:cNvPr>
          <p:cNvSpPr>
            <a:spLocks noGrp="1"/>
          </p:cNvSpPr>
          <p:nvPr>
            <p:ph type="sldNum" sz="quarter" idx="12"/>
          </p:nvPr>
        </p:nvSpPr>
        <p:spPr/>
        <p:txBody>
          <a:bodyPr/>
          <a:lstStyle/>
          <a:p>
            <a:pPr>
              <a:defRPr/>
            </a:pPr>
            <a:fld id="{64C9EB70-B654-4058-838F-8806615D92E5}" type="slidenum">
              <a:rPr lang="en-US" altLang="zh-CN" smtClean="0"/>
              <a:pPr>
                <a:defRPr/>
              </a:pPr>
              <a:t>41</a:t>
            </a:fld>
            <a:endParaRPr lang="en-US" altLang="zh-CN"/>
          </a:p>
        </p:txBody>
      </p:sp>
    </p:spTree>
    <p:extLst>
      <p:ext uri="{BB962C8B-B14F-4D97-AF65-F5344CB8AC3E}">
        <p14:creationId xmlns:p14="http://schemas.microsoft.com/office/powerpoint/2010/main" val="221300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第二</a:t>
            </a:r>
            <a:r>
              <a:rPr kumimoji="1" lang="zh-CN" altLang="en-US"/>
              <a:t>章：回归</a:t>
            </a:r>
            <a:endParaRPr kumimoji="1" lang="zh-CN" altLang="en-US" dirty="0"/>
          </a:p>
        </p:txBody>
      </p:sp>
    </p:spTree>
    <p:extLst>
      <p:ext uri="{BB962C8B-B14F-4D97-AF65-F5344CB8AC3E}">
        <p14:creationId xmlns:p14="http://schemas.microsoft.com/office/powerpoint/2010/main" val="11574263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5A80D-18D6-42E1-BD49-64E886178140}"/>
              </a:ext>
            </a:extLst>
          </p:cNvPr>
          <p:cNvSpPr>
            <a:spLocks noGrp="1"/>
          </p:cNvSpPr>
          <p:nvPr>
            <p:ph type="title"/>
          </p:nvPr>
        </p:nvSpPr>
        <p:spPr/>
        <p:txBody>
          <a:bodyPr/>
          <a:lstStyle/>
          <a:p>
            <a:r>
              <a:rPr lang="zh-CN" altLang="en-US" dirty="0"/>
              <a:t>一元线性回归：房价预测</a:t>
            </a:r>
          </a:p>
        </p:txBody>
      </p:sp>
      <mc:AlternateContent xmlns:mc="http://schemas.openxmlformats.org/markup-compatibility/2006" xmlns:a14="http://schemas.microsoft.com/office/drawing/2010/main">
        <mc:Choice Requires="a14">
          <p:sp>
            <p:nvSpPr>
              <p:cNvPr id="12" name="内容占位符 11">
                <a:extLst>
                  <a:ext uri="{FF2B5EF4-FFF2-40B4-BE49-F238E27FC236}">
                    <a16:creationId xmlns:a16="http://schemas.microsoft.com/office/drawing/2014/main" id="{9A636946-A956-43FD-9D29-8526A6B369D5}"/>
                  </a:ext>
                </a:extLst>
              </p:cNvPr>
              <p:cNvSpPr>
                <a:spLocks noGrp="1"/>
              </p:cNvSpPr>
              <p:nvPr>
                <p:ph sz="half" idx="1"/>
              </p:nvPr>
            </p:nvSpPr>
            <p:spPr>
              <a:xfrm>
                <a:off x="755651" y="1052516"/>
                <a:ext cx="6520638" cy="5086477"/>
              </a:xfrm>
            </p:spPr>
            <p:txBody>
              <a:bodyPr anchor="ctr"/>
              <a:lstStyle/>
              <a:p>
                <a:r>
                  <a:rPr lang="zh-CN" altLang="en-US" dirty="0"/>
                  <a:t>监督学习：</a:t>
                </a:r>
                <a:endParaRPr lang="en-US" altLang="zh-CN" dirty="0"/>
              </a:p>
              <a:p>
                <a:pPr lvl="1"/>
                <a:r>
                  <a:rPr lang="zh-CN" altLang="en-US" dirty="0"/>
                  <a:t>已知的数据有</a:t>
                </a:r>
                <a:r>
                  <a:rPr lang="zh-CN" altLang="en-US" b="1" dirty="0"/>
                  <a:t>正确结果</a:t>
                </a:r>
                <a:endParaRPr lang="en-US" altLang="zh-CN" b="1" dirty="0"/>
              </a:p>
              <a:p>
                <a:pPr lvl="1"/>
                <a:endParaRPr lang="en-US" altLang="zh-CN" dirty="0"/>
              </a:p>
              <a:p>
                <a:r>
                  <a:rPr lang="zh-CN" altLang="en-US" dirty="0"/>
                  <a:t>回归 </a:t>
                </a:r>
                <a:r>
                  <a:rPr lang="en-US" altLang="zh-CN" dirty="0"/>
                  <a:t>(Regression)</a:t>
                </a:r>
                <a:r>
                  <a:rPr lang="zh-CN" altLang="en-US" dirty="0"/>
                  <a:t>：</a:t>
                </a:r>
                <a:endParaRPr lang="en-US" altLang="zh-CN" dirty="0"/>
              </a:p>
              <a:p>
                <a:pPr lvl="1"/>
                <a:r>
                  <a:rPr lang="zh-CN" altLang="en-US" dirty="0"/>
                  <a:t>预测的输出是</a:t>
                </a:r>
                <a:r>
                  <a:rPr lang="zh-CN" altLang="en-US" b="1" dirty="0"/>
                  <a:t>连续值</a:t>
                </a:r>
                <a:endParaRPr lang="en-US" altLang="zh-CN" b="1" dirty="0"/>
              </a:p>
              <a:p>
                <a:pPr lvl="1"/>
                <a:endParaRPr lang="en-US" altLang="zh-CN" b="1" dirty="0"/>
              </a:p>
              <a:p>
                <a:r>
                  <a:rPr lang="zh-CN" altLang="en-US" dirty="0"/>
                  <a:t>符号表示：</a:t>
                </a:r>
                <a:endParaRPr lang="en-US" altLang="zh-CN" dirty="0"/>
              </a:p>
              <a:p>
                <a:pPr lvl="1"/>
                <a:r>
                  <a:rPr lang="en-US" altLang="zh-CN" b="1" i="1" dirty="0">
                    <a:latin typeface="Times New Roman" panose="02020603050405020304" pitchFamily="18" charset="0"/>
                    <a:cs typeface="Times New Roman" panose="02020603050405020304" pitchFamily="18" charset="0"/>
                  </a:rPr>
                  <a:t>x</a:t>
                </a:r>
                <a:r>
                  <a:rPr lang="en-US" altLang="zh-CN" dirty="0"/>
                  <a:t>: </a:t>
                </a:r>
                <a:r>
                  <a:rPr lang="zh-CN" altLang="en-US" dirty="0"/>
                  <a:t>输入值</a:t>
                </a:r>
                <a:r>
                  <a:rPr lang="en-US" altLang="zh-CN" dirty="0"/>
                  <a:t>/</a:t>
                </a:r>
                <a:r>
                  <a:rPr lang="zh-CN" altLang="en-US" dirty="0"/>
                  <a:t>特征</a:t>
                </a:r>
                <a:r>
                  <a:rPr lang="en-US" altLang="zh-CN" dirty="0"/>
                  <a:t>(feature)</a:t>
                </a:r>
              </a:p>
              <a:p>
                <a:pPr lvl="1"/>
                <a:r>
                  <a:rPr lang="en-US" altLang="zh-CN" b="1" i="1" dirty="0">
                    <a:latin typeface="Times New Roman" panose="02020603050405020304" pitchFamily="18" charset="0"/>
                    <a:cs typeface="Times New Roman" panose="02020603050405020304" pitchFamily="18" charset="0"/>
                  </a:rPr>
                  <a:t>y</a:t>
                </a:r>
                <a:r>
                  <a:rPr lang="en-US" altLang="zh-CN" dirty="0"/>
                  <a:t>: </a:t>
                </a:r>
                <a:r>
                  <a:rPr lang="zh-CN" altLang="en-US" dirty="0"/>
                  <a:t>输出值</a:t>
                </a:r>
                <a:r>
                  <a:rPr lang="en-US" altLang="zh-CN" dirty="0"/>
                  <a:t>/</a:t>
                </a:r>
                <a:r>
                  <a:rPr lang="zh-CN" altLang="en-US" dirty="0"/>
                  <a:t>目标</a:t>
                </a:r>
                <a:r>
                  <a:rPr lang="en-US" altLang="zh-CN" dirty="0"/>
                  <a:t>(target)</a:t>
                </a:r>
              </a:p>
              <a:p>
                <a:pPr lvl="1"/>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oMath>
                </a14:m>
                <a:r>
                  <a:rPr lang="en-US" altLang="zh-CN" dirty="0"/>
                  <a:t>: </a:t>
                </a:r>
                <a:r>
                  <a:rPr lang="zh-CN" altLang="en-US" dirty="0"/>
                  <a:t>表示第</a:t>
                </a:r>
                <a:r>
                  <a:rPr lang="en-US" altLang="zh-CN" i="1" dirty="0" err="1"/>
                  <a:t>i</a:t>
                </a:r>
                <a:r>
                  <a:rPr lang="zh-CN" altLang="en-US" dirty="0"/>
                  <a:t>个训练实例</a:t>
                </a:r>
                <a:r>
                  <a:rPr lang="en-US" altLang="zh-CN" dirty="0"/>
                  <a:t>(training example)</a:t>
                </a:r>
              </a:p>
              <a:p>
                <a:pPr lvl="1"/>
                <a:r>
                  <a:rPr lang="en-US" altLang="zh-CN" b="1" i="1"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和</a:t>
                </a:r>
                <a:r>
                  <a:rPr lang="en-US" altLang="zh-CN" b="1" i="1" dirty="0">
                    <a:latin typeface="Times New Roman" panose="02020603050405020304" pitchFamily="18" charset="0"/>
                    <a:cs typeface="Times New Roman" panose="02020603050405020304" pitchFamily="18" charset="0"/>
                  </a:rPr>
                  <a:t>y</a:t>
                </a:r>
                <a:r>
                  <a:rPr lang="zh-CN" altLang="en-US" dirty="0">
                    <a:latin typeface="Times New Roman" panose="02020603050405020304" pitchFamily="18" charset="0"/>
                    <a:cs typeface="Times New Roman" panose="02020603050405020304" pitchFamily="18" charset="0"/>
                  </a:rPr>
                  <a:t>可</a:t>
                </a:r>
                <a:r>
                  <a:rPr lang="zh-CN" altLang="en-US" dirty="0"/>
                  <a:t>表示为向量</a:t>
                </a:r>
              </a:p>
            </p:txBody>
          </p:sp>
        </mc:Choice>
        <mc:Fallback xmlns="">
          <p:sp>
            <p:nvSpPr>
              <p:cNvPr id="12" name="内容占位符 11">
                <a:extLst>
                  <a:ext uri="{FF2B5EF4-FFF2-40B4-BE49-F238E27FC236}">
                    <a16:creationId xmlns:a16="http://schemas.microsoft.com/office/drawing/2014/main" id="{9A636946-A956-43FD-9D29-8526A6B369D5}"/>
                  </a:ext>
                </a:extLst>
              </p:cNvPr>
              <p:cNvSpPr>
                <a:spLocks noGrp="1" noRot="1" noChangeAspect="1" noMove="1" noResize="1" noEditPoints="1" noAdjustHandles="1" noChangeArrowheads="1" noChangeShapeType="1" noTextEdit="1"/>
              </p:cNvSpPr>
              <p:nvPr>
                <p:ph sz="half" idx="1"/>
              </p:nvPr>
            </p:nvSpPr>
            <p:spPr>
              <a:xfrm>
                <a:off x="755651" y="1052516"/>
                <a:ext cx="6520638" cy="5086477"/>
              </a:xfrm>
              <a:blipFill>
                <a:blip r:embed="rId2"/>
                <a:stretch>
                  <a:fillRect l="-1121" r="-654"/>
                </a:stretch>
              </a:blipFill>
            </p:spPr>
            <p:txBody>
              <a:bodyPr/>
              <a:lstStyle/>
              <a:p>
                <a:r>
                  <a:rPr lang="zh-CN" altLang="en-US">
                    <a:noFill/>
                  </a:rPr>
                  <a:t> </a:t>
                </a:r>
              </a:p>
            </p:txBody>
          </p:sp>
        </mc:Fallback>
      </mc:AlternateContent>
      <p:pic>
        <p:nvPicPr>
          <p:cNvPr id="15" name="内容占位符 14">
            <a:extLst>
              <a:ext uri="{FF2B5EF4-FFF2-40B4-BE49-F238E27FC236}">
                <a16:creationId xmlns:a16="http://schemas.microsoft.com/office/drawing/2014/main" id="{3522E053-E523-498D-8B06-C20AB220B3B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76289" y="1198635"/>
            <a:ext cx="4157944" cy="2771962"/>
          </a:xfrm>
        </p:spPr>
      </p:pic>
      <p:sp>
        <p:nvSpPr>
          <p:cNvPr id="4" name="日期占位符 3">
            <a:extLst>
              <a:ext uri="{FF2B5EF4-FFF2-40B4-BE49-F238E27FC236}">
                <a16:creationId xmlns:a16="http://schemas.microsoft.com/office/drawing/2014/main" id="{6EFABF30-1F8F-4FD4-9AFB-3A8776AB1508}"/>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85411ADB-4940-4F5F-8822-F66BFD15EE2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40957E66-7741-4638-BFCE-C6BE6F7BB196}"/>
              </a:ext>
            </a:extLst>
          </p:cNvPr>
          <p:cNvSpPr>
            <a:spLocks noGrp="1"/>
          </p:cNvSpPr>
          <p:nvPr>
            <p:ph type="sldNum" sz="quarter" idx="12"/>
          </p:nvPr>
        </p:nvSpPr>
        <p:spPr/>
        <p:txBody>
          <a:bodyPr/>
          <a:lstStyle/>
          <a:p>
            <a:pPr>
              <a:defRPr/>
            </a:pPr>
            <a:fld id="{64C9EB70-B654-4058-838F-8806615D92E5}" type="slidenum">
              <a:rPr lang="en-US" altLang="zh-CN" smtClean="0"/>
              <a:pPr>
                <a:defRPr/>
              </a:pPr>
              <a:t>43</a:t>
            </a:fld>
            <a:endParaRPr lang="en-US" altLang="zh-CN"/>
          </a:p>
        </p:txBody>
      </p:sp>
      <p:graphicFrame>
        <p:nvGraphicFramePr>
          <p:cNvPr id="16" name="内容占位符 6">
            <a:extLst>
              <a:ext uri="{FF2B5EF4-FFF2-40B4-BE49-F238E27FC236}">
                <a16:creationId xmlns:a16="http://schemas.microsoft.com/office/drawing/2014/main" id="{EB980026-D29F-4C6E-9BFC-18210325D87E}"/>
              </a:ext>
            </a:extLst>
          </p:cNvPr>
          <p:cNvGraphicFramePr>
            <a:graphicFrameLocks/>
          </p:cNvGraphicFramePr>
          <p:nvPr>
            <p:extLst>
              <p:ext uri="{D42A27DB-BD31-4B8C-83A1-F6EECF244321}">
                <p14:modId xmlns:p14="http://schemas.microsoft.com/office/powerpoint/2010/main" val="1393343242"/>
              </p:ext>
            </p:extLst>
          </p:nvPr>
        </p:nvGraphicFramePr>
        <p:xfrm>
          <a:off x="8224646" y="4284794"/>
          <a:ext cx="2425566" cy="1854200"/>
        </p:xfrm>
        <a:graphic>
          <a:graphicData uri="http://schemas.openxmlformats.org/drawingml/2006/table">
            <a:tbl>
              <a:tblPr firstRow="1" bandRow="1">
                <a:tableStyleId>{073A0DAA-6AF3-43AB-8588-CEC1D06C72B9}</a:tableStyleId>
              </a:tblPr>
              <a:tblGrid>
                <a:gridCol w="1212783">
                  <a:extLst>
                    <a:ext uri="{9D8B030D-6E8A-4147-A177-3AD203B41FA5}">
                      <a16:colId xmlns:a16="http://schemas.microsoft.com/office/drawing/2014/main" val="849694925"/>
                    </a:ext>
                  </a:extLst>
                </a:gridCol>
                <a:gridCol w="1212783">
                  <a:extLst>
                    <a:ext uri="{9D8B030D-6E8A-4147-A177-3AD203B41FA5}">
                      <a16:colId xmlns:a16="http://schemas.microsoft.com/office/drawing/2014/main" val="2032597962"/>
                    </a:ext>
                  </a:extLst>
                </a:gridCol>
              </a:tblGrid>
              <a:tr h="370840">
                <a:tc>
                  <a:txBody>
                    <a:bodyPr/>
                    <a:lstStyle/>
                    <a:p>
                      <a:pPr algn="ctr"/>
                      <a:r>
                        <a:rPr lang="zh-CN" altLang="en-US" dirty="0"/>
                        <a:t>面积 </a:t>
                      </a:r>
                      <a:r>
                        <a:rPr lang="en-US" altLang="zh-CN" dirty="0"/>
                        <a:t>(x)</a:t>
                      </a:r>
                      <a:endParaRPr lang="zh-CN" altLang="en-US" dirty="0"/>
                    </a:p>
                  </a:txBody>
                  <a:tcPr/>
                </a:tc>
                <a:tc>
                  <a:txBody>
                    <a:bodyPr/>
                    <a:lstStyle/>
                    <a:p>
                      <a:pPr algn="ctr"/>
                      <a:r>
                        <a:rPr lang="zh-CN" altLang="en-US" dirty="0"/>
                        <a:t>房价 </a:t>
                      </a:r>
                      <a:r>
                        <a:rPr lang="en-US" altLang="zh-CN" dirty="0"/>
                        <a:t>(y)</a:t>
                      </a:r>
                      <a:endParaRPr lang="zh-CN" altLang="en-US" dirty="0"/>
                    </a:p>
                  </a:txBody>
                  <a:tcPr/>
                </a:tc>
                <a:extLst>
                  <a:ext uri="{0D108BD9-81ED-4DB2-BD59-A6C34878D82A}">
                    <a16:rowId xmlns:a16="http://schemas.microsoft.com/office/drawing/2014/main" val="246005499"/>
                  </a:ext>
                </a:extLst>
              </a:tr>
              <a:tr h="370840">
                <a:tc>
                  <a:txBody>
                    <a:bodyPr/>
                    <a:lstStyle/>
                    <a:p>
                      <a:pPr algn="ctr"/>
                      <a:r>
                        <a:rPr lang="en-US" altLang="zh-CN" dirty="0"/>
                        <a:t>110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a:t>502</a:t>
                      </a:r>
                      <a:endParaRPr lang="zh-CN" altLang="en-US" dirty="0"/>
                    </a:p>
                  </a:txBody>
                  <a:tcPr/>
                </a:tc>
                <a:extLst>
                  <a:ext uri="{0D108BD9-81ED-4DB2-BD59-A6C34878D82A}">
                    <a16:rowId xmlns:a16="http://schemas.microsoft.com/office/drawing/2014/main" val="1823030155"/>
                  </a:ext>
                </a:extLst>
              </a:tr>
              <a:tr h="370840">
                <a:tc>
                  <a:txBody>
                    <a:bodyPr/>
                    <a:lstStyle/>
                    <a:p>
                      <a:pPr algn="ctr"/>
                      <a:r>
                        <a:rPr lang="en-US" altLang="zh-CN" dirty="0"/>
                        <a:t>80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val="1815547532"/>
                  </a:ext>
                </a:extLst>
              </a:tr>
              <a:tr h="370840">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168178639"/>
                  </a:ext>
                </a:extLst>
              </a:tr>
            </a:tbl>
          </a:graphicData>
        </a:graphic>
      </p:graphicFrame>
    </p:spTree>
    <p:extLst>
      <p:ext uri="{BB962C8B-B14F-4D97-AF65-F5344CB8AC3E}">
        <p14:creationId xmlns:p14="http://schemas.microsoft.com/office/powerpoint/2010/main" val="3029847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14">
            <a:extLst>
              <a:ext uri="{FF2B5EF4-FFF2-40B4-BE49-F238E27FC236}">
                <a16:creationId xmlns:a16="http://schemas.microsoft.com/office/drawing/2014/main" id="{FB57CBA1-6E0F-5E4A-B4E8-55C36629C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6289" y="1198635"/>
            <a:ext cx="4157944" cy="2771962"/>
          </a:xfrm>
          <a:prstGeom prst="rect">
            <a:avLst/>
          </a:prstGeom>
        </p:spPr>
      </p:pic>
      <p:sp>
        <p:nvSpPr>
          <p:cNvPr id="2" name="标题 1">
            <a:extLst>
              <a:ext uri="{FF2B5EF4-FFF2-40B4-BE49-F238E27FC236}">
                <a16:creationId xmlns:a16="http://schemas.microsoft.com/office/drawing/2014/main" id="{2EF6CFFB-B21D-4816-8B60-4F694DE205A3}"/>
              </a:ext>
            </a:extLst>
          </p:cNvPr>
          <p:cNvSpPr>
            <a:spLocks noGrp="1"/>
          </p:cNvSpPr>
          <p:nvPr>
            <p:ph type="title"/>
          </p:nvPr>
        </p:nvSpPr>
        <p:spPr/>
        <p:txBody>
          <a:bodyPr/>
          <a:lstStyle/>
          <a:p>
            <a:r>
              <a:rPr lang="zh-CN" altLang="en-US" dirty="0"/>
              <a:t>一元线性回归：模型选择</a:t>
            </a:r>
          </a:p>
        </p:txBody>
      </p:sp>
      <p:sp>
        <p:nvSpPr>
          <p:cNvPr id="4" name="日期占位符 3">
            <a:extLst>
              <a:ext uri="{FF2B5EF4-FFF2-40B4-BE49-F238E27FC236}">
                <a16:creationId xmlns:a16="http://schemas.microsoft.com/office/drawing/2014/main" id="{C85B2897-6538-42C2-ACB0-1A31F8468D6E}"/>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F14B425A-3171-4E97-89FA-80AFA74855F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F15C4534-974F-4C9E-B28B-699F862B6BC7}"/>
              </a:ext>
            </a:extLst>
          </p:cNvPr>
          <p:cNvSpPr>
            <a:spLocks noGrp="1"/>
          </p:cNvSpPr>
          <p:nvPr>
            <p:ph type="sldNum" sz="quarter" idx="12"/>
          </p:nvPr>
        </p:nvSpPr>
        <p:spPr/>
        <p:txBody>
          <a:bodyPr/>
          <a:lstStyle/>
          <a:p>
            <a:pPr>
              <a:defRPr/>
            </a:pPr>
            <a:fld id="{64C9EB70-B654-4058-838F-8806615D92E5}" type="slidenum">
              <a:rPr lang="en-US" altLang="zh-CN" smtClean="0"/>
              <a:pPr>
                <a:defRPr/>
              </a:pPr>
              <a:t>44</a:t>
            </a:fld>
            <a:endParaRPr lang="en-US" altLang="zh-CN"/>
          </a:p>
        </p:txBody>
      </p:sp>
      <mc:AlternateContent xmlns:mc="http://schemas.openxmlformats.org/markup-compatibility/2006" xmlns:a14="http://schemas.microsoft.com/office/drawing/2010/main">
        <mc:Choice Requires="a14">
          <p:sp>
            <p:nvSpPr>
              <p:cNvPr id="10" name="内容占位符 9">
                <a:extLst>
                  <a:ext uri="{FF2B5EF4-FFF2-40B4-BE49-F238E27FC236}">
                    <a16:creationId xmlns:a16="http://schemas.microsoft.com/office/drawing/2014/main" id="{BD0E0E32-A568-44E3-89AF-900661C8FDC1}"/>
                  </a:ext>
                </a:extLst>
              </p:cNvPr>
              <p:cNvSpPr>
                <a:spLocks noGrp="1"/>
              </p:cNvSpPr>
              <p:nvPr>
                <p:ph idx="1"/>
              </p:nvPr>
            </p:nvSpPr>
            <p:spPr>
              <a:xfrm>
                <a:off x="755651" y="1052516"/>
                <a:ext cx="10668000" cy="4967287"/>
              </a:xfrm>
            </p:spPr>
            <p:txBody>
              <a:bodyPr/>
              <a:lstStyle/>
              <a:p>
                <a:r>
                  <a:rPr lang="zh-CN" altLang="en-US" dirty="0"/>
                  <a:t>假设：输出与输入之间的关系是线性的</a:t>
                </a:r>
                <a:endParaRPr lang="en-US" altLang="zh-CN" dirty="0"/>
              </a:p>
              <a:p>
                <a:endParaRPr lang="en-US" altLang="zh-CN" dirty="0"/>
              </a:p>
              <a:p>
                <a:r>
                  <a:rPr lang="zh-CN" altLang="en-US" b="0" dirty="0"/>
                  <a:t>模型：</a:t>
                </a:r>
                <a14:m>
                  <m:oMath xmlns:m="http://schemas.openxmlformats.org/officeDocument/2006/math">
                    <m:r>
                      <a:rPr lang="en-US" altLang="zh-CN" b="0" i="1" smtClean="0">
                        <a:latin typeface="Cambria Math"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𝑤𝑥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dirty="0"/>
              </a:p>
              <a:p>
                <a:pPr lvl="1"/>
                <a14:m>
                  <m:oMath xmlns:m="http://schemas.openxmlformats.org/officeDocument/2006/math">
                    <m:r>
                      <a:rPr lang="en-US" altLang="zh-CN" b="0" i="1" smtClean="0">
                        <a:latin typeface="Cambria Math" panose="02040503050406030204" pitchFamily="18" charset="0"/>
                      </a:rPr>
                      <m:t>𝑤</m:t>
                    </m:r>
                    <m:r>
                      <a:rPr lang="zh-CN" altLang="en-US" i="1">
                        <a:latin typeface="Cambria Math" panose="02040503050406030204" pitchFamily="18" charset="0"/>
                      </a:rPr>
                      <m:t>和</m:t>
                    </m:r>
                    <m:r>
                      <a:rPr lang="en-US" altLang="zh-CN" b="0" i="1" smtClean="0">
                        <a:latin typeface="Cambria Math" panose="02040503050406030204" pitchFamily="18" charset="0"/>
                      </a:rPr>
                      <m:t>𝑏</m:t>
                    </m:r>
                  </m:oMath>
                </a14:m>
                <a:r>
                  <a:rPr lang="zh-CN" altLang="en-US" b="1" dirty="0"/>
                  <a:t>是参数</a:t>
                </a:r>
                <a:endParaRPr lang="en-US" altLang="zh-CN" b="1" dirty="0"/>
              </a:p>
              <a:p>
                <a:endParaRPr lang="en-US" altLang="zh-CN" dirty="0"/>
              </a:p>
              <a:p>
                <a:r>
                  <a:rPr lang="zh-CN" altLang="en-US" dirty="0"/>
                  <a:t>模型选择：</a:t>
                </a:r>
                <a:endParaRPr lang="en-US" altLang="zh-CN" dirty="0"/>
              </a:p>
              <a:p>
                <a:pPr lvl="1"/>
                <a:r>
                  <a:rPr lang="zh-CN" altLang="en-US" dirty="0"/>
                  <a:t>参数选取不同值时，对应不同函数。</a:t>
                </a:r>
                <a:endParaRPr lang="en-US" altLang="zh-CN" dirty="0"/>
              </a:p>
              <a:p>
                <a:pPr lvl="1"/>
                <a:r>
                  <a:rPr lang="zh-CN" altLang="en-US" dirty="0"/>
                  <a:t>哪个函数的表现最好？</a:t>
                </a:r>
                <a:endParaRPr lang="en-US" altLang="zh-CN" dirty="0"/>
              </a:p>
              <a:p>
                <a:pPr lvl="1"/>
                <a:r>
                  <a:rPr lang="zh-CN" altLang="en-US" dirty="0"/>
                  <a:t>如何选择出最好的函数？</a:t>
                </a:r>
                <a:endParaRPr lang="en-US" altLang="zh-CN" dirty="0"/>
              </a:p>
              <a:p>
                <a:endParaRPr lang="zh-CN" altLang="en-US" dirty="0"/>
              </a:p>
            </p:txBody>
          </p:sp>
        </mc:Choice>
        <mc:Fallback xmlns="">
          <p:sp>
            <p:nvSpPr>
              <p:cNvPr id="10" name="内容占位符 9">
                <a:extLst>
                  <a:ext uri="{FF2B5EF4-FFF2-40B4-BE49-F238E27FC236}">
                    <a16:creationId xmlns:a16="http://schemas.microsoft.com/office/drawing/2014/main" xmlns:a14="http://schemas.microsoft.com/office/drawing/2010/main" xmlns="" id="{BD0E0E32-A568-44E3-89AF-900661C8FDC1}"/>
                  </a:ext>
                </a:extLst>
              </p:cNvPr>
              <p:cNvSpPr>
                <a:spLocks noGrp="1" noRot="1" noChangeAspect="1" noMove="1" noResize="1" noEditPoints="1" noAdjustHandles="1" noChangeArrowheads="1" noChangeShapeType="1" noTextEdit="1"/>
              </p:cNvSpPr>
              <p:nvPr>
                <p:ph idx="1"/>
              </p:nvPr>
            </p:nvSpPr>
            <p:spPr>
              <a:xfrm>
                <a:off x="755651" y="1052516"/>
                <a:ext cx="10668000" cy="4967287"/>
              </a:xfrm>
              <a:blipFill rotWithShape="0">
                <a:blip r:embed="rId3"/>
                <a:stretch>
                  <a:fillRect l="-686" t="-982"/>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B8EA0638-0410-4EC6-84F4-1A23C7402721}"/>
              </a:ext>
            </a:extLst>
          </p:cNvPr>
          <p:cNvCxnSpPr>
            <a:cxnSpLocks/>
          </p:cNvCxnSpPr>
          <p:nvPr/>
        </p:nvCxnSpPr>
        <p:spPr>
          <a:xfrm flipV="1">
            <a:off x="7905749" y="1685926"/>
            <a:ext cx="2952000" cy="1838324"/>
          </a:xfrm>
          <a:prstGeom prst="line">
            <a:avLst/>
          </a:prstGeom>
          <a:ln w="28575"/>
        </p:spPr>
        <p:style>
          <a:lnRef idx="2">
            <a:schemeClr val="accent4"/>
          </a:lnRef>
          <a:fillRef idx="0">
            <a:schemeClr val="accent4"/>
          </a:fillRef>
          <a:effectRef idx="1">
            <a:schemeClr val="accent4"/>
          </a:effectRef>
          <a:fontRef idx="minor">
            <a:schemeClr val="tx1"/>
          </a:fontRef>
        </p:style>
      </p:cxnSp>
      <p:cxnSp>
        <p:nvCxnSpPr>
          <p:cNvPr id="12" name="直接连接符 11">
            <a:extLst>
              <a:ext uri="{FF2B5EF4-FFF2-40B4-BE49-F238E27FC236}">
                <a16:creationId xmlns:a16="http://schemas.microsoft.com/office/drawing/2014/main" id="{9667FD76-2C8E-4BD3-B647-AA153E470261}"/>
              </a:ext>
            </a:extLst>
          </p:cNvPr>
          <p:cNvCxnSpPr>
            <a:cxnSpLocks/>
          </p:cNvCxnSpPr>
          <p:nvPr/>
        </p:nvCxnSpPr>
        <p:spPr>
          <a:xfrm flipV="1">
            <a:off x="7905749" y="2724150"/>
            <a:ext cx="2952000" cy="476250"/>
          </a:xfrm>
          <a:prstGeom prst="line">
            <a:avLst/>
          </a:prstGeom>
          <a:ln w="28575">
            <a:solidFill>
              <a:srgbClr val="C00000"/>
            </a:solidFill>
          </a:ln>
        </p:spPr>
        <p:style>
          <a:lnRef idx="2">
            <a:schemeClr val="accent4"/>
          </a:lnRef>
          <a:fillRef idx="0">
            <a:schemeClr val="accent4"/>
          </a:fillRef>
          <a:effectRef idx="1">
            <a:schemeClr val="accent4"/>
          </a:effectRef>
          <a:fontRef idx="minor">
            <a:schemeClr val="tx1"/>
          </a:fontRef>
        </p:style>
      </p:cxnSp>
      <p:cxnSp>
        <p:nvCxnSpPr>
          <p:cNvPr id="15" name="直接连接符 14">
            <a:extLst>
              <a:ext uri="{FF2B5EF4-FFF2-40B4-BE49-F238E27FC236}">
                <a16:creationId xmlns:a16="http://schemas.microsoft.com/office/drawing/2014/main" id="{430E730C-2EF6-476D-B193-EB414A1C87EE}"/>
              </a:ext>
            </a:extLst>
          </p:cNvPr>
          <p:cNvCxnSpPr>
            <a:cxnSpLocks/>
          </p:cNvCxnSpPr>
          <p:nvPr/>
        </p:nvCxnSpPr>
        <p:spPr>
          <a:xfrm>
            <a:off x="7905749" y="2257426"/>
            <a:ext cx="2952000" cy="1095374"/>
          </a:xfrm>
          <a:prstGeom prst="line">
            <a:avLst/>
          </a:prstGeom>
          <a:ln w="28575">
            <a:solidFill>
              <a:srgbClr val="FFFF00"/>
            </a:solidFill>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92080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20F6F0-C510-4BBE-89E6-A8C9A8A57415}"/>
              </a:ext>
            </a:extLst>
          </p:cNvPr>
          <p:cNvSpPr>
            <a:spLocks noGrp="1"/>
          </p:cNvSpPr>
          <p:nvPr>
            <p:ph type="title"/>
          </p:nvPr>
        </p:nvSpPr>
        <p:spPr/>
        <p:txBody>
          <a:bodyPr/>
          <a:lstStyle/>
          <a:p>
            <a:r>
              <a:rPr lang="zh-CN" altLang="en-US" dirty="0"/>
              <a:t>一元线性回归：损失函数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68605A4-A425-4CD5-8D59-3ADEED6DE32A}"/>
                  </a:ext>
                </a:extLst>
              </p:cNvPr>
              <p:cNvSpPr>
                <a:spLocks noGrp="1"/>
              </p:cNvSpPr>
              <p:nvPr>
                <p:ph idx="1"/>
              </p:nvPr>
            </p:nvSpPr>
            <p:spPr>
              <a:xfrm>
                <a:off x="755651" y="1052516"/>
                <a:ext cx="10668000" cy="4967287"/>
              </a:xfrm>
            </p:spPr>
            <p:txBody>
              <a:bodyPr/>
              <a:lstStyle/>
              <a:p>
                <a:r>
                  <a:rPr lang="zh-CN" altLang="en-US" dirty="0"/>
                  <a:t>如何选择参数</a:t>
                </a:r>
                <a14:m>
                  <m:oMath xmlns:m="http://schemas.openxmlformats.org/officeDocument/2006/math">
                    <m:r>
                      <a:rPr lang="en-US" altLang="zh-CN" i="1" dirty="0"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en-US" altLang="zh-CN" dirty="0"/>
                  <a:t>?</a:t>
                </a:r>
              </a:p>
              <a:p>
                <a:pPr lvl="1"/>
                <a:r>
                  <a:rPr lang="zh-CN" altLang="en-US" dirty="0"/>
                  <a:t>对于训练数据</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dirty="0"/>
                  <a:t>，使</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与</a:t>
                </a:r>
                <a14:m>
                  <m:oMath xmlns:m="http://schemas.openxmlformats.org/officeDocument/2006/math">
                    <m:r>
                      <a:rPr lang="en-US" altLang="zh-CN" b="0" i="1" dirty="0" smtClean="0">
                        <a:latin typeface="Cambria Math" panose="02040503050406030204" pitchFamily="18" charset="0"/>
                      </a:rPr>
                      <m:t>𝑦</m:t>
                    </m:r>
                  </m:oMath>
                </a14:m>
                <a:r>
                  <a:rPr lang="zh-CN" altLang="en-US" dirty="0"/>
                  <a:t>尽可能接近。</a:t>
                </a:r>
                <a:endParaRPr lang="en-US" altLang="zh-CN" dirty="0"/>
              </a:p>
              <a:p>
                <a:pPr lvl="1"/>
                <a:r>
                  <a:rPr lang="zh-CN" altLang="en-US" b="1" dirty="0"/>
                  <a:t>残差</a:t>
                </a:r>
                <a:r>
                  <a:rPr lang="zh-CN" altLang="en-US" dirty="0"/>
                  <a:t>：预测值</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与真实值</a:t>
                </a:r>
                <a14:m>
                  <m:oMath xmlns:m="http://schemas.openxmlformats.org/officeDocument/2006/math">
                    <m:r>
                      <a:rPr lang="en-US" altLang="zh-CN" i="1" dirty="0">
                        <a:latin typeface="Cambria Math" panose="02040503050406030204" pitchFamily="18" charset="0"/>
                      </a:rPr>
                      <m:t>𝑦</m:t>
                    </m:r>
                  </m:oMath>
                </a14:m>
                <a:r>
                  <a:rPr lang="zh-CN" altLang="en-US" dirty="0"/>
                  <a:t>的差。</a:t>
                </a:r>
                <a:endParaRPr lang="en-US" altLang="zh-CN" dirty="0"/>
              </a:p>
              <a:p>
                <a:pPr lvl="1"/>
                <a:endParaRPr lang="en-US" altLang="zh-CN" dirty="0"/>
              </a:p>
              <a:p>
                <a:r>
                  <a:rPr lang="zh-CN" altLang="en-US" dirty="0"/>
                  <a:t>最小二乘法：使所有残差的平方和最小</a:t>
                </a:r>
                <a:endParaRPr lang="en-US" altLang="zh-CN" dirty="0"/>
              </a:p>
              <a:p>
                <a:endParaRPr lang="en-US" altLang="zh-CN" dirty="0"/>
              </a:p>
              <a:p>
                <a:r>
                  <a:rPr lang="zh-CN" altLang="en-US" dirty="0"/>
                  <a:t>损失函数（</a:t>
                </a:r>
                <a:r>
                  <a:rPr lang="en-US" altLang="zh-CN" dirty="0"/>
                  <a:t>Loss</a:t>
                </a:r>
                <a:r>
                  <a:rPr lang="zh-CN" altLang="en-US" dirty="0"/>
                  <a:t> </a:t>
                </a:r>
                <a:r>
                  <a:rPr lang="en-US" altLang="zh-CN" dirty="0"/>
                  <a:t>Function</a:t>
                </a:r>
                <a:r>
                  <a:rPr lang="zh-CN" altLang="en-US" dirty="0"/>
                  <a:t>）：</a:t>
                </a:r>
                <a:endParaRPr lang="en-US" altLang="zh-CN" dirty="0"/>
              </a:p>
              <a:p>
                <a:endParaRPr lang="en-US" altLang="zh-CN" dirty="0"/>
              </a:p>
              <a:p>
                <a:endParaRPr lang="en-US" altLang="zh-CN" dirty="0"/>
              </a:p>
              <a:p>
                <a:pPr lvl="1"/>
                <a:endParaRPr lang="en-US" altLang="zh-CN" dirty="0"/>
              </a:p>
              <a:p>
                <a:pPr lvl="1"/>
                <a:r>
                  <a:rPr lang="zh-CN" altLang="en-US" dirty="0"/>
                  <a:t>使损失函数最小的参数值即为最好的参数选择，这一过程就是模型的</a:t>
                </a:r>
                <a:r>
                  <a:rPr lang="zh-CN" altLang="en-US" dirty="0">
                    <a:solidFill>
                      <a:srgbClr val="FF0000"/>
                    </a:solidFill>
                  </a:rPr>
                  <a:t>训练</a:t>
                </a:r>
                <a:r>
                  <a:rPr lang="zh-CN" altLang="en-US" dirty="0"/>
                  <a:t>过程。</a:t>
                </a:r>
                <a:endParaRPr lang="en-US" altLang="zh-CN" dirty="0"/>
              </a:p>
              <a:p>
                <a:pPr lvl="1"/>
                <a:r>
                  <a:rPr lang="zh-CN" altLang="en-US" dirty="0"/>
                  <a:t>线性回归就是根据损失函数的定义来学习出最佳的参数。</a:t>
                </a:r>
                <a:endParaRPr lang="en-US" altLang="zh-CN" dirty="0"/>
              </a:p>
            </p:txBody>
          </p:sp>
        </mc:Choice>
        <mc:Fallback xmlns="">
          <p:sp>
            <p:nvSpPr>
              <p:cNvPr id="3" name="内容占位符 2">
                <a:extLst>
                  <a:ext uri="{FF2B5EF4-FFF2-40B4-BE49-F238E27FC236}">
                    <a16:creationId xmlns="" xmlns:a16="http://schemas.microsoft.com/office/drawing/2014/main" xmlns:a14="http://schemas.microsoft.com/office/drawing/2010/main" id="{A68605A4-A425-4CD5-8D59-3ADEED6DE32A}"/>
                  </a:ext>
                </a:extLst>
              </p:cNvPr>
              <p:cNvSpPr>
                <a:spLocks noGrp="1" noRot="1" noChangeAspect="1" noMove="1" noResize="1" noEditPoints="1" noAdjustHandles="1" noChangeArrowheads="1" noChangeShapeType="1" noTextEdit="1"/>
              </p:cNvSpPr>
              <p:nvPr>
                <p:ph idx="1"/>
              </p:nvPr>
            </p:nvSpPr>
            <p:spPr>
              <a:xfrm>
                <a:off x="755651" y="1052516"/>
                <a:ext cx="10668000" cy="4967287"/>
              </a:xfrm>
              <a:blipFill rotWithShape="0">
                <a:blip r:embed="rId2"/>
                <a:stretch>
                  <a:fillRect l="-686" t="-1104"/>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97913FA6-F7A2-4197-B8DA-F29481A0F82B}"/>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E5823841-CED2-4B9C-8F0A-FE5DBE628BC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730AF170-3554-43A2-BA79-E5FF54F2C147}"/>
              </a:ext>
            </a:extLst>
          </p:cNvPr>
          <p:cNvSpPr>
            <a:spLocks noGrp="1"/>
          </p:cNvSpPr>
          <p:nvPr>
            <p:ph type="sldNum" sz="quarter" idx="12"/>
          </p:nvPr>
        </p:nvSpPr>
        <p:spPr/>
        <p:txBody>
          <a:bodyPr/>
          <a:lstStyle/>
          <a:p>
            <a:pPr>
              <a:defRPr/>
            </a:pPr>
            <a:fld id="{64C9EB70-B654-4058-838F-8806615D92E5}" type="slidenum">
              <a:rPr lang="en-US" altLang="zh-CN" smtClean="0"/>
              <a:pPr>
                <a:defRPr/>
              </a:pPr>
              <a:t>45</a:t>
            </a:fld>
            <a:endParaRPr lang="en-US" altLang="zh-CN"/>
          </a:p>
        </p:txBody>
      </p:sp>
      <p:pic>
        <p:nvPicPr>
          <p:cNvPr id="7" name="内容占位符 14">
            <a:extLst>
              <a:ext uri="{FF2B5EF4-FFF2-40B4-BE49-F238E27FC236}">
                <a16:creationId xmlns:a16="http://schemas.microsoft.com/office/drawing/2014/main" id="{9AFCF1CC-4784-410E-B4A4-0CEA25C2A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6289" y="1198635"/>
            <a:ext cx="4157944" cy="2771962"/>
          </a:xfrm>
          <a:prstGeom prst="rect">
            <a:avLst/>
          </a:prstGeom>
        </p:spPr>
      </p:pic>
      <p:cxnSp>
        <p:nvCxnSpPr>
          <p:cNvPr id="8" name="直接连接符 7">
            <a:extLst>
              <a:ext uri="{FF2B5EF4-FFF2-40B4-BE49-F238E27FC236}">
                <a16:creationId xmlns:a16="http://schemas.microsoft.com/office/drawing/2014/main" id="{993906AA-D657-4AAA-8F8D-DC8087721264}"/>
              </a:ext>
            </a:extLst>
          </p:cNvPr>
          <p:cNvCxnSpPr>
            <a:cxnSpLocks/>
          </p:cNvCxnSpPr>
          <p:nvPr/>
        </p:nvCxnSpPr>
        <p:spPr>
          <a:xfrm flipV="1">
            <a:off x="7905749" y="1685926"/>
            <a:ext cx="2952000" cy="1838324"/>
          </a:xfrm>
          <a:prstGeom prst="line">
            <a:avLst/>
          </a:prstGeom>
          <a:ln w="28575"/>
        </p:spPr>
        <p:style>
          <a:lnRef idx="2">
            <a:schemeClr val="accent4"/>
          </a:lnRef>
          <a:fillRef idx="0">
            <a:schemeClr val="accent4"/>
          </a:fillRef>
          <a:effectRef idx="1">
            <a:schemeClr val="accent4"/>
          </a:effectRef>
          <a:fontRef idx="minor">
            <a:schemeClr val="tx1"/>
          </a:fontRef>
        </p:style>
      </p:cxnSp>
      <p:cxnSp>
        <p:nvCxnSpPr>
          <p:cNvPr id="9" name="直接连接符 8">
            <a:extLst>
              <a:ext uri="{FF2B5EF4-FFF2-40B4-BE49-F238E27FC236}">
                <a16:creationId xmlns:a16="http://schemas.microsoft.com/office/drawing/2014/main" id="{5B6D09FB-D13D-47E9-A513-50281374E973}"/>
              </a:ext>
            </a:extLst>
          </p:cNvPr>
          <p:cNvCxnSpPr>
            <a:cxnSpLocks/>
          </p:cNvCxnSpPr>
          <p:nvPr/>
        </p:nvCxnSpPr>
        <p:spPr>
          <a:xfrm flipV="1">
            <a:off x="7905749" y="2724150"/>
            <a:ext cx="2952000" cy="476250"/>
          </a:xfrm>
          <a:prstGeom prst="line">
            <a:avLst/>
          </a:prstGeom>
          <a:ln w="28575">
            <a:solidFill>
              <a:srgbClr val="C00000"/>
            </a:solidFill>
          </a:ln>
        </p:spPr>
        <p:style>
          <a:lnRef idx="2">
            <a:schemeClr val="accent4"/>
          </a:lnRef>
          <a:fillRef idx="0">
            <a:schemeClr val="accent4"/>
          </a:fillRef>
          <a:effectRef idx="1">
            <a:schemeClr val="accent4"/>
          </a:effectRef>
          <a:fontRef idx="minor">
            <a:schemeClr val="tx1"/>
          </a:fontRef>
        </p:style>
      </p:cxnSp>
      <p:cxnSp>
        <p:nvCxnSpPr>
          <p:cNvPr id="10" name="直接连接符 9">
            <a:extLst>
              <a:ext uri="{FF2B5EF4-FFF2-40B4-BE49-F238E27FC236}">
                <a16:creationId xmlns:a16="http://schemas.microsoft.com/office/drawing/2014/main" id="{D823F8C7-6F36-48A0-A850-97D4586184C8}"/>
              </a:ext>
            </a:extLst>
          </p:cNvPr>
          <p:cNvCxnSpPr>
            <a:cxnSpLocks/>
          </p:cNvCxnSpPr>
          <p:nvPr/>
        </p:nvCxnSpPr>
        <p:spPr>
          <a:xfrm>
            <a:off x="7905749" y="2257426"/>
            <a:ext cx="2952000" cy="1095374"/>
          </a:xfrm>
          <a:prstGeom prst="line">
            <a:avLst/>
          </a:prstGeom>
          <a:ln w="28575">
            <a:solidFill>
              <a:srgbClr val="FFFF00"/>
            </a:solidFill>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5CFE4FA-4ADB-4B82-B875-AA5178D80394}"/>
                  </a:ext>
                </a:extLst>
              </p:cNvPr>
              <p:cNvSpPr/>
              <p:nvPr/>
            </p:nvSpPr>
            <p:spPr>
              <a:xfrm>
                <a:off x="1296516" y="3748227"/>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11" name="矩形 10">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1296516" y="3748227"/>
                <a:ext cx="3617657" cy="957826"/>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12025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一元线性回归：小结</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kumimoji="1" lang="en-US" altLang="zh-CN" dirty="0"/>
              </a:p>
              <a:p>
                <a:r>
                  <a:rPr kumimoji="1" lang="zh-CN" altLang="en-US" sz="2800" dirty="0"/>
                  <a:t>模型：</a:t>
                </a:r>
                <a14:m>
                  <m:oMath xmlns:m="http://schemas.openxmlformats.org/officeDocument/2006/math">
                    <m:r>
                      <a:rPr kumimoji="1" lang="en-US" altLang="zh-CN" sz="2800" b="0" i="1" dirty="0" smtClean="0">
                        <a:latin typeface="Cambria Math" charset="0"/>
                      </a:rPr>
                      <m:t>h</m:t>
                    </m:r>
                    <m:d>
                      <m:dPr>
                        <m:ctrlPr>
                          <a:rPr kumimoji="1" lang="en-US" altLang="zh-CN" sz="2800" b="0" i="1" dirty="0" smtClean="0">
                            <a:latin typeface="Cambria Math" panose="02040503050406030204" pitchFamily="18" charset="0"/>
                          </a:rPr>
                        </m:ctrlPr>
                      </m:dPr>
                      <m:e>
                        <m:r>
                          <a:rPr kumimoji="1" lang="en-US" altLang="zh-CN" sz="2800" b="0" i="1" dirty="0" smtClean="0">
                            <a:latin typeface="Cambria Math" charset="0"/>
                          </a:rPr>
                          <m:t>𝑥</m:t>
                        </m:r>
                      </m:e>
                    </m:d>
                    <m:r>
                      <a:rPr kumimoji="1" lang="en-US" altLang="zh-CN" sz="2800" b="0" i="1" dirty="0" smtClean="0">
                        <a:latin typeface="Cambria Math" charset="0"/>
                      </a:rPr>
                      <m:t>=</m:t>
                    </m:r>
                    <m:r>
                      <a:rPr kumimoji="1" lang="en-US" altLang="zh-CN" sz="2800" b="0" i="1" dirty="0" smtClean="0">
                        <a:latin typeface="Cambria Math" charset="0"/>
                      </a:rPr>
                      <m:t>𝑤𝑥</m:t>
                    </m:r>
                    <m:r>
                      <a:rPr kumimoji="1" lang="en-US" altLang="zh-CN" sz="2800" b="0" i="1" dirty="0" smtClean="0">
                        <a:latin typeface="Cambria Math" charset="0"/>
                      </a:rPr>
                      <m:t>+</m:t>
                    </m:r>
                    <m:r>
                      <a:rPr kumimoji="1" lang="en-US" altLang="zh-CN" sz="2800" b="0" i="1" dirty="0" smtClean="0">
                        <a:latin typeface="Cambria Math" charset="0"/>
                      </a:rPr>
                      <m:t>𝑏</m:t>
                    </m:r>
                  </m:oMath>
                </a14:m>
                <a:endParaRPr kumimoji="1" lang="en-US" altLang="zh-CN" sz="2800" dirty="0"/>
              </a:p>
              <a:p>
                <a:endParaRPr kumimoji="1" lang="en-US" altLang="zh-CN" sz="2800" dirty="0"/>
              </a:p>
              <a:p>
                <a:r>
                  <a:rPr kumimoji="1" lang="zh-CN" altLang="en-US" sz="2800" dirty="0"/>
                  <a:t>参数：</a:t>
                </a:r>
                <a14:m>
                  <m:oMath xmlns:m="http://schemas.openxmlformats.org/officeDocument/2006/math">
                    <m:r>
                      <a:rPr kumimoji="1" lang="en-US" altLang="zh-CN" sz="2800" b="0" i="1" smtClean="0">
                        <a:latin typeface="Cambria Math" charset="0"/>
                      </a:rPr>
                      <m:t>𝑤</m:t>
                    </m:r>
                    <m:r>
                      <a:rPr kumimoji="1" lang="en-US" altLang="zh-CN" sz="2800" b="0" i="1" smtClean="0">
                        <a:latin typeface="Cambria Math" charset="0"/>
                      </a:rPr>
                      <m:t>,</m:t>
                    </m:r>
                    <m:r>
                      <a:rPr kumimoji="1" lang="en-US" altLang="zh-CN" sz="2800" b="0" i="1" smtClean="0">
                        <a:latin typeface="Cambria Math" charset="0"/>
                      </a:rPr>
                      <m:t>𝑏</m:t>
                    </m:r>
                  </m:oMath>
                </a14:m>
                <a:endParaRPr kumimoji="1" lang="en-US" altLang="zh-CN" sz="2800" dirty="0"/>
              </a:p>
              <a:p>
                <a:endParaRPr kumimoji="1" lang="en-US" altLang="zh-CN" sz="2800" dirty="0"/>
              </a:p>
              <a:p>
                <a:r>
                  <a:rPr kumimoji="1" lang="zh-CN" altLang="en-US" sz="2800" dirty="0"/>
                  <a:t>损失函数：</a:t>
                </a:r>
                <a14:m>
                  <m:oMath xmlns:m="http://schemas.openxmlformats.org/officeDocument/2006/math">
                    <m:r>
                      <a:rPr lang="en-US" altLang="zh-CN" sz="3200" i="1">
                        <a:latin typeface="Cambria Math" panose="02040503050406030204" pitchFamily="18" charset="0"/>
                      </a:rPr>
                      <m:t>𝐿</m:t>
                    </m:r>
                    <m:d>
                      <m:dPr>
                        <m:ctrlPr>
                          <a:rPr lang="en-US" altLang="zh-CN" sz="3200" i="1">
                            <a:latin typeface="Cambria Math" panose="02040503050406030204" pitchFamily="18" charset="0"/>
                          </a:rPr>
                        </m:ctrlPr>
                      </m:dPr>
                      <m:e>
                        <m:r>
                          <a:rPr lang="en-US" altLang="zh-CN" sz="3200" i="1">
                            <a:latin typeface="Cambria Math" panose="02040503050406030204" pitchFamily="18" charset="0"/>
                          </a:rPr>
                          <m:t>𝑤</m:t>
                        </m:r>
                        <m:r>
                          <a:rPr lang="en-US" altLang="zh-CN" sz="3200" i="1">
                            <a:latin typeface="Cambria Math" panose="02040503050406030204" pitchFamily="18" charset="0"/>
                          </a:rPr>
                          <m:t>,</m:t>
                        </m:r>
                        <m:r>
                          <a:rPr lang="en-US" altLang="zh-CN" sz="3200" i="1">
                            <a:latin typeface="Cambria Math" panose="02040503050406030204" pitchFamily="18" charset="0"/>
                          </a:rPr>
                          <m:t>𝑏</m:t>
                        </m:r>
                      </m:e>
                    </m:d>
                    <m:r>
                      <a:rPr lang="en-US" altLang="zh-CN" sz="3200" i="1">
                        <a:latin typeface="Cambria Math" panose="02040503050406030204" pitchFamily="18" charset="0"/>
                      </a:rPr>
                      <m:t>=</m:t>
                    </m:r>
                    <m:nary>
                      <m:naryPr>
                        <m:chr m:val="∑"/>
                        <m:ctrlPr>
                          <a:rPr lang="en-US" altLang="zh-CN" sz="3200" i="1">
                            <a:latin typeface="Cambria Math" panose="02040503050406030204" pitchFamily="18" charset="0"/>
                          </a:rPr>
                        </m:ctrlPr>
                      </m:naryPr>
                      <m:sub>
                        <m:r>
                          <m:rPr>
                            <m:brk m:alnAt="23"/>
                          </m:rPr>
                          <a:rPr lang="en-US" altLang="zh-CN" sz="3200" i="1">
                            <a:latin typeface="Cambria Math" panose="02040503050406030204" pitchFamily="18" charset="0"/>
                          </a:rPr>
                          <m:t>𝑖</m:t>
                        </m:r>
                        <m:r>
                          <a:rPr lang="en-US" altLang="zh-CN" sz="3200" i="1">
                            <a:latin typeface="Cambria Math" panose="02040503050406030204" pitchFamily="18" charset="0"/>
                          </a:rPr>
                          <m:t>=1</m:t>
                        </m:r>
                      </m:sub>
                      <m:sup>
                        <m:r>
                          <a:rPr lang="en-US" altLang="zh-CN" sz="3200" i="1">
                            <a:latin typeface="Cambria Math" panose="02040503050406030204" pitchFamily="18" charset="0"/>
                          </a:rPr>
                          <m:t>𝑁</m:t>
                        </m:r>
                      </m:sup>
                      <m:e>
                        <m:sSup>
                          <m:sSupPr>
                            <m:ctrlPr>
                              <a:rPr lang="en-US" altLang="zh-CN" sz="3200" i="1">
                                <a:latin typeface="Cambria Math" panose="02040503050406030204" pitchFamily="18" charset="0"/>
                              </a:rPr>
                            </m:ctrlPr>
                          </m:sSupPr>
                          <m:e>
                            <m:d>
                              <m:dPr>
                                <m:ctrlPr>
                                  <a:rPr lang="en-US" altLang="zh-CN" sz="3200" i="1">
                                    <a:latin typeface="Cambria Math" panose="02040503050406030204" pitchFamily="18" charset="0"/>
                                  </a:rPr>
                                </m:ctrlPr>
                              </m:dPr>
                              <m:e>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𝑦</m:t>
                                    </m:r>
                                  </m:e>
                                  <m:sup>
                                    <m:r>
                                      <a:rPr lang="en-US" altLang="zh-CN" sz="3200" i="1">
                                        <a:latin typeface="Cambria Math" panose="02040503050406030204" pitchFamily="18" charset="0"/>
                                      </a:rPr>
                                      <m:t>(</m:t>
                                    </m:r>
                                    <m:r>
                                      <a:rPr lang="en-US" altLang="zh-CN" sz="3200" i="1">
                                        <a:latin typeface="Cambria Math" panose="02040503050406030204" pitchFamily="18" charset="0"/>
                                      </a:rPr>
                                      <m:t>𝑖</m:t>
                                    </m:r>
                                    <m:r>
                                      <a:rPr lang="en-US" altLang="zh-CN" sz="3200" i="1">
                                        <a:latin typeface="Cambria Math" panose="02040503050406030204" pitchFamily="18" charset="0"/>
                                      </a:rPr>
                                      <m:t>)</m:t>
                                    </m:r>
                                  </m:sup>
                                </m:sSup>
                                <m:r>
                                  <a:rPr lang="en-US" altLang="zh-CN" sz="3200" i="1">
                                    <a:latin typeface="Cambria Math" panose="02040503050406030204" pitchFamily="18" charset="0"/>
                                  </a:rPr>
                                  <m:t>−</m:t>
                                </m:r>
                                <m:r>
                                  <a:rPr lang="en-US" altLang="zh-CN" sz="3200" i="1">
                                    <a:latin typeface="Cambria Math" charset="0"/>
                                  </a:rPr>
                                  <m:t>h</m:t>
                                </m:r>
                                <m:d>
                                  <m:dPr>
                                    <m:ctrlPr>
                                      <a:rPr lang="en-US" altLang="zh-CN" sz="3200" i="1">
                                        <a:latin typeface="Cambria Math" panose="02040503050406030204" pitchFamily="18" charset="0"/>
                                      </a:rPr>
                                    </m:ctrlPr>
                                  </m:dPr>
                                  <m:e>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𝑥</m:t>
                                        </m:r>
                                      </m:e>
                                      <m:sup>
                                        <m:r>
                                          <a:rPr lang="en-US" altLang="zh-CN" sz="3200" i="1">
                                            <a:latin typeface="Cambria Math" panose="02040503050406030204" pitchFamily="18" charset="0"/>
                                          </a:rPr>
                                          <m:t>(</m:t>
                                        </m:r>
                                        <m:r>
                                          <a:rPr lang="en-US" altLang="zh-CN" sz="3200" i="1">
                                            <a:latin typeface="Cambria Math" panose="02040503050406030204" pitchFamily="18" charset="0"/>
                                          </a:rPr>
                                          <m:t>𝑖</m:t>
                                        </m:r>
                                        <m:r>
                                          <a:rPr lang="en-US" altLang="zh-CN" sz="3200" i="1">
                                            <a:latin typeface="Cambria Math" panose="02040503050406030204" pitchFamily="18" charset="0"/>
                                          </a:rPr>
                                          <m:t>)</m:t>
                                        </m:r>
                                      </m:sup>
                                    </m:sSup>
                                  </m:e>
                                </m:d>
                              </m:e>
                            </m:d>
                          </m:e>
                          <m:sup>
                            <m:r>
                              <a:rPr lang="en-US" altLang="zh-CN" sz="3200" i="1">
                                <a:latin typeface="Cambria Math" panose="02040503050406030204" pitchFamily="18" charset="0"/>
                              </a:rPr>
                              <m:t>2</m:t>
                            </m:r>
                          </m:sup>
                        </m:sSup>
                      </m:e>
                    </m:nary>
                  </m:oMath>
                </a14:m>
                <a:endParaRPr kumimoji="1" lang="en-US" altLang="zh-CN" sz="2800" dirty="0"/>
              </a:p>
              <a:p>
                <a:endParaRPr kumimoji="1" lang="en-US" altLang="zh-CN" sz="2800" dirty="0"/>
              </a:p>
              <a:p>
                <a:r>
                  <a:rPr kumimoji="1" lang="zh-CN" altLang="en-US" sz="2800" dirty="0"/>
                  <a:t>目标：</a:t>
                </a:r>
                <a14:m>
                  <m:oMath xmlns:m="http://schemas.openxmlformats.org/officeDocument/2006/math">
                    <m:func>
                      <m:funcPr>
                        <m:ctrlPr>
                          <a:rPr kumimoji="1" lang="zh-CN" altLang="en-US" sz="2800" b="0" i="1" smtClean="0">
                            <a:latin typeface="Cambria Math" panose="02040503050406030204" pitchFamily="18" charset="0"/>
                          </a:rPr>
                        </m:ctrlPr>
                      </m:funcPr>
                      <m:fName>
                        <m:sSub>
                          <m:sSubPr>
                            <m:ctrlPr>
                              <a:rPr kumimoji="1" lang="en-US" altLang="zh-CN" sz="2800" b="0" i="1" smtClean="0">
                                <a:latin typeface="Cambria Math" panose="02040503050406030204" pitchFamily="18" charset="0"/>
                              </a:rPr>
                            </m:ctrlPr>
                          </m:sSubPr>
                          <m:e>
                            <m:r>
                              <m:rPr>
                                <m:sty m:val="p"/>
                              </m:rPr>
                              <a:rPr kumimoji="1" lang="en-US" altLang="zh-CN" sz="2800" b="0" i="0" smtClean="0">
                                <a:latin typeface="Cambria Math" charset="0"/>
                              </a:rPr>
                              <m:t>arg</m:t>
                            </m:r>
                          </m:e>
                          <m:sub>
                            <m:r>
                              <a:rPr kumimoji="1" lang="en-US" altLang="zh-CN" sz="2800" b="0" i="1" smtClean="0">
                                <a:latin typeface="Cambria Math" charset="0"/>
                              </a:rPr>
                              <m:t>𝑤</m:t>
                            </m:r>
                            <m:r>
                              <a:rPr kumimoji="1" lang="en-US" altLang="zh-CN" sz="2800" b="0" i="1" smtClean="0">
                                <a:latin typeface="Cambria Math" charset="0"/>
                              </a:rPr>
                              <m:t>,</m:t>
                            </m:r>
                            <m:r>
                              <a:rPr kumimoji="1" lang="en-US" altLang="zh-CN" sz="2800" b="0" i="1" smtClean="0">
                                <a:latin typeface="Cambria Math" charset="0"/>
                              </a:rPr>
                              <m:t>𝑏</m:t>
                            </m:r>
                          </m:sub>
                        </m:sSub>
                      </m:fName>
                      <m:e>
                        <m:func>
                          <m:funcPr>
                            <m:ctrlPr>
                              <a:rPr kumimoji="1" lang="zh-CN" altLang="en-US" sz="2800" b="0" i="1" smtClean="0">
                                <a:latin typeface="Cambria Math" panose="02040503050406030204" pitchFamily="18" charset="0"/>
                              </a:rPr>
                            </m:ctrlPr>
                          </m:funcPr>
                          <m:fName>
                            <m:r>
                              <m:rPr>
                                <m:sty m:val="p"/>
                              </m:rPr>
                              <a:rPr kumimoji="1" lang="en-US" altLang="zh-CN" sz="2800" b="0" i="0" smtClean="0">
                                <a:latin typeface="Cambria Math" charset="0"/>
                              </a:rPr>
                              <m:t>min</m:t>
                            </m:r>
                          </m:fName>
                          <m:e>
                            <m:r>
                              <a:rPr kumimoji="1" lang="en-US" altLang="zh-CN" sz="2800" b="0" i="1" smtClean="0">
                                <a:latin typeface="Cambria Math" charset="0"/>
                              </a:rPr>
                              <m:t>𝐿</m:t>
                            </m:r>
                            <m:r>
                              <a:rPr kumimoji="1" lang="en-US" altLang="zh-CN" sz="2800" b="0" i="1" smtClean="0">
                                <a:latin typeface="Cambria Math" charset="0"/>
                              </a:rPr>
                              <m:t>(</m:t>
                            </m:r>
                            <m:r>
                              <a:rPr kumimoji="1" lang="en-US" altLang="zh-CN" sz="2800" b="0" i="1" smtClean="0">
                                <a:latin typeface="Cambria Math" charset="0"/>
                              </a:rPr>
                              <m:t>𝑤</m:t>
                            </m:r>
                            <m:r>
                              <a:rPr kumimoji="1" lang="en-US" altLang="zh-CN" sz="2800" b="0" i="1" smtClean="0">
                                <a:latin typeface="Cambria Math" charset="0"/>
                              </a:rPr>
                              <m:t>,</m:t>
                            </m:r>
                            <m:r>
                              <a:rPr kumimoji="1" lang="en-US" altLang="zh-CN" sz="2800" b="0" i="1" smtClean="0">
                                <a:latin typeface="Cambria Math" charset="0"/>
                              </a:rPr>
                              <m:t>𝑏</m:t>
                            </m:r>
                            <m:r>
                              <a:rPr kumimoji="1" lang="en-US" altLang="zh-CN" sz="2800" b="0" i="1" smtClean="0">
                                <a:latin typeface="Cambria Math" charset="0"/>
                              </a:rPr>
                              <m:t>)</m:t>
                            </m:r>
                          </m:e>
                        </m:func>
                      </m:e>
                    </m:func>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2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46</a:t>
            </a:fld>
            <a:endParaRPr lang="en-US" altLang="zh-CN"/>
          </a:p>
        </p:txBody>
      </p:sp>
    </p:spTree>
    <p:extLst>
      <p:ext uri="{BB962C8B-B14F-4D97-AF65-F5344CB8AC3E}">
        <p14:creationId xmlns:p14="http://schemas.microsoft.com/office/powerpoint/2010/main" val="402704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一元线性回归：如何学习出合适的参数</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47</a:t>
            </a:fld>
            <a:endParaRPr lang="en-US" altLang="zh-CN"/>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314" y="1225628"/>
            <a:ext cx="5029919" cy="3353279"/>
          </a:xfrm>
          <a:prstGeom prst="rect">
            <a:avLst/>
          </a:prstGeom>
        </p:spPr>
      </p:pic>
      <mc:AlternateContent xmlns:mc="http://schemas.openxmlformats.org/markup-compatibility/2006" xmlns:a14="http://schemas.microsoft.com/office/drawing/2010/main">
        <mc:Choice Requires="a14">
          <p:sp>
            <p:nvSpPr>
              <p:cNvPr id="10" name="内容占位符 9"/>
              <p:cNvSpPr>
                <a:spLocks noGrp="1"/>
              </p:cNvSpPr>
              <p:nvPr>
                <p:ph idx="1"/>
              </p:nvPr>
            </p:nvSpPr>
            <p:spPr>
              <a:xfrm>
                <a:off x="755651" y="1052516"/>
                <a:ext cx="5648663" cy="4967287"/>
              </a:xfrm>
            </p:spPr>
            <p:txBody>
              <a:bodyPr/>
              <a:lstStyle/>
              <a:p>
                <a:r>
                  <a:rPr kumimoji="1" lang="zh-CN" altLang="en-US" dirty="0"/>
                  <a:t>想象你站在一个山谷的某个位置，你的目的是走到谷底，应该怎么走？</a:t>
                </a:r>
                <a:endParaRPr kumimoji="1" lang="en-US" altLang="zh-CN" dirty="0"/>
              </a:p>
              <a:p>
                <a:r>
                  <a:rPr kumimoji="1" lang="zh-CN" altLang="en-US" dirty="0"/>
                  <a:t>类似地，损失函数就像山谷，初始时随机选取参数</a:t>
                </a:r>
                <a14:m>
                  <m:oMath xmlns:m="http://schemas.openxmlformats.org/officeDocument/2006/math">
                    <m:r>
                      <a:rPr kumimoji="1" lang="en-US" altLang="zh-CN" i="1" dirty="0" smtClean="0">
                        <a:latin typeface="Cambria Math" charset="0"/>
                      </a:rPr>
                      <m:t>(</m:t>
                    </m:r>
                    <m:r>
                      <a:rPr kumimoji="1" lang="en-US" altLang="zh-CN" i="1" dirty="0" smtClean="0">
                        <a:latin typeface="Cambria Math" charset="0"/>
                      </a:rPr>
                      <m:t>𝑤</m:t>
                    </m:r>
                    <m:r>
                      <a:rPr kumimoji="1" lang="en-US" altLang="zh-CN" i="1" dirty="0" smtClean="0">
                        <a:latin typeface="Cambria Math" charset="0"/>
                      </a:rPr>
                      <m:t>, </m:t>
                    </m:r>
                    <m:r>
                      <a:rPr kumimoji="1" lang="en-US" altLang="zh-CN" i="1" dirty="0" smtClean="0">
                        <a:latin typeface="Cambria Math" charset="0"/>
                      </a:rPr>
                      <m:t>𝑏</m:t>
                    </m:r>
                    <m:r>
                      <a:rPr kumimoji="1" lang="en-US" altLang="zh-CN" i="1" dirty="0" smtClean="0">
                        <a:latin typeface="Cambria Math" charset="0"/>
                      </a:rPr>
                      <m:t>)</m:t>
                    </m:r>
                  </m:oMath>
                </a14:m>
                <a:r>
                  <a:rPr kumimoji="1" lang="zh-CN" altLang="en-US" dirty="0"/>
                  <a:t>就像你在山谷中的初始位置，最终要得到的使损失函数最小的参数取值就像山谷的谷底。</a:t>
                </a:r>
                <a:endParaRPr kumimoji="1" lang="en-US" altLang="zh-CN" dirty="0"/>
              </a:p>
              <a:p>
                <a:endParaRPr kumimoji="1" lang="en-US" altLang="zh-CN" dirty="0"/>
              </a:p>
              <a:p>
                <a:r>
                  <a:rPr kumimoji="1" lang="zh-CN" altLang="en-US" dirty="0"/>
                  <a:t>梯度下降：</a:t>
                </a:r>
                <a:endParaRPr kumimoji="1" lang="en-US" altLang="zh-CN" dirty="0"/>
              </a:p>
              <a:p>
                <a:pPr lvl="1"/>
                <a:r>
                  <a:rPr kumimoji="1" lang="zh-CN" altLang="en-US" dirty="0"/>
                  <a:t>梯度：</a:t>
                </a:r>
                <a14:m>
                  <m:oMath xmlns:m="http://schemas.openxmlformats.org/officeDocument/2006/math">
                    <m:r>
                      <a:rPr kumimoji="1" lang="zh-CN" altLang="en-US"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𝐿</m:t>
                    </m:r>
                    <m:r>
                      <a:rPr kumimoji="1" lang="en-US" altLang="zh-CN" b="0" i="1" smtClean="0">
                        <a:latin typeface="Cambria Math" charset="0"/>
                        <a:ea typeface="Cambria Math" charset="0"/>
                        <a:cs typeface="Cambria Math" charset="0"/>
                      </a:rPr>
                      <m:t>=</m:t>
                    </m:r>
                    <m:d>
                      <m:dPr>
                        <m:ctrlPr>
                          <a:rPr kumimoji="1" lang="mr-IN" altLang="zh-CN" b="0" i="1" smtClean="0">
                            <a:latin typeface="Cambria Math" panose="02040503050406030204" pitchFamily="18" charset="0"/>
                            <a:ea typeface="Cambria Math" charset="0"/>
                            <a:cs typeface="Cambria Math" charset="0"/>
                          </a:rPr>
                        </m:ctrlPr>
                      </m:dPr>
                      <m:e>
                        <m:f>
                          <m:fPr>
                            <m:ctrlPr>
                              <a:rPr kumimoji="1" lang="mr-IN" altLang="zh-CN" b="0" i="1" smtClean="0">
                                <a:latin typeface="Cambria Math" panose="02040503050406030204" pitchFamily="18" charset="0"/>
                                <a:ea typeface="Cambria Math" charset="0"/>
                                <a:cs typeface="Cambria Math" charset="0"/>
                              </a:rPr>
                            </m:ctrlPr>
                          </m:fPr>
                          <m:num>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𝑤</m:t>
                            </m:r>
                          </m:den>
                        </m:f>
                        <m:r>
                          <a:rPr kumimoji="1" lang="en-US" altLang="zh-CN" b="0" i="1" smtClean="0">
                            <a:latin typeface="Cambria Math" charset="0"/>
                            <a:ea typeface="Cambria Math" charset="0"/>
                            <a:cs typeface="Cambria Math" charset="0"/>
                          </a:rPr>
                          <m:t>,</m:t>
                        </m:r>
                        <m:r>
                          <a:rPr kumimoji="1" lang="zh-CN" altLang="en-US" b="0" i="1" smtClean="0">
                            <a:latin typeface="Cambria Math" charset="0"/>
                            <a:ea typeface="Cambria Math" charset="0"/>
                            <a:cs typeface="Cambria Math" charset="0"/>
                          </a:rPr>
                          <m:t> </m:t>
                        </m:r>
                        <m:f>
                          <m:fPr>
                            <m:ctrlPr>
                              <a:rPr kumimoji="1" lang="mr-IN" altLang="zh-CN" b="0" i="1" smtClean="0">
                                <a:latin typeface="Cambria Math" panose="02040503050406030204" pitchFamily="18" charset="0"/>
                                <a:ea typeface="Cambria Math" charset="0"/>
                                <a:cs typeface="Cambria Math" charset="0"/>
                              </a:rPr>
                            </m:ctrlPr>
                          </m:fPr>
                          <m:num>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𝑏</m:t>
                            </m:r>
                          </m:den>
                        </m:f>
                      </m:e>
                    </m:d>
                  </m:oMath>
                </a14:m>
                <a:r>
                  <a:rPr lang="zh-CN" altLang="en-US" dirty="0"/>
                  <a:t>，表示函数在该点处沿着该方向变化最快，变化率最大。</a:t>
                </a:r>
                <a:endParaRPr lang="en-US" altLang="zh-CN" dirty="0"/>
              </a:p>
              <a:p>
                <a:pPr lvl="1"/>
                <a:r>
                  <a:rPr kumimoji="1" lang="zh-CN" altLang="en-US" dirty="0"/>
                  <a:t>想象把一个小球放到一个山谷中的位置，该小球滚动的方向的相反方向就是该点的梯度。</a:t>
                </a:r>
              </a:p>
            </p:txBody>
          </p:sp>
        </mc:Choice>
        <mc:Fallback xmlns="">
          <p:sp>
            <p:nvSpPr>
              <p:cNvPr id="10" name="内容占位符 9"/>
              <p:cNvSpPr>
                <a:spLocks noGrp="1" noRot="1" noChangeAspect="1" noMove="1" noResize="1" noEditPoints="1" noAdjustHandles="1" noChangeArrowheads="1" noChangeShapeType="1" noTextEdit="1"/>
              </p:cNvSpPr>
              <p:nvPr>
                <p:ph idx="1"/>
              </p:nvPr>
            </p:nvSpPr>
            <p:spPr>
              <a:xfrm>
                <a:off x="755651" y="1052516"/>
                <a:ext cx="5648663" cy="4967287"/>
              </a:xfrm>
              <a:blipFill rotWithShape="0">
                <a:blip r:embed="rId3"/>
                <a:stretch>
                  <a:fillRect l="-1294" t="-8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5CFE4FA-4ADB-4B82-B875-AA5178D80394}"/>
                  </a:ext>
                </a:extLst>
              </p:cNvPr>
              <p:cNvSpPr/>
              <p:nvPr/>
            </p:nvSpPr>
            <p:spPr>
              <a:xfrm>
                <a:off x="7240116" y="4896485"/>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11" name="矩形 10">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7240116" y="4896485"/>
                <a:ext cx="3617657" cy="957826"/>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2141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一元线性回归：梯度下降</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48</a:t>
            </a:fld>
            <a:endParaRPr lang="en-US" altLang="zh-CN"/>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314" y="1225628"/>
            <a:ext cx="5029919" cy="3353279"/>
          </a:xfrm>
          <a:prstGeom prst="rect">
            <a:avLst/>
          </a:prstGeom>
        </p:spPr>
      </p:pic>
      <mc:AlternateContent xmlns:mc="http://schemas.openxmlformats.org/markup-compatibility/2006" xmlns:a14="http://schemas.microsoft.com/office/drawing/2010/main">
        <mc:Choice Requires="a14">
          <p:sp>
            <p:nvSpPr>
              <p:cNvPr id="10" name="内容占位符 9"/>
              <p:cNvSpPr>
                <a:spLocks noGrp="1"/>
              </p:cNvSpPr>
              <p:nvPr>
                <p:ph idx="1"/>
              </p:nvPr>
            </p:nvSpPr>
            <p:spPr>
              <a:xfrm>
                <a:off x="755651" y="1052516"/>
                <a:ext cx="5648663" cy="4967287"/>
              </a:xfrm>
            </p:spPr>
            <p:txBody>
              <a:bodyPr/>
              <a:lstStyle/>
              <a:p>
                <a:r>
                  <a:rPr kumimoji="1" lang="zh-CN" altLang="en-US" dirty="0"/>
                  <a:t>梯度下降算法：</a:t>
                </a:r>
                <a:endParaRPr kumimoji="1" lang="en-US" altLang="zh-CN" dirty="0"/>
              </a:p>
              <a:p>
                <a:pPr lvl="1"/>
                <a:r>
                  <a:rPr kumimoji="1" lang="zh-CN" altLang="en-US" dirty="0"/>
                  <a:t>初始时随机参数取值</a:t>
                </a:r>
                <a14:m>
                  <m:oMath xmlns:m="http://schemas.openxmlformats.org/officeDocument/2006/math">
                    <m:r>
                      <a:rPr kumimoji="1" lang="en-US" altLang="zh-CN" b="0" i="0" dirty="0" smtClean="0">
                        <a:latin typeface="Cambria Math" charset="0"/>
                      </a:rPr>
                      <m:t>(</m:t>
                    </m:r>
                    <m:r>
                      <a:rPr kumimoji="1" lang="en-US" altLang="zh-CN" b="0" i="1" dirty="0" smtClean="0">
                        <a:latin typeface="Cambria Math" charset="0"/>
                      </a:rPr>
                      <m:t>𝑤</m:t>
                    </m:r>
                    <m:r>
                      <a:rPr kumimoji="1" lang="en-US" altLang="zh-CN" b="0" i="1" dirty="0" smtClean="0">
                        <a:latin typeface="Cambria Math" charset="0"/>
                      </a:rPr>
                      <m:t>, </m:t>
                    </m:r>
                    <m:r>
                      <a:rPr kumimoji="1" lang="en-US" altLang="zh-CN" b="0" i="1" dirty="0" smtClean="0">
                        <a:latin typeface="Cambria Math" charset="0"/>
                      </a:rPr>
                      <m:t>𝑏</m:t>
                    </m:r>
                    <m:r>
                      <a:rPr kumimoji="1" lang="en-US" altLang="zh-CN" b="0" i="1" dirty="0" smtClean="0">
                        <a:latin typeface="Cambria Math" charset="0"/>
                      </a:rPr>
                      <m:t>)</m:t>
                    </m:r>
                  </m:oMath>
                </a14:m>
                <a:endParaRPr kumimoji="1" lang="en-US" altLang="zh-CN" dirty="0"/>
              </a:p>
              <a:p>
                <a:pPr lvl="1"/>
                <a:r>
                  <a:rPr kumimoji="1" lang="zh-CN" altLang="en-US" dirty="0"/>
                  <a:t>循环：每次迭代沿负梯度方向“迈一小步”，更新参数值，使得损失函数</a:t>
                </a:r>
                <a14:m>
                  <m:oMath xmlns:m="http://schemas.openxmlformats.org/officeDocument/2006/math">
                    <m:r>
                      <a:rPr kumimoji="1" lang="en-US" altLang="zh-CN" b="0" i="1" smtClean="0">
                        <a:latin typeface="Cambria Math" charset="0"/>
                      </a:rPr>
                      <m:t>𝐿</m:t>
                    </m:r>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𝑏</m:t>
                    </m:r>
                    <m:r>
                      <a:rPr kumimoji="1" lang="en-US" altLang="zh-CN" b="0" i="1" smtClean="0">
                        <a:latin typeface="Cambria Math" charset="0"/>
                      </a:rPr>
                      <m:t>)</m:t>
                    </m:r>
                  </m:oMath>
                </a14:m>
                <a:r>
                  <a:rPr kumimoji="1" lang="zh-CN" altLang="en-US" dirty="0"/>
                  <a:t>的值下降：</a:t>
                </a:r>
                <a:endParaRPr kumimoji="1" lang="en-US" altLang="zh-CN" dirty="0"/>
              </a:p>
              <a:p>
                <a:pPr lvl="1"/>
                <a:endParaRPr kumimoji="1" lang="en-US" altLang="zh-CN" b="0" i="1" dirty="0">
                  <a:latin typeface="Cambria Math" charset="0"/>
                  <a:sym typeface="Wingdings"/>
                </a:endParaRPr>
              </a:p>
              <a:p>
                <a:pPr lvl="1"/>
                <a:endParaRPr kumimoji="1" lang="en-US" altLang="zh-CN" dirty="0"/>
              </a:p>
              <a:p>
                <a:pPr lvl="1"/>
                <a:endParaRPr kumimoji="1" lang="en-US" altLang="zh-CN" dirty="0"/>
              </a:p>
              <a:p>
                <a:pPr lvl="1"/>
                <a:r>
                  <a:rPr kumimoji="1" lang="zh-CN" altLang="en-US" dirty="0"/>
                  <a:t>当损失函数达到最小值的时候（两次迭代的损失函数的差小于一定的阈值），结束算法，输出参数值</a:t>
                </a:r>
                <a14:m>
                  <m:oMath xmlns:m="http://schemas.openxmlformats.org/officeDocument/2006/math">
                    <m:r>
                      <a:rPr kumimoji="1" lang="en-US" altLang="zh-CN" dirty="0">
                        <a:latin typeface="Cambria Math" charset="0"/>
                      </a:rPr>
                      <m:t>(</m:t>
                    </m:r>
                    <m:r>
                      <a:rPr kumimoji="1" lang="en-US" altLang="zh-CN" i="1" dirty="0">
                        <a:latin typeface="Cambria Math" charset="0"/>
                      </a:rPr>
                      <m:t>𝑤</m:t>
                    </m:r>
                    <m:r>
                      <a:rPr kumimoji="1" lang="en-US" altLang="zh-CN" i="1" dirty="0">
                        <a:latin typeface="Cambria Math" charset="0"/>
                      </a:rPr>
                      <m:t>, </m:t>
                    </m:r>
                    <m:r>
                      <a:rPr kumimoji="1" lang="en-US" altLang="zh-CN" i="1" dirty="0">
                        <a:latin typeface="Cambria Math" charset="0"/>
                      </a:rPr>
                      <m:t>𝑏</m:t>
                    </m:r>
                    <m:r>
                      <a:rPr kumimoji="1" lang="en-US" altLang="zh-CN" i="1" dirty="0">
                        <a:latin typeface="Cambria Math" charset="0"/>
                      </a:rPr>
                      <m:t>)</m:t>
                    </m:r>
                  </m:oMath>
                </a14:m>
                <a:r>
                  <a:rPr kumimoji="1" lang="zh-CN" altLang="en-US" dirty="0"/>
                  <a:t>。</a:t>
                </a:r>
                <a:endParaRPr kumimoji="1" lang="en-US" altLang="zh-CN" dirty="0"/>
              </a:p>
              <a:p>
                <a:pPr lvl="1"/>
                <a:endParaRPr kumimoji="1" lang="en-US" altLang="zh-CN" dirty="0"/>
              </a:p>
              <a:p>
                <a:r>
                  <a:rPr kumimoji="1" lang="zh-CN" altLang="en-US" dirty="0"/>
                  <a:t>思考：梯度下降一定能得到使损失函数最小的参数值吗？</a:t>
                </a:r>
                <a:endParaRPr kumimoji="1" lang="en-US" altLang="zh-CN" dirty="0"/>
              </a:p>
              <a:p>
                <a:pPr lvl="1"/>
                <a:endParaRPr kumimoji="1" lang="zh-CN" altLang="en-US" dirty="0"/>
              </a:p>
            </p:txBody>
          </p:sp>
        </mc:Choice>
        <mc:Fallback xmlns="">
          <p:sp>
            <p:nvSpPr>
              <p:cNvPr id="10" name="内容占位符 9"/>
              <p:cNvSpPr>
                <a:spLocks noGrp="1" noRot="1" noChangeAspect="1" noMove="1" noResize="1" noEditPoints="1" noAdjustHandles="1" noChangeArrowheads="1" noChangeShapeType="1" noTextEdit="1"/>
              </p:cNvSpPr>
              <p:nvPr>
                <p:ph idx="1"/>
              </p:nvPr>
            </p:nvSpPr>
            <p:spPr>
              <a:xfrm>
                <a:off x="755651" y="1052516"/>
                <a:ext cx="5648663" cy="4967287"/>
              </a:xfrm>
              <a:blipFill rotWithShape="0">
                <a:blip r:embed="rId6"/>
                <a:stretch>
                  <a:fillRect l="-1294" t="-982" r="-324" b="-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5CFE4FA-4ADB-4B82-B875-AA5178D80394}"/>
                  </a:ext>
                </a:extLst>
              </p:cNvPr>
              <p:cNvSpPr/>
              <p:nvPr/>
            </p:nvSpPr>
            <p:spPr>
              <a:xfrm>
                <a:off x="7240116" y="4896485"/>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11" name="矩形 10">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7240116" y="4896485"/>
                <a:ext cx="3617657" cy="957826"/>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1885359" y="2597774"/>
                <a:ext cx="2545238" cy="13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𝑤</m:t>
                          </m:r>
                        </m:den>
                      </m:f>
                    </m:oMath>
                  </m:oMathPara>
                </a14:m>
                <a:endParaRPr kumimoji="1" lang="en-US" altLang="zh-CN" b="0" dirty="0"/>
              </a:p>
              <a:p>
                <a:endParaRPr kumimoji="1" lang="en-US" altLang="zh-CN" sz="1000" b="0" dirty="0"/>
              </a:p>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𝑏</m:t>
                          </m:r>
                        </m:den>
                      </m:f>
                    </m:oMath>
                  </m:oMathPara>
                </a14:m>
                <a:endParaRPr kumimoji="1"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885359" y="2597774"/>
                <a:ext cx="2545238" cy="1346331"/>
              </a:xfrm>
              <a:prstGeom prst="rect">
                <a:avLst/>
              </a:prstGeom>
              <a:blipFill rotWithShape="0">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6231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一元线性回归：梯度下降</a:t>
            </a:r>
          </a:p>
        </p:txBody>
      </p:sp>
      <p:sp>
        <p:nvSpPr>
          <p:cNvPr id="3" name="内容占位符 2"/>
          <p:cNvSpPr>
            <a:spLocks noGrp="1"/>
          </p:cNvSpPr>
          <p:nvPr>
            <p:ph idx="1"/>
          </p:nvPr>
        </p:nvSpPr>
        <p:spPr>
          <a:xfrm>
            <a:off x="3778513" y="4225196"/>
            <a:ext cx="5107821" cy="1803699"/>
          </a:xfrm>
        </p:spPr>
        <p:txBody>
          <a:bodyPr/>
          <a:lstStyle/>
          <a:p>
            <a:r>
              <a:rPr kumimoji="1" lang="zh-CN" altLang="en-US" dirty="0"/>
              <a:t>如果损失函数是单峰函数，则梯度下降可以收敛到</a:t>
            </a:r>
            <a:r>
              <a:rPr kumimoji="1" lang="zh-CN" altLang="en-US" b="1" dirty="0"/>
              <a:t>全局最小值</a:t>
            </a:r>
            <a:r>
              <a:rPr kumimoji="1" lang="zh-CN" altLang="en-US" dirty="0"/>
              <a:t>；</a:t>
            </a:r>
            <a:endParaRPr kumimoji="1" lang="en-US" altLang="zh-CN" dirty="0"/>
          </a:p>
          <a:p>
            <a:r>
              <a:rPr kumimoji="1" lang="zh-CN" altLang="en-US" dirty="0"/>
              <a:t>如果损失函数不保证单峰，则梯度下降只能保证收敛到</a:t>
            </a:r>
            <a:r>
              <a:rPr kumimoji="1" lang="zh-CN" altLang="en-US" b="1" dirty="0"/>
              <a:t>局部最小值</a:t>
            </a:r>
            <a:r>
              <a:rPr kumimoji="1" lang="zh-CN" altLang="en-US" dirty="0"/>
              <a:t>。</a:t>
            </a:r>
            <a:endParaRPr kumimoji="1" lang="en-US" altLang="zh-CN" dirty="0"/>
          </a:p>
          <a:p>
            <a:r>
              <a:rPr kumimoji="1" lang="zh-CN" altLang="en-US" dirty="0">
                <a:solidFill>
                  <a:srgbClr val="FF0000"/>
                </a:solidFill>
              </a:rPr>
              <a:t>线性回归的损失函数是单峰凸函数。</a:t>
            </a:r>
            <a:endParaRPr kumimoji="1" lang="en-US" altLang="zh-CN" dirty="0">
              <a:solidFill>
                <a:srgbClr val="FF0000"/>
              </a:solidFill>
            </a:endParaRPr>
          </a:p>
          <a:p>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49</a:t>
            </a:fld>
            <a:endParaRPr lang="en-US" altLang="zh-CN"/>
          </a:p>
        </p:txBody>
      </p:sp>
      <p:pic>
        <p:nvPicPr>
          <p:cNvPr id="9" name="图片 8"/>
          <p:cNvPicPr>
            <a:picLocks noChangeAspect="1"/>
          </p:cNvPicPr>
          <p:nvPr/>
        </p:nvPicPr>
        <p:blipFill>
          <a:blip r:embed="rId2"/>
          <a:stretch>
            <a:fillRect/>
          </a:stretch>
        </p:blipFill>
        <p:spPr>
          <a:xfrm>
            <a:off x="6714452" y="1110493"/>
            <a:ext cx="4046296" cy="2833283"/>
          </a:xfrm>
          <a:prstGeom prst="rect">
            <a:avLst/>
          </a:prstGeom>
        </p:spPr>
      </p:pic>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960" y="1104524"/>
            <a:ext cx="4258879" cy="2839252"/>
          </a:xfrm>
          <a:prstGeom prst="rect">
            <a:avLst/>
          </a:prstGeom>
        </p:spPr>
      </p:pic>
    </p:spTree>
    <p:extLst>
      <p:ext uri="{BB962C8B-B14F-4D97-AF65-F5344CB8AC3E}">
        <p14:creationId xmlns:p14="http://schemas.microsoft.com/office/powerpoint/2010/main" val="2065977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：数组计算</a:t>
            </a:r>
          </a:p>
        </p:txBody>
      </p:sp>
      <p:sp>
        <p:nvSpPr>
          <p:cNvPr id="3" name="内容占位符 2"/>
          <p:cNvSpPr>
            <a:spLocks noGrp="1"/>
          </p:cNvSpPr>
          <p:nvPr>
            <p:ph idx="1"/>
          </p:nvPr>
        </p:nvSpPr>
        <p:spPr/>
        <p:txBody>
          <a:bodyPr>
            <a:normAutofit/>
          </a:bodyPr>
          <a:lstStyle/>
          <a:p>
            <a:r>
              <a:rPr kumimoji="1" lang="en-US" altLang="zh-CN" dirty="0" err="1"/>
              <a:t>NumPy</a:t>
            </a:r>
            <a:r>
              <a:rPr kumimoji="1" lang="zh-CN" altLang="en-US" dirty="0"/>
              <a:t>是高性能科学计算和数据分析的基础包。它是</a:t>
            </a:r>
            <a:r>
              <a:rPr kumimoji="1" lang="en-US" altLang="zh-CN" dirty="0"/>
              <a:t>pandas</a:t>
            </a:r>
            <a:r>
              <a:rPr kumimoji="1" lang="zh-CN" altLang="en-US" dirty="0"/>
              <a:t>等其他各种工具的基础。</a:t>
            </a:r>
            <a:endParaRPr kumimoji="1" lang="en-US" altLang="zh-CN" dirty="0"/>
          </a:p>
          <a:p>
            <a:r>
              <a:rPr kumimoji="1" lang="en-US" altLang="zh-CN" dirty="0" err="1"/>
              <a:t>NumPy</a:t>
            </a:r>
            <a:r>
              <a:rPr kumimoji="1" lang="zh-CN" altLang="en-US" dirty="0"/>
              <a:t>的主要功能：</a:t>
            </a:r>
            <a:endParaRPr kumimoji="1" lang="en-US" altLang="zh-CN" dirty="0"/>
          </a:p>
          <a:p>
            <a:pPr lvl="1"/>
            <a:r>
              <a:rPr kumimoji="1" lang="en-US" altLang="zh-CN" dirty="0" err="1"/>
              <a:t>ndarray</a:t>
            </a:r>
            <a:r>
              <a:rPr kumimoji="1" lang="zh-CN" altLang="en-US" dirty="0"/>
              <a:t>，一个多维数组结构，高效且节省空间</a:t>
            </a:r>
            <a:endParaRPr kumimoji="1" lang="en-US" altLang="zh-CN" dirty="0"/>
          </a:p>
          <a:p>
            <a:pPr lvl="1"/>
            <a:r>
              <a:rPr kumimoji="1" lang="zh-CN" altLang="en-US" dirty="0"/>
              <a:t>无需循环对整组数据进行快速运算的数学函数</a:t>
            </a:r>
            <a:endParaRPr kumimoji="1" lang="en-US" altLang="zh-CN" dirty="0"/>
          </a:p>
          <a:p>
            <a:pPr lvl="1"/>
            <a:r>
              <a:rPr kumimoji="1" lang="zh-CN" altLang="en-US" dirty="0"/>
              <a:t>*读写磁盘数据的工具以及用于操作内存映射文件的工具</a:t>
            </a:r>
            <a:endParaRPr kumimoji="1" lang="en-US" altLang="zh-CN" dirty="0"/>
          </a:p>
          <a:p>
            <a:pPr lvl="1"/>
            <a:r>
              <a:rPr kumimoji="1" lang="zh-CN" altLang="en-US" dirty="0"/>
              <a:t>*线性代数、随机数生成和傅里叶变换功能</a:t>
            </a:r>
            <a:endParaRPr kumimoji="1" lang="en-US" altLang="zh-CN" dirty="0"/>
          </a:p>
          <a:p>
            <a:pPr lvl="1"/>
            <a:r>
              <a:rPr kumimoji="1" lang="zh-CN" altLang="en-US" dirty="0"/>
              <a:t>*用于集成</a:t>
            </a:r>
            <a:r>
              <a:rPr kumimoji="1" lang="en-US" altLang="zh-CN" dirty="0"/>
              <a:t>C</a:t>
            </a:r>
            <a:r>
              <a:rPr kumimoji="1" lang="zh-CN" altLang="en-US" dirty="0"/>
              <a:t>、</a:t>
            </a:r>
            <a:r>
              <a:rPr kumimoji="1" lang="en-US" altLang="zh-CN" dirty="0"/>
              <a:t>C++</a:t>
            </a:r>
            <a:r>
              <a:rPr kumimoji="1" lang="zh-CN" altLang="en-US" dirty="0"/>
              <a:t>等代码的工具</a:t>
            </a:r>
          </a:p>
          <a:p>
            <a:endParaRPr kumimoji="1" lang="en-US" altLang="zh-CN" dirty="0"/>
          </a:p>
          <a:p>
            <a:r>
              <a:rPr kumimoji="1" lang="zh-CN" altLang="en-US" dirty="0"/>
              <a:t>引用方式：</a:t>
            </a:r>
            <a:r>
              <a:rPr kumimoji="1" lang="en-US" altLang="zh-CN" dirty="0"/>
              <a:t>import</a:t>
            </a:r>
            <a:r>
              <a:rPr kumimoji="1" lang="zh-CN" altLang="en-US" dirty="0"/>
              <a:t> </a:t>
            </a:r>
            <a:r>
              <a:rPr kumimoji="1" lang="en-US" altLang="zh-CN" dirty="0" err="1"/>
              <a:t>numpy</a:t>
            </a:r>
            <a:r>
              <a:rPr kumimoji="1" lang="zh-CN" altLang="en-US" dirty="0"/>
              <a:t> </a:t>
            </a:r>
            <a:r>
              <a:rPr kumimoji="1" lang="en-US" altLang="zh-CN" dirty="0"/>
              <a:t>as</a:t>
            </a:r>
            <a:r>
              <a:rPr kumimoji="1" lang="zh-CN" altLang="en-US" dirty="0"/>
              <a:t> </a:t>
            </a:r>
            <a:r>
              <a:rPr kumimoji="1" lang="en-US" altLang="zh-CN" dirty="0"/>
              <a:t>np</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a:t>
            </a:fld>
            <a:endParaRPr lang="en-US" altLang="zh-CN"/>
          </a:p>
        </p:txBody>
      </p:sp>
    </p:spTree>
    <p:extLst>
      <p:ext uri="{BB962C8B-B14F-4D97-AF65-F5344CB8AC3E}">
        <p14:creationId xmlns:p14="http://schemas.microsoft.com/office/powerpoint/2010/main" val="3898665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一元线性回归：学习率</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55651" y="1052516"/>
                <a:ext cx="6625537" cy="4967287"/>
              </a:xfrm>
            </p:spPr>
            <p:txBody>
              <a:bodyPr/>
              <a:lstStyle/>
              <a:p>
                <a:r>
                  <a:rPr kumimoji="1" lang="zh-CN" altLang="en-US" dirty="0">
                    <a:sym typeface="Wingdings"/>
                  </a:rPr>
                  <a:t>迭代式：</a:t>
                </a:r>
                <a:endParaRPr kumimoji="1" lang="en-US" altLang="zh-CN" dirty="0">
                  <a:sym typeface="Wingdings"/>
                </a:endParaRPr>
              </a:p>
              <a:p>
                <a:endParaRPr kumimoji="1" lang="en-US" altLang="zh-CN" dirty="0">
                  <a:ea typeface="Cambria Math" charset="0"/>
                  <a:cs typeface="Cambria Math" charset="0"/>
                  <a:sym typeface="Wingdings"/>
                </a:endParaRPr>
              </a:p>
              <a:p>
                <a:endParaRPr kumimoji="1" lang="en-US" altLang="zh-CN" dirty="0">
                  <a:ea typeface="Cambria Math" charset="0"/>
                  <a:cs typeface="Cambria Math" charset="0"/>
                  <a:sym typeface="Wingdings"/>
                </a:endParaRPr>
              </a:p>
              <a:p>
                <a:endParaRPr kumimoji="1" lang="en-US" altLang="zh-CN" dirty="0">
                  <a:ea typeface="Cambria Math" charset="0"/>
                  <a:cs typeface="Cambria Math" charset="0"/>
                  <a:sym typeface="Wingdings"/>
                </a:endParaRPr>
              </a:p>
              <a:p>
                <a:r>
                  <a:rPr kumimoji="1" lang="zh-CN" altLang="en-US" dirty="0"/>
                  <a:t>其中，</a:t>
                </a:r>
                <a14:m>
                  <m:oMath xmlns:m="http://schemas.openxmlformats.org/officeDocument/2006/math">
                    <m:r>
                      <a:rPr kumimoji="1" lang="en-US" altLang="zh-CN" i="1" dirty="0">
                        <a:latin typeface="Cambria Math" charset="0"/>
                        <a:sym typeface="Wingdings"/>
                      </a:rPr>
                      <m:t>𝛼</m:t>
                    </m:r>
                  </m:oMath>
                </a14:m>
                <a:r>
                  <a:rPr kumimoji="1" lang="zh-CN" altLang="en-US" dirty="0"/>
                  <a:t>被称为学习率（一般需要手动设置）：</a:t>
                </a:r>
                <a:endParaRPr kumimoji="1" lang="en-US" altLang="zh-CN" dirty="0"/>
              </a:p>
              <a:p>
                <a:pPr lvl="1"/>
                <a:r>
                  <a:rPr kumimoji="1" lang="zh-CN" altLang="en-US" dirty="0"/>
                  <a:t>如果</a:t>
                </a:r>
                <a14:m>
                  <m:oMath xmlns:m="http://schemas.openxmlformats.org/officeDocument/2006/math">
                    <m:r>
                      <a:rPr kumimoji="1" lang="en-US" altLang="zh-CN" i="1" dirty="0">
                        <a:latin typeface="Cambria Math" charset="0"/>
                        <a:sym typeface="Wingdings"/>
                      </a:rPr>
                      <m:t>𝛼</m:t>
                    </m:r>
                  </m:oMath>
                </a14:m>
                <a:r>
                  <a:rPr kumimoji="1" lang="zh-CN" altLang="en-US" dirty="0"/>
                  <a:t>设置的过小：梯度下降过程会很慢；</a:t>
                </a:r>
                <a:endParaRPr kumimoji="1" lang="en-US" altLang="zh-CN" dirty="0"/>
              </a:p>
              <a:p>
                <a:pPr lvl="1"/>
                <a:r>
                  <a:rPr kumimoji="1" lang="zh-CN" altLang="en-US" dirty="0"/>
                  <a:t>如果</a:t>
                </a:r>
                <a14:m>
                  <m:oMath xmlns:m="http://schemas.openxmlformats.org/officeDocument/2006/math">
                    <m:r>
                      <a:rPr kumimoji="1" lang="en-US" altLang="zh-CN" i="1" dirty="0">
                        <a:latin typeface="Cambria Math" charset="0"/>
                        <a:sym typeface="Wingdings"/>
                      </a:rPr>
                      <m:t>𝛼</m:t>
                    </m:r>
                  </m:oMath>
                </a14:m>
                <a:r>
                  <a:rPr kumimoji="1" lang="zh-CN" altLang="en-US" dirty="0"/>
                  <a:t>设置的过大：梯度下降可能越过最小值，甚至导致损失函数的不收敛。</a:t>
                </a:r>
                <a:endParaRPr kumimoji="1" lang="en-US" altLang="zh-CN" dirty="0"/>
              </a:p>
              <a:p>
                <a:pPr lvl="1"/>
                <a:r>
                  <a:rPr kumimoji="1" lang="zh-CN" altLang="en-US" dirty="0"/>
                  <a:t>一般情况下，学习率设置在</a:t>
                </a:r>
                <a:r>
                  <a:rPr kumimoji="1" lang="en-US" altLang="zh-CN" dirty="0"/>
                  <a:t>10</a:t>
                </a:r>
                <a:r>
                  <a:rPr kumimoji="1" lang="en-US" altLang="zh-CN" baseline="30000" dirty="0"/>
                  <a:t>-4</a:t>
                </a:r>
                <a:r>
                  <a:rPr kumimoji="1" lang="zh-CN" altLang="en-US" dirty="0"/>
                  <a:t>到</a:t>
                </a:r>
                <a:r>
                  <a:rPr kumimoji="1" lang="en-US" altLang="zh-CN" dirty="0"/>
                  <a:t>10</a:t>
                </a:r>
                <a:r>
                  <a:rPr kumimoji="1" lang="en-US" altLang="zh-CN" baseline="30000" dirty="0"/>
                  <a:t>-2</a:t>
                </a:r>
                <a:r>
                  <a:rPr kumimoji="1" lang="zh-CN" altLang="en-US" dirty="0"/>
                  <a:t>之间。</a:t>
                </a:r>
                <a:endParaRPr kumimoji="1" lang="en-US" altLang="zh-CN" dirty="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55651" y="1052516"/>
                <a:ext cx="6625537" cy="4967287"/>
              </a:xfrm>
              <a:blipFill rotWithShape="0">
                <a:blip r:embed="rId4"/>
                <a:stretch>
                  <a:fillRect l="-1104"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50</a:t>
            </a:fld>
            <a:endParaRPr lang="en-US" altLang="zh-CN"/>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4565" y="1225629"/>
            <a:ext cx="3779668" cy="2519778"/>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1574275" y="1419423"/>
                <a:ext cx="2545238" cy="13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𝑤</m:t>
                          </m:r>
                        </m:den>
                      </m:f>
                    </m:oMath>
                  </m:oMathPara>
                </a14:m>
                <a:endParaRPr kumimoji="1" lang="en-US" altLang="zh-CN" b="0" dirty="0"/>
              </a:p>
              <a:p>
                <a:endParaRPr kumimoji="1" lang="en-US" altLang="zh-CN" sz="1000" b="0" dirty="0"/>
              </a:p>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𝑏</m:t>
                          </m:r>
                        </m:den>
                      </m:f>
                    </m:oMath>
                  </m:oMathPara>
                </a14:m>
                <a:endParaRPr kumimoji="1"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574275" y="1419423"/>
                <a:ext cx="2545238" cy="1346331"/>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2679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一元线性回归：梯度下降*</a:t>
            </a:r>
          </a:p>
        </p:txBody>
      </p:sp>
      <p:sp>
        <p:nvSpPr>
          <p:cNvPr id="3" name="内容占位符 2"/>
          <p:cNvSpPr>
            <a:spLocks noGrp="1"/>
          </p:cNvSpPr>
          <p:nvPr>
            <p:ph idx="1"/>
          </p:nvPr>
        </p:nvSpPr>
        <p:spPr/>
        <p:txBody>
          <a:bodyPr/>
          <a:lstStyle/>
          <a:p>
            <a:r>
              <a:rPr kumimoji="1" lang="zh-CN" altLang="en-US" dirty="0"/>
              <a:t>批量梯度下降法（</a:t>
            </a:r>
            <a:r>
              <a:rPr lang="en-US" altLang="zh-CN" dirty="0"/>
              <a:t>Batch Gradient Descent,</a:t>
            </a:r>
            <a:r>
              <a:rPr lang="zh-CN" altLang="en-US" dirty="0"/>
              <a:t> </a:t>
            </a:r>
            <a:r>
              <a:rPr lang="en-US" altLang="zh-CN" dirty="0"/>
              <a:t>BGD</a:t>
            </a:r>
            <a:r>
              <a:rPr kumimoji="1" lang="zh-CN" altLang="en-US" dirty="0"/>
              <a:t>）：使用训练集的所有样本来计算梯度</a:t>
            </a:r>
            <a:endParaRPr kumimoji="1" lang="en-US" altLang="zh-CN" dirty="0"/>
          </a:p>
          <a:p>
            <a:pPr lvl="1"/>
            <a:r>
              <a:rPr kumimoji="1" lang="zh-CN" altLang="en-US" dirty="0"/>
              <a:t>优点：可以得到最优解</a:t>
            </a:r>
            <a:endParaRPr kumimoji="1" lang="en-US" altLang="zh-CN" dirty="0"/>
          </a:p>
          <a:p>
            <a:pPr lvl="1"/>
            <a:r>
              <a:rPr kumimoji="1" lang="zh-CN" altLang="en-US" dirty="0"/>
              <a:t>缺点：当样本数量很多时，训练过程很慢</a:t>
            </a:r>
            <a:endParaRPr kumimoji="1" lang="en-US" altLang="zh-CN" dirty="0"/>
          </a:p>
          <a:p>
            <a:r>
              <a:rPr kumimoji="1" lang="zh-CN" altLang="en-US" dirty="0"/>
              <a:t>随机梯度下降法（</a:t>
            </a:r>
            <a:r>
              <a:rPr kumimoji="1" lang="en-US" altLang="zh-CN" dirty="0"/>
              <a:t>Stochastic Gradient Descent,</a:t>
            </a:r>
            <a:r>
              <a:rPr kumimoji="1" lang="zh-CN" altLang="en-US" dirty="0"/>
              <a:t> </a:t>
            </a:r>
            <a:r>
              <a:rPr kumimoji="1" lang="en-US" altLang="zh-CN" dirty="0"/>
              <a:t>SGD</a:t>
            </a:r>
            <a:r>
              <a:rPr kumimoji="1" lang="zh-CN" altLang="en-US" dirty="0"/>
              <a:t>）：从训练集中随机选取一个样本来计算梯度</a:t>
            </a:r>
            <a:endParaRPr kumimoji="1" lang="en-US" altLang="zh-CN" dirty="0"/>
          </a:p>
          <a:p>
            <a:pPr lvl="1"/>
            <a:r>
              <a:rPr kumimoji="1" lang="zh-CN" altLang="en-US" dirty="0"/>
              <a:t>优点：训练速度快</a:t>
            </a:r>
            <a:endParaRPr kumimoji="1" lang="en-US" altLang="zh-CN" dirty="0"/>
          </a:p>
          <a:p>
            <a:pPr lvl="1"/>
            <a:r>
              <a:rPr kumimoji="1" lang="zh-CN" altLang="en-US" dirty="0"/>
              <a:t>缺点：准确度下降，不一定保证最优；迭代次数较多</a:t>
            </a:r>
            <a:endParaRPr kumimoji="1" lang="en-US" altLang="zh-CN" dirty="0"/>
          </a:p>
          <a:p>
            <a:r>
              <a:rPr kumimoji="1" lang="zh-CN" altLang="en-US" dirty="0"/>
              <a:t>小批量梯度下降法（</a:t>
            </a:r>
            <a:r>
              <a:rPr kumimoji="1" lang="en-US" altLang="zh-CN" dirty="0"/>
              <a:t>Mini-batch Gradient Descent,</a:t>
            </a:r>
            <a:r>
              <a:rPr kumimoji="1" lang="zh-CN" altLang="en-US" dirty="0"/>
              <a:t> </a:t>
            </a:r>
            <a:r>
              <a:rPr kumimoji="1" lang="en-US" altLang="zh-CN" dirty="0"/>
              <a:t>MBGD</a:t>
            </a:r>
            <a:r>
              <a:rPr kumimoji="1" lang="zh-CN" altLang="en-US" dirty="0"/>
              <a:t>）：从训练集中随机挑选若干个样本来计算梯度</a:t>
            </a:r>
            <a:endParaRPr kumimoji="1" lang="en-US" altLang="zh-CN" dirty="0"/>
          </a:p>
          <a:p>
            <a:pPr lvl="1"/>
            <a:r>
              <a:rPr kumimoji="1" lang="zh-CN" altLang="en-US" dirty="0"/>
              <a:t>兼顾前两种方法的优点</a:t>
            </a:r>
            <a:endParaRPr kumimoji="1" lang="en-US" altLang="zh-CN" dirty="0"/>
          </a:p>
          <a:p>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51</a:t>
            </a:fld>
            <a:endParaRPr lang="en-US" altLang="zh-CN"/>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CFE4FA-4ADB-4B82-B875-AA5178D80394}"/>
                  </a:ext>
                </a:extLst>
              </p:cNvPr>
              <p:cNvSpPr/>
              <p:nvPr/>
            </p:nvSpPr>
            <p:spPr>
              <a:xfrm>
                <a:off x="6217571" y="0"/>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7" name="矩形 6">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6217571" y="0"/>
                <a:ext cx="3617657" cy="957826"/>
              </a:xfrm>
              <a:prstGeom prst="rect">
                <a:avLst/>
              </a:prstGeom>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6791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多元线性回归</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一元线性回归是</a:t>
                </a:r>
                <a:r>
                  <a:rPr kumimoji="1" lang="zh-CN" altLang="en-US" dirty="0">
                    <a:solidFill>
                      <a:srgbClr val="FF0000"/>
                    </a:solidFill>
                  </a:rPr>
                  <a:t>多元线性回归</a:t>
                </a:r>
                <a:r>
                  <a:rPr kumimoji="1" lang="zh-CN" altLang="en-US" dirty="0"/>
                  <a:t>的一个特例，即只有一个特征的线性回归。</a:t>
                </a:r>
                <a:endParaRPr kumimoji="1" lang="en-US" altLang="zh-CN" dirty="0"/>
              </a:p>
              <a:p>
                <a:endParaRPr kumimoji="1" lang="en-US" altLang="zh-CN" dirty="0"/>
              </a:p>
              <a:p>
                <a:r>
                  <a:rPr kumimoji="1" lang="zh-CN" altLang="en-US" dirty="0"/>
                  <a:t>符号表示：</a:t>
                </a:r>
                <a:endParaRPr kumimoji="1" lang="en-US" altLang="zh-CN" dirty="0"/>
              </a:p>
              <a:p>
                <a:pPr lvl="1"/>
                <a:r>
                  <a:rPr lang="en-US" altLang="zh-CN" b="1" i="1" dirty="0">
                    <a:latin typeface="Times New Roman" panose="02020603050405020304" pitchFamily="18" charset="0"/>
                    <a:cs typeface="Times New Roman" panose="02020603050405020304" pitchFamily="18" charset="0"/>
                  </a:rPr>
                  <a:t>X</a:t>
                </a:r>
                <a:r>
                  <a:rPr lang="en-US" altLang="zh-CN" dirty="0"/>
                  <a:t>: </a:t>
                </a:r>
                <a:r>
                  <a:rPr lang="zh-CN" altLang="en-US" dirty="0"/>
                  <a:t>输入值</a:t>
                </a:r>
                <a:r>
                  <a:rPr lang="en-US" altLang="zh-CN" dirty="0"/>
                  <a:t>/</a:t>
                </a:r>
                <a:r>
                  <a:rPr lang="zh-CN" altLang="en-US" dirty="0"/>
                  <a:t>特征</a:t>
                </a:r>
                <a:r>
                  <a:rPr lang="en-US" altLang="zh-CN" dirty="0"/>
                  <a:t>(feature)</a:t>
                </a:r>
              </a:p>
              <a:p>
                <a:pPr lvl="1"/>
                <a:r>
                  <a:rPr lang="en-US" altLang="zh-CN" b="1" i="1" dirty="0">
                    <a:latin typeface="Times New Roman" panose="02020603050405020304" pitchFamily="18" charset="0"/>
                    <a:cs typeface="Times New Roman" panose="02020603050405020304" pitchFamily="18" charset="0"/>
                  </a:rPr>
                  <a:t>y</a:t>
                </a:r>
                <a:r>
                  <a:rPr lang="en-US" altLang="zh-CN" dirty="0"/>
                  <a:t>: </a:t>
                </a:r>
                <a:r>
                  <a:rPr lang="zh-CN" altLang="en-US" dirty="0"/>
                  <a:t>输出值</a:t>
                </a:r>
                <a:r>
                  <a:rPr lang="en-US" altLang="zh-CN" dirty="0"/>
                  <a:t>/</a:t>
                </a:r>
                <a:r>
                  <a:rPr lang="zh-CN" altLang="en-US" dirty="0"/>
                  <a:t>目标</a:t>
                </a:r>
                <a:r>
                  <a:rPr lang="en-US" altLang="zh-CN" dirty="0"/>
                  <a:t>(target)</a:t>
                </a:r>
              </a:p>
              <a:p>
                <a:pPr lvl="1"/>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charset="0"/>
                          </a:rPr>
                          <m:t>𝑗</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bSup>
                  </m:oMath>
                </a14:m>
                <a:r>
                  <a:rPr lang="en-US" altLang="zh-CN" dirty="0"/>
                  <a:t>:</a:t>
                </a:r>
                <a:r>
                  <a:rPr lang="zh-CN" altLang="en-US" dirty="0"/>
                  <a:t> 表示第</a:t>
                </a:r>
                <a:r>
                  <a:rPr lang="en-US" altLang="zh-CN" i="1" dirty="0" err="1"/>
                  <a:t>i</a:t>
                </a:r>
                <a:r>
                  <a:rPr lang="zh-CN" altLang="en-US" dirty="0"/>
                  <a:t>个训练实例的第</a:t>
                </a:r>
                <a:r>
                  <a:rPr lang="en-US" altLang="zh-CN" i="1" dirty="0"/>
                  <a:t>j</a:t>
                </a:r>
                <a:r>
                  <a:rPr lang="zh-CN" altLang="en-US" dirty="0"/>
                  <a:t>个特征</a:t>
                </a:r>
                <a:endParaRPr lang="en-US" altLang="zh-CN" dirty="0"/>
              </a:p>
              <a:p>
                <a:pPr lvl="1"/>
                <a14:m>
                  <m:oMath xmlns:m="http://schemas.openxmlformats.org/officeDocument/2006/math">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oMath>
                </a14:m>
                <a:r>
                  <a:rPr lang="en-US" altLang="zh-CN" dirty="0"/>
                  <a:t>: </a:t>
                </a:r>
                <a:r>
                  <a:rPr lang="zh-CN" altLang="en-US" dirty="0"/>
                  <a:t>表示第</a:t>
                </a:r>
                <a:r>
                  <a:rPr lang="en-US" altLang="zh-CN" i="1" dirty="0" err="1"/>
                  <a:t>i</a:t>
                </a:r>
                <a:r>
                  <a:rPr lang="zh-CN" altLang="en-US" dirty="0"/>
                  <a:t>个训练实例</a:t>
                </a:r>
                <a:r>
                  <a:rPr lang="en-US" altLang="zh-CN" dirty="0"/>
                  <a:t>(training example)</a:t>
                </a:r>
              </a:p>
              <a:p>
                <a:pPr lvl="1"/>
                <a14:m>
                  <m:oMath xmlns:m="http://schemas.openxmlformats.org/officeDocument/2006/math">
                    <m:r>
                      <a:rPr lang="en-US" altLang="zh-CN" i="1" dirty="0" smtClean="0">
                        <a:latin typeface="Cambria Math" charset="0"/>
                        <a:ea typeface="Times New Roman" charset="0"/>
                        <a:cs typeface="Times New Roman" charset="0"/>
                      </a:rPr>
                      <m:t>𝑁</m:t>
                    </m:r>
                  </m:oMath>
                </a14:m>
                <a:r>
                  <a:rPr lang="en-US" altLang="zh-CN" dirty="0"/>
                  <a:t>:</a:t>
                </a:r>
                <a:r>
                  <a:rPr lang="zh-CN" altLang="en-US" dirty="0"/>
                  <a:t> 表示样本数量</a:t>
                </a:r>
                <a:endParaRPr lang="en-US" altLang="zh-CN" dirty="0"/>
              </a:p>
              <a:p>
                <a:pPr lvl="1"/>
                <a14:m>
                  <m:oMath xmlns:m="http://schemas.openxmlformats.org/officeDocument/2006/math">
                    <m:r>
                      <a:rPr lang="en-US" altLang="zh-CN" b="0" i="1" dirty="0" smtClean="0">
                        <a:latin typeface="Cambria Math" charset="0"/>
                      </a:rPr>
                      <m:t>𝑀</m:t>
                    </m:r>
                  </m:oMath>
                </a14:m>
                <a:r>
                  <a:rPr lang="en-US" altLang="zh-CN" dirty="0"/>
                  <a:t>:</a:t>
                </a:r>
                <a:r>
                  <a:rPr lang="zh-CN" altLang="en-US" dirty="0"/>
                  <a:t> 表示特征数量</a:t>
                </a:r>
                <a:endParaRPr lang="en-US" altLang="zh-CN" dirty="0"/>
              </a:p>
              <a:p>
                <a:pPr lvl="1"/>
                <a:endParaRPr lang="en-US" altLang="zh-CN" dirty="0"/>
              </a:p>
              <a:p>
                <a:endParaRPr kumimoji="1" lang="en-US" altLang="zh-CN" dirty="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52</a:t>
            </a:fld>
            <a:endParaRPr lang="en-US" altLang="zh-CN"/>
          </a:p>
        </p:txBody>
      </p:sp>
      <mc:AlternateContent xmlns:mc="http://schemas.openxmlformats.org/markup-compatibility/2006" xmlns:a14="http://schemas.microsoft.com/office/drawing/2010/main">
        <mc:Choice Requires="a14">
          <p:graphicFrame>
            <p:nvGraphicFramePr>
              <p:cNvPr id="7" name="内容占位符 6">
                <a:extLst>
                  <a:ext uri="{FF2B5EF4-FFF2-40B4-BE49-F238E27FC236}">
                    <a16:creationId xmlns:a16="http://schemas.microsoft.com/office/drawing/2014/main" id="{EB980026-D29F-4C6E-9BFC-18210325D87E}"/>
                  </a:ext>
                </a:extLst>
              </p:cNvPr>
              <p:cNvGraphicFramePr>
                <a:graphicFrameLocks/>
              </p:cNvGraphicFramePr>
              <p:nvPr>
                <p:extLst>
                  <p:ext uri="{D42A27DB-BD31-4B8C-83A1-F6EECF244321}">
                    <p14:modId xmlns:p14="http://schemas.microsoft.com/office/powerpoint/2010/main" val="619174847"/>
                  </p:ext>
                </p:extLst>
              </p:nvPr>
            </p:nvGraphicFramePr>
            <p:xfrm>
              <a:off x="6636468" y="4310069"/>
              <a:ext cx="4742732" cy="1854200"/>
            </p:xfrm>
            <a:graphic>
              <a:graphicData uri="http://schemas.openxmlformats.org/drawingml/2006/table">
                <a:tbl>
                  <a:tblPr firstRow="1" bandRow="1">
                    <a:tableStyleId>{073A0DAA-6AF3-43AB-8588-CEC1D06C72B9}</a:tableStyleId>
                  </a:tblPr>
                  <a:tblGrid>
                    <a:gridCol w="1185683">
                      <a:extLst>
                        <a:ext uri="{9D8B030D-6E8A-4147-A177-3AD203B41FA5}">
                          <a16:colId xmlns:a16="http://schemas.microsoft.com/office/drawing/2014/main" val="849694925"/>
                        </a:ext>
                      </a:extLst>
                    </a:gridCol>
                    <a:gridCol w="1185683">
                      <a:extLst>
                        <a:ext uri="{9D8B030D-6E8A-4147-A177-3AD203B41FA5}">
                          <a16:colId xmlns:a16="http://schemas.microsoft.com/office/drawing/2014/main" val="20001"/>
                        </a:ext>
                      </a:extLst>
                    </a:gridCol>
                    <a:gridCol w="1185683">
                      <a:extLst>
                        <a:ext uri="{9D8B030D-6E8A-4147-A177-3AD203B41FA5}">
                          <a16:colId xmlns:a16="http://schemas.microsoft.com/office/drawing/2014/main" val="20002"/>
                        </a:ext>
                      </a:extLst>
                    </a:gridCol>
                    <a:gridCol w="1185683">
                      <a:extLst>
                        <a:ext uri="{9D8B030D-6E8A-4147-A177-3AD203B41FA5}">
                          <a16:colId xmlns:a16="http://schemas.microsoft.com/office/drawing/2014/main" val="2032597962"/>
                        </a:ext>
                      </a:extLst>
                    </a:gridCol>
                  </a:tblGrid>
                  <a:tr h="370840">
                    <a:tc>
                      <a:txBody>
                        <a:bodyPr/>
                        <a:lstStyle/>
                        <a:p>
                          <a:pPr algn="ctr"/>
                          <a:r>
                            <a:rPr lang="zh-CN" altLang="en-US" dirty="0"/>
                            <a:t>面积</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𝟏</m:t>
                                  </m:r>
                                </m:sub>
                              </m:sSub>
                            </m:oMath>
                          </a14:m>
                          <a:r>
                            <a:rPr lang="en-US" altLang="zh-CN" dirty="0"/>
                            <a:t>)</a:t>
                          </a:r>
                          <a:endParaRPr lang="zh-CN" altLang="en-US" dirty="0"/>
                        </a:p>
                      </a:txBody>
                      <a:tcPr/>
                    </a:tc>
                    <a:tc>
                      <a:txBody>
                        <a:bodyPr/>
                        <a:lstStyle/>
                        <a:p>
                          <a:pPr algn="ctr"/>
                          <a:r>
                            <a:rPr lang="zh-CN" altLang="en-US" dirty="0"/>
                            <a:t>卧室个数</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𝟐</m:t>
                                  </m:r>
                                </m:sub>
                              </m:sSub>
                            </m:oMath>
                          </a14:m>
                          <a:r>
                            <a:rPr lang="en-US" altLang="zh-CN" dirty="0"/>
                            <a:t>)</a:t>
                          </a:r>
                          <a:endParaRPr lang="zh-CN" altLang="en-US" dirty="0"/>
                        </a:p>
                      </a:txBody>
                      <a:tcPr/>
                    </a:tc>
                    <a:tc>
                      <a:txBody>
                        <a:bodyPr/>
                        <a:lstStyle/>
                        <a:p>
                          <a:pPr algn="ctr"/>
                          <a:r>
                            <a:rPr lang="zh-CN" altLang="en-US" dirty="0"/>
                            <a:t>建成时间</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𝟑</m:t>
                                  </m:r>
                                </m:sub>
                              </m:sSub>
                            </m:oMath>
                          </a14:m>
                          <a:r>
                            <a:rPr lang="en-US" altLang="zh-CN" dirty="0"/>
                            <a:t>)</a:t>
                          </a:r>
                          <a:endParaRPr lang="zh-CN" altLang="en-US" dirty="0"/>
                        </a:p>
                      </a:txBody>
                      <a:tcPr/>
                    </a:tc>
                    <a:tc>
                      <a:txBody>
                        <a:bodyPr/>
                        <a:lstStyle/>
                        <a:p>
                          <a:pPr algn="ctr"/>
                          <a:r>
                            <a:rPr lang="zh-CN" altLang="en-US" dirty="0"/>
                            <a:t>房价</a:t>
                          </a:r>
                          <a:r>
                            <a:rPr lang="en-US" altLang="zh-CN" dirty="0"/>
                            <a:t>(</a:t>
                          </a:r>
                          <a14:m>
                            <m:oMath xmlns:m="http://schemas.openxmlformats.org/officeDocument/2006/math">
                              <m:r>
                                <a:rPr lang="en-US" altLang="zh-CN" i="1" dirty="0" smtClean="0">
                                  <a:latin typeface="Cambria Math" charset="0"/>
                                </a:rPr>
                                <m:t>𝑦</m:t>
                              </m:r>
                            </m:oMath>
                          </a14:m>
                          <a:r>
                            <a:rPr lang="en-US" altLang="zh-CN" dirty="0"/>
                            <a:t>)</a:t>
                          </a:r>
                          <a:endParaRPr lang="zh-CN" altLang="en-US" dirty="0"/>
                        </a:p>
                      </a:txBody>
                      <a:tcPr/>
                    </a:tc>
                    <a:extLst>
                      <a:ext uri="{0D108BD9-81ED-4DB2-BD59-A6C34878D82A}">
                        <a16:rowId xmlns:a16="http://schemas.microsoft.com/office/drawing/2014/main" val="246005499"/>
                      </a:ext>
                    </a:extLst>
                  </a:tr>
                  <a:tr h="370840">
                    <a:tc>
                      <a:txBody>
                        <a:bodyPr/>
                        <a:lstStyle/>
                        <a:p>
                          <a:pPr algn="ctr"/>
                          <a:r>
                            <a:rPr lang="en-US" altLang="zh-CN" dirty="0"/>
                            <a:t>110</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510</a:t>
                          </a:r>
                          <a:endParaRPr lang="zh-CN" altLang="en-US" dirty="0"/>
                        </a:p>
                      </a:txBody>
                      <a:tcPr/>
                    </a:tc>
                    <a:extLst>
                      <a:ext uri="{0D108BD9-81ED-4DB2-BD59-A6C34878D82A}">
                        <a16:rowId xmlns:a16="http://schemas.microsoft.com/office/drawing/2014/main" val="1823030155"/>
                      </a:ext>
                    </a:extLst>
                  </a:tr>
                  <a:tr h="370840">
                    <a:tc>
                      <a:txBody>
                        <a:bodyPr/>
                        <a:lstStyle/>
                        <a:p>
                          <a:pPr algn="ctr"/>
                          <a:r>
                            <a:rPr lang="en-US" altLang="zh-CN" dirty="0"/>
                            <a:t>80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val="1815547532"/>
                      </a:ext>
                    </a:extLst>
                  </a:tr>
                  <a:tr h="370840">
                    <a:tc>
                      <a:txBody>
                        <a:bodyPr/>
                        <a:lstStyle/>
                        <a:p>
                          <a:pPr algn="ctr"/>
                          <a:r>
                            <a:rPr lang="en-US" altLang="zh-CN" dirty="0"/>
                            <a:t>90</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tc>
                      <a:txBody>
                        <a:bodyPr/>
                        <a:lstStyle/>
                        <a:p>
                          <a:pPr algn="ctr"/>
                          <a:r>
                            <a:rPr lang="en-US" altLang="zh-CN" dirty="0"/>
                            <a:t>500</a:t>
                          </a:r>
                          <a:endParaRPr lang="zh-CN" altLang="en-US" dirty="0"/>
                        </a:p>
                      </a:txBody>
                      <a:tcPr/>
                    </a:tc>
                    <a:extLst>
                      <a:ext uri="{0D108BD9-81ED-4DB2-BD59-A6C34878D82A}">
                        <a16:rowId xmlns:a16="http://schemas.microsoft.com/office/drawing/2014/main" val="168178639"/>
                      </a:ext>
                    </a:extLst>
                  </a:tr>
                </a:tbl>
              </a:graphicData>
            </a:graphic>
          </p:graphicFrame>
        </mc:Choice>
        <mc:Fallback xmlns="">
          <p:graphicFrame>
            <p:nvGraphicFramePr>
              <p:cNvPr id="7" name="内容占位符 6">
                <a:extLst>
                  <a:ext uri="{FF2B5EF4-FFF2-40B4-BE49-F238E27FC236}">
                    <a16:creationId xmlns:a16="http://schemas.microsoft.com/office/drawing/2014/main" xmlns="" id="{EB980026-D29F-4C6E-9BFC-18210325D87E}"/>
                  </a:ext>
                </a:extLst>
              </p:cNvPr>
              <p:cNvGraphicFramePr>
                <a:graphicFrameLocks/>
              </p:cNvGraphicFramePr>
              <p:nvPr>
                <p:extLst>
                  <p:ext uri="{D42A27DB-BD31-4B8C-83A1-F6EECF244321}">
                    <p14:modId xmlns:p14="http://schemas.microsoft.com/office/powerpoint/2010/main" val="619174847"/>
                  </p:ext>
                </p:extLst>
              </p:nvPr>
            </p:nvGraphicFramePr>
            <p:xfrm>
              <a:off x="6636468" y="4310069"/>
              <a:ext cx="4742732" cy="1854200"/>
            </p:xfrm>
            <a:graphic>
              <a:graphicData uri="http://schemas.openxmlformats.org/drawingml/2006/table">
                <a:tbl>
                  <a:tblPr firstRow="1" bandRow="1">
                    <a:tableStyleId>{073A0DAA-6AF3-43AB-8588-CEC1D06C72B9}</a:tableStyleId>
                  </a:tblPr>
                  <a:tblGrid>
                    <a:gridCol w="1185683">
                      <a:extLst>
                        <a:ext uri="{9D8B030D-6E8A-4147-A177-3AD203B41FA5}">
                          <a16:colId xmlns:a16="http://schemas.microsoft.com/office/drawing/2014/main" xmlns="" val="849694925"/>
                        </a:ext>
                      </a:extLst>
                    </a:gridCol>
                    <a:gridCol w="1185683"/>
                    <a:gridCol w="1185683"/>
                    <a:gridCol w="1185683">
                      <a:extLst>
                        <a:ext uri="{9D8B030D-6E8A-4147-A177-3AD203B41FA5}">
                          <a16:colId xmlns:a16="http://schemas.microsoft.com/office/drawing/2014/main" xmlns="" val="2032597962"/>
                        </a:ext>
                      </a:extLst>
                    </a:gridCol>
                  </a:tblGrid>
                  <a:tr h="370840">
                    <a:tc>
                      <a:txBody>
                        <a:bodyPr/>
                        <a:lstStyle/>
                        <a:p>
                          <a:endParaRPr lang="zh-CN"/>
                        </a:p>
                      </a:txBody>
                      <a:tcPr>
                        <a:blipFill rotWithShape="0">
                          <a:blip r:embed="rId3"/>
                          <a:stretch>
                            <a:fillRect l="-513" t="-3279" r="-301538" b="-403279"/>
                          </a:stretch>
                        </a:blipFill>
                      </a:tcPr>
                    </a:tc>
                    <a:tc>
                      <a:txBody>
                        <a:bodyPr/>
                        <a:lstStyle/>
                        <a:p>
                          <a:endParaRPr lang="zh-CN"/>
                        </a:p>
                      </a:txBody>
                      <a:tcPr>
                        <a:blipFill rotWithShape="0">
                          <a:blip r:embed="rId3"/>
                          <a:stretch>
                            <a:fillRect l="-100513" t="-3279" r="-201538" b="-403279"/>
                          </a:stretch>
                        </a:blipFill>
                      </a:tcPr>
                    </a:tc>
                    <a:tc>
                      <a:txBody>
                        <a:bodyPr/>
                        <a:lstStyle/>
                        <a:p>
                          <a:endParaRPr lang="zh-CN"/>
                        </a:p>
                      </a:txBody>
                      <a:tcPr>
                        <a:blipFill rotWithShape="0">
                          <a:blip r:embed="rId3"/>
                          <a:stretch>
                            <a:fillRect l="-201546" t="-3279" r="-102577" b="-403279"/>
                          </a:stretch>
                        </a:blipFill>
                      </a:tcPr>
                    </a:tc>
                    <a:tc>
                      <a:txBody>
                        <a:bodyPr/>
                        <a:lstStyle/>
                        <a:p>
                          <a:endParaRPr lang="zh-CN"/>
                        </a:p>
                      </a:txBody>
                      <a:tcPr>
                        <a:blipFill rotWithShape="0">
                          <a:blip r:embed="rId3"/>
                          <a:stretch>
                            <a:fillRect l="-300000" t="-3279" r="-2051" b="-403279"/>
                          </a:stretch>
                        </a:blipFill>
                      </a:tcPr>
                    </a:tc>
                    <a:extLst>
                      <a:ext uri="{0D108BD9-81ED-4DB2-BD59-A6C34878D82A}">
                        <a16:rowId xmlns:a16="http://schemas.microsoft.com/office/drawing/2014/main" xmlns="" val="246005499"/>
                      </a:ext>
                    </a:extLst>
                  </a:tr>
                  <a:tr h="370840">
                    <a:tc>
                      <a:txBody>
                        <a:bodyPr/>
                        <a:lstStyle/>
                        <a:p>
                          <a:pPr algn="ctr"/>
                          <a:r>
                            <a:rPr lang="en-US" altLang="zh-CN" dirty="0"/>
                            <a:t>110</a:t>
                          </a:r>
                          <a:endParaRPr lang="zh-CN" altLang="en-US" dirty="0"/>
                        </a:p>
                      </a:txBody>
                      <a:tcPr/>
                    </a:tc>
                    <a:tc>
                      <a:txBody>
                        <a:bodyPr/>
                        <a:lstStyle/>
                        <a:p>
                          <a:pPr algn="ctr"/>
                          <a:r>
                            <a:rPr lang="en-US" altLang="zh-CN" dirty="0" smtClean="0"/>
                            <a:t>2</a:t>
                          </a:r>
                          <a:endParaRPr lang="zh-CN" altLang="en-US" dirty="0"/>
                        </a:p>
                      </a:txBody>
                      <a:tcPr/>
                    </a:tc>
                    <a:tc>
                      <a:txBody>
                        <a:bodyPr/>
                        <a:lstStyle/>
                        <a:p>
                          <a:pPr algn="ctr"/>
                          <a:r>
                            <a:rPr lang="en-US" altLang="zh-CN" dirty="0" smtClean="0"/>
                            <a:t>20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xmlns=""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smtClean="0"/>
                            <a:t>3</a:t>
                          </a:r>
                          <a:endParaRPr lang="zh-CN" altLang="en-US" dirty="0"/>
                        </a:p>
                      </a:txBody>
                      <a:tcPr/>
                    </a:tc>
                    <a:tc>
                      <a:txBody>
                        <a:bodyPr/>
                        <a:lstStyle/>
                        <a:p>
                          <a:pPr algn="ctr"/>
                          <a:r>
                            <a:rPr lang="en-US" altLang="zh-CN" dirty="0" smtClean="0"/>
                            <a:t>10</a:t>
                          </a:r>
                          <a:endParaRPr lang="zh-CN" altLang="en-US" dirty="0"/>
                        </a:p>
                      </a:txBody>
                      <a:tcPr/>
                    </a:tc>
                    <a:tc>
                      <a:txBody>
                        <a:bodyPr/>
                        <a:lstStyle/>
                        <a:p>
                          <a:pPr algn="ctr"/>
                          <a:r>
                            <a:rPr lang="en-US" altLang="zh-CN" dirty="0" smtClean="0"/>
                            <a:t>510</a:t>
                          </a:r>
                          <a:endParaRPr lang="zh-CN" altLang="en-US" dirty="0"/>
                        </a:p>
                      </a:txBody>
                      <a:tcPr/>
                    </a:tc>
                    <a:extLst>
                      <a:ext uri="{0D108BD9-81ED-4DB2-BD59-A6C34878D82A}">
                        <a16:rowId xmlns:a16="http://schemas.microsoft.com/office/drawing/2014/main" xmlns="" val="1823030155"/>
                      </a:ext>
                    </a:extLst>
                  </a:tr>
                  <a:tr h="370840">
                    <a:tc>
                      <a:txBody>
                        <a:bodyPr/>
                        <a:lstStyle/>
                        <a:p>
                          <a:pPr algn="ctr"/>
                          <a:r>
                            <a:rPr lang="en-US" altLang="zh-CN" dirty="0"/>
                            <a:t>80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30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xmlns="" val="1815547532"/>
                      </a:ext>
                    </a:extLst>
                  </a:tr>
                  <a:tr h="370840">
                    <a:tc>
                      <a:txBody>
                        <a:bodyPr/>
                        <a:lstStyle/>
                        <a:p>
                          <a:pPr algn="ctr"/>
                          <a:r>
                            <a:rPr lang="en-US" altLang="zh-CN" dirty="0" smtClean="0"/>
                            <a:t>90</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smtClean="0"/>
                            <a:t>1</a:t>
                          </a:r>
                          <a:endParaRPr lang="zh-CN" altLang="en-US" dirty="0" smtClean="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smtClean="0"/>
                            <a:t>5</a:t>
                          </a:r>
                          <a:endParaRPr lang="zh-CN" altLang="en-US" dirty="0" smtClean="0"/>
                        </a:p>
                      </a:txBody>
                      <a:tcPr/>
                    </a:tc>
                    <a:tc>
                      <a:txBody>
                        <a:bodyPr/>
                        <a:lstStyle/>
                        <a:p>
                          <a:pPr algn="ctr"/>
                          <a:r>
                            <a:rPr lang="en-US" altLang="zh-CN" dirty="0" smtClean="0"/>
                            <a:t>500</a:t>
                          </a:r>
                          <a:endParaRPr lang="zh-CN" altLang="en-US" dirty="0"/>
                        </a:p>
                      </a:txBody>
                      <a:tcPr/>
                    </a:tc>
                    <a:extLst>
                      <a:ext uri="{0D108BD9-81ED-4DB2-BD59-A6C34878D82A}">
                        <a16:rowId xmlns:a16="http://schemas.microsoft.com/office/drawing/2014/main" xmlns="" val="168178639"/>
                      </a:ext>
                    </a:extLst>
                  </a:tr>
                </a:tbl>
              </a:graphicData>
            </a:graphic>
          </p:graphicFrame>
        </mc:Fallback>
      </mc:AlternateContent>
    </p:spTree>
    <p:extLst>
      <p:ext uri="{BB962C8B-B14F-4D97-AF65-F5344CB8AC3E}">
        <p14:creationId xmlns:p14="http://schemas.microsoft.com/office/powerpoint/2010/main" val="17652096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多元线性回归</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假设：</a:t>
                </a:r>
                <a:endParaRPr kumimoji="1" lang="en-US" altLang="zh-CN" dirty="0"/>
              </a:p>
              <a:p>
                <a:pPr lvl="1"/>
                <a:r>
                  <a:rPr kumimoji="1" lang="zh-CN" altLang="en-US" dirty="0"/>
                  <a:t>一元线性回归：</a:t>
                </a:r>
                <a14:m>
                  <m:oMath xmlns:m="http://schemas.openxmlformats.org/officeDocument/2006/math">
                    <m:r>
                      <a:rPr lang="en-US" altLang="zh-CN" i="1">
                        <a:latin typeface="Cambria Math"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𝑤𝑥</m:t>
                    </m:r>
                    <m:r>
                      <a:rPr lang="en-US" altLang="zh-CN" i="1">
                        <a:latin typeface="Cambria Math" panose="02040503050406030204" pitchFamily="18" charset="0"/>
                      </a:rPr>
                      <m:t>+</m:t>
                    </m:r>
                    <m:r>
                      <a:rPr lang="en-US" altLang="zh-CN" i="1">
                        <a:latin typeface="Cambria Math" panose="02040503050406030204" pitchFamily="18" charset="0"/>
                      </a:rPr>
                      <m:t>𝑏</m:t>
                    </m:r>
                  </m:oMath>
                </a14:m>
                <a:endParaRPr kumimoji="1" lang="en-US" altLang="zh-CN" dirty="0"/>
              </a:p>
              <a:p>
                <a:pPr lvl="1"/>
                <a:r>
                  <a:rPr kumimoji="1" lang="zh-CN" altLang="en-US" dirty="0"/>
                  <a:t>多元线性回归：</a:t>
                </a:r>
                <a14:m>
                  <m:oMath xmlns:m="http://schemas.openxmlformats.org/officeDocument/2006/math">
                    <m:r>
                      <a:rPr lang="en-US" altLang="zh-CN" i="1">
                        <a:latin typeface="Cambria Math" charset="0"/>
                      </a:rPr>
                      <m:t>h</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charset="0"/>
                          </a:rPr>
                          <m:t>1</m:t>
                        </m:r>
                      </m:sub>
                    </m:sSub>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charset="0"/>
                          </a:rPr>
                          <m:t>1</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𝑤</m:t>
                        </m:r>
                      </m:e>
                      <m:sub>
                        <m:r>
                          <a:rPr lang="en-US" altLang="zh-CN" b="0" i="1" smtClean="0">
                            <a:latin typeface="Cambria Math" charset="0"/>
                          </a:rPr>
                          <m:t>2</m:t>
                        </m:r>
                      </m:sub>
                    </m:sSub>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2</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𝑤</m:t>
                        </m:r>
                      </m:e>
                      <m:sub>
                        <m:r>
                          <a:rPr lang="en-US" altLang="zh-CN" b="0" i="1" smtClean="0">
                            <a:latin typeface="Cambria Math" charset="0"/>
                          </a:rPr>
                          <m:t>𝑀</m:t>
                        </m:r>
                      </m:sub>
                    </m:sSub>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𝑀</m:t>
                        </m:r>
                      </m:sub>
                    </m:sSub>
                    <m:r>
                      <a:rPr lang="en-US" altLang="zh-CN" i="1">
                        <a:latin typeface="Cambria Math" panose="02040503050406030204" pitchFamily="18" charset="0"/>
                      </a:rPr>
                      <m:t>+</m:t>
                    </m:r>
                    <m:r>
                      <a:rPr lang="en-US" altLang="zh-CN" i="1">
                        <a:latin typeface="Cambria Math" panose="02040503050406030204" pitchFamily="18" charset="0"/>
                      </a:rPr>
                      <m:t>𝑏</m:t>
                    </m:r>
                  </m:oMath>
                </a14:m>
                <a:r>
                  <a:rPr lang="zh-CN" altLang="en-US" dirty="0"/>
                  <a:t> 或向量形式 </a:t>
                </a:r>
                <a14:m>
                  <m:oMath xmlns:m="http://schemas.openxmlformats.org/officeDocument/2006/math">
                    <m:r>
                      <a:rPr lang="en-US" altLang="zh-CN" b="0" i="1" dirty="0" smtClean="0">
                        <a:latin typeface="Cambria Math" charset="0"/>
                      </a:rPr>
                      <m:t>h</m:t>
                    </m:r>
                    <m:d>
                      <m:dPr>
                        <m:ctrlPr>
                          <a:rPr lang="en-US" altLang="zh-CN" b="0" i="1" dirty="0" smtClean="0">
                            <a:latin typeface="Cambria Math" panose="02040503050406030204" pitchFamily="18" charset="0"/>
                          </a:rPr>
                        </m:ctrlPr>
                      </m:dPr>
                      <m:e>
                        <m:r>
                          <a:rPr lang="en-US" altLang="zh-CN" b="0" i="1" dirty="0" smtClean="0">
                            <a:latin typeface="Cambria Math" charset="0"/>
                          </a:rPr>
                          <m:t>𝑥</m:t>
                        </m:r>
                      </m:e>
                    </m:d>
                    <m:r>
                      <a:rPr lang="en-US" altLang="zh-CN" b="0" i="1" dirty="0" smtClean="0">
                        <a:latin typeface="Cambria Math" charset="0"/>
                      </a:rPr>
                      <m:t>=</m:t>
                    </m:r>
                    <m:sSup>
                      <m:sSupPr>
                        <m:ctrlPr>
                          <a:rPr lang="en-US" altLang="zh-CN" b="0" i="1" dirty="0" smtClean="0">
                            <a:latin typeface="Cambria Math" panose="02040503050406030204" pitchFamily="18" charset="0"/>
                          </a:rPr>
                        </m:ctrlPr>
                      </m:sSupPr>
                      <m:e>
                        <m:r>
                          <a:rPr lang="en-US" altLang="zh-CN" b="1" i="1" dirty="0" smtClean="0">
                            <a:latin typeface="Cambria Math" charset="0"/>
                          </a:rPr>
                          <m:t>𝒘</m:t>
                        </m:r>
                      </m:e>
                      <m:sup>
                        <m:r>
                          <a:rPr lang="en-US" altLang="zh-CN" b="0" i="1" dirty="0" smtClean="0">
                            <a:latin typeface="Cambria Math" charset="0"/>
                          </a:rPr>
                          <m:t>𝑇</m:t>
                        </m:r>
                      </m:sup>
                    </m:sSup>
                    <m:r>
                      <a:rPr lang="en-US" altLang="zh-CN" b="1" i="1" dirty="0" smtClean="0">
                        <a:latin typeface="Cambria Math" charset="0"/>
                      </a:rPr>
                      <m:t>𝒙</m:t>
                    </m:r>
                    <m:r>
                      <a:rPr lang="en-US" altLang="zh-CN" b="0" i="1" dirty="0" smtClean="0">
                        <a:latin typeface="Cambria Math" charset="0"/>
                      </a:rPr>
                      <m:t>+</m:t>
                    </m:r>
                    <m:r>
                      <a:rPr lang="en-US" altLang="zh-CN" b="0" i="1" dirty="0" smtClean="0">
                        <a:latin typeface="Cambria Math" charset="0"/>
                      </a:rPr>
                      <m:t>𝑏</m:t>
                    </m:r>
                  </m:oMath>
                </a14:m>
                <a:endParaRPr lang="en-US" altLang="zh-CN" dirty="0"/>
              </a:p>
              <a:p>
                <a:pPr lvl="1"/>
                <a:endParaRPr lang="en-US" altLang="zh-CN" dirty="0"/>
              </a:p>
              <a:p>
                <a:r>
                  <a:rPr lang="zh-CN" altLang="en-US" dirty="0"/>
                  <a:t>要学习的参数：</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charset="0"/>
                              </a:rPr>
                              <m:t>1</m:t>
                            </m:r>
                          </m:sub>
                        </m:sSub>
                        <m:r>
                          <a:rPr lang="en-US" altLang="zh-CN" b="0" i="1" smtClean="0">
                            <a:latin typeface="Cambria Math" charset="0"/>
                          </a:rPr>
                          <m:t>,</m:t>
                        </m:r>
                        <m:r>
                          <a:rPr lang="zh-CN" altLang="en-US" b="0" i="1" smtClean="0">
                            <a:latin typeface="Cambria Math" charset="0"/>
                          </a:rPr>
                          <m:t> </m:t>
                        </m:r>
                        <m:sSub>
                          <m:sSubPr>
                            <m:ctrlPr>
                              <a:rPr lang="en-US" altLang="zh-CN" i="1">
                                <a:latin typeface="Cambria Math" panose="02040503050406030204" pitchFamily="18" charset="0"/>
                              </a:rPr>
                            </m:ctrlPr>
                          </m:sSubPr>
                          <m:e>
                            <m:r>
                              <a:rPr lang="en-US" altLang="zh-CN" i="1">
                                <a:latin typeface="Cambria Math" charset="0"/>
                              </a:rPr>
                              <m:t>𝑤</m:t>
                            </m:r>
                          </m:e>
                          <m:sub>
                            <m:r>
                              <a:rPr lang="en-US" altLang="zh-CN" i="1">
                                <a:latin typeface="Cambria Math" charset="0"/>
                              </a:rPr>
                              <m:t>2</m:t>
                            </m:r>
                          </m:sub>
                        </m:sSub>
                        <m:r>
                          <a:rPr lang="en-US" altLang="zh-CN" b="0" i="1" smtClean="0">
                            <a:latin typeface="Cambria Math" charset="0"/>
                          </a:rPr>
                          <m:t>,</m:t>
                        </m:r>
                        <m:r>
                          <a:rPr lang="en-US" altLang="zh-CN" i="1">
                            <a:latin typeface="Cambria Math" charset="0"/>
                          </a:rPr>
                          <m:t>⋯</m:t>
                        </m:r>
                        <m:r>
                          <a:rPr lang="en-US" altLang="zh-CN" b="0" i="1" smtClean="0">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𝑤</m:t>
                            </m:r>
                          </m:e>
                          <m:sub>
                            <m:r>
                              <a:rPr lang="en-US" altLang="zh-CN" i="1">
                                <a:latin typeface="Cambria Math" charset="0"/>
                              </a:rPr>
                              <m:t>𝑀</m:t>
                            </m:r>
                          </m:sub>
                        </m:sSub>
                        <m:r>
                          <a:rPr lang="en-US" altLang="zh-CN" b="0" i="1" smtClean="0">
                            <a:latin typeface="Cambria Math" charset="0"/>
                          </a:rPr>
                          <m:t>,</m:t>
                        </m:r>
                        <m:r>
                          <a:rPr lang="en-US" altLang="zh-CN" i="1">
                            <a:latin typeface="Cambria Math" panose="02040503050406030204" pitchFamily="18" charset="0"/>
                          </a:rPr>
                          <m:t>𝑏</m:t>
                        </m:r>
                      </m:e>
                    </m:d>
                    <m:r>
                      <a:rPr lang="en-US" altLang="zh-CN" b="0" i="1" smtClean="0">
                        <a:latin typeface="Cambria Math" charset="0"/>
                      </a:rPr>
                      <m:t>=(</m:t>
                    </m:r>
                    <m:r>
                      <a:rPr lang="en-US" altLang="zh-CN" b="1" i="1" smtClean="0">
                        <a:latin typeface="Cambria Math" charset="0"/>
                      </a:rPr>
                      <m:t>𝒘</m:t>
                    </m:r>
                    <m:r>
                      <a:rPr lang="en-US" altLang="zh-CN" b="0" i="1" smtClean="0">
                        <a:latin typeface="Cambria Math" charset="0"/>
                      </a:rPr>
                      <m:t>,</m:t>
                    </m:r>
                    <m:r>
                      <a:rPr lang="en-US" altLang="zh-CN" b="0" i="1" smtClean="0">
                        <a:latin typeface="Cambria Math" charset="0"/>
                      </a:rPr>
                      <m:t>𝑏</m:t>
                    </m:r>
                    <m:r>
                      <a:rPr lang="en-US" altLang="zh-CN" b="0" i="1" smtClean="0">
                        <a:latin typeface="Cambria Math" charset="0"/>
                      </a:rPr>
                      <m:t>)</m:t>
                    </m:r>
                  </m:oMath>
                </a14:m>
                <a:endParaRPr lang="en-US" altLang="zh-CN" dirty="0"/>
              </a:p>
              <a:p>
                <a:endParaRPr lang="en-US" altLang="zh-CN" dirty="0"/>
              </a:p>
              <a:p>
                <a:r>
                  <a:rPr lang="zh-CN" altLang="en-US" dirty="0"/>
                  <a:t>使用最小二乘法定义损失函数</a:t>
                </a:r>
                <a:endParaRPr lang="en-US" altLang="zh-CN" dirty="0"/>
              </a:p>
              <a:p>
                <a:pPr lvl="1"/>
                <a:endParaRPr lang="en-US" altLang="zh-CN" dirty="0"/>
              </a:p>
              <a:p>
                <a:pPr lvl="1"/>
                <a:endParaRPr lang="en-US" altLang="zh-CN" dirty="0"/>
              </a:p>
              <a:p>
                <a:pPr lvl="1"/>
                <a:endParaRPr lang="en-US" altLang="zh-CN" dirty="0"/>
              </a:p>
              <a:p>
                <a:pPr lvl="1"/>
                <a:r>
                  <a:rPr lang="zh-CN" altLang="en-US" dirty="0"/>
                  <a:t>学习一个参数组合的取值，使得损失函数值最小。</a:t>
                </a:r>
                <a:endParaRPr lang="en-US" altLang="zh-CN" dirty="0"/>
              </a:p>
              <a:p>
                <a:endParaRPr lang="en-US" altLang="zh-CN" dirty="0"/>
              </a:p>
              <a:p>
                <a:r>
                  <a:rPr lang="zh-CN" altLang="en-US" dirty="0"/>
                  <a:t>使用梯度下降法学习出最优的参数组合。</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4"/>
                <a:stretch>
                  <a:fillRect l="-686" t="-982" b="-282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53</a:t>
            </a:fld>
            <a:endParaRPr lang="en-US" altLang="zh-CN"/>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CFE4FA-4ADB-4B82-B875-AA5178D80394}"/>
                  </a:ext>
                </a:extLst>
              </p:cNvPr>
              <p:cNvSpPr/>
              <p:nvPr/>
            </p:nvSpPr>
            <p:spPr>
              <a:xfrm>
                <a:off x="1296516" y="3748227"/>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𝒘</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7" name="矩形 6">
                <a:extLst>
                  <a:ext uri="{FF2B5EF4-FFF2-40B4-BE49-F238E27FC236}">
                    <a16:creationId xmlns="" xmlns:a16="http://schemas.microsoft.com/office/drawing/2014/main" xmlns:a14="http://schemas.microsoft.com/office/drawing/2010/main" id="{25CFE4FA-4ADB-4B82-B875-AA5178D80394}"/>
                  </a:ext>
                </a:extLst>
              </p:cNvPr>
              <p:cNvSpPr>
                <a:spLocks noRot="1" noChangeAspect="1" noMove="1" noResize="1" noEditPoints="1" noAdjustHandles="1" noChangeArrowheads="1" noChangeShapeType="1" noTextEdit="1"/>
              </p:cNvSpPr>
              <p:nvPr/>
            </p:nvSpPr>
            <p:spPr>
              <a:xfrm>
                <a:off x="1296516" y="3748227"/>
                <a:ext cx="3617657" cy="957826"/>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8653804" y="4890166"/>
                <a:ext cx="2545238" cy="13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charset="0"/>
                            </a:rPr>
                            <m:t>𝑤</m:t>
                          </m:r>
                        </m:e>
                        <m:sub>
                          <m:r>
                            <a:rPr kumimoji="1" lang="en-US" altLang="zh-CN" b="0" i="1" smtClean="0">
                              <a:latin typeface="Cambria Math" charset="0"/>
                            </a:rPr>
                            <m:t>𝑖</m:t>
                          </m:r>
                        </m:sub>
                      </m:sSub>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sSub>
                            <m:sSubPr>
                              <m:ctrlPr>
                                <a:rPr kumimoji="1" lang="en-US" altLang="zh-CN" b="0" i="1" smtClean="0">
                                  <a:latin typeface="Cambria Math" panose="02040503050406030204" pitchFamily="18" charset="0"/>
                                  <a:ea typeface="Cambria Math" charset="0"/>
                                  <a:cs typeface="Cambria Math" charset="0"/>
                                </a:rPr>
                              </m:ctrlPr>
                            </m:sSubPr>
                            <m:e>
                              <m:r>
                                <a:rPr kumimoji="1" lang="en-US" altLang="zh-CN" b="0" i="1" smtClean="0">
                                  <a:latin typeface="Cambria Math" charset="0"/>
                                  <a:ea typeface="Cambria Math" charset="0"/>
                                  <a:cs typeface="Cambria Math" charset="0"/>
                                </a:rPr>
                                <m:t>𝑤</m:t>
                              </m:r>
                            </m:e>
                            <m:sub>
                              <m:r>
                                <a:rPr kumimoji="1" lang="en-US" altLang="zh-CN" b="0" i="1" smtClean="0">
                                  <a:latin typeface="Cambria Math" charset="0"/>
                                  <a:ea typeface="Cambria Math" charset="0"/>
                                  <a:cs typeface="Cambria Math" charset="0"/>
                                </a:rPr>
                                <m:t>𝑖</m:t>
                              </m:r>
                            </m:sub>
                          </m:sSub>
                        </m:den>
                      </m:f>
                    </m:oMath>
                  </m:oMathPara>
                </a14:m>
                <a:endParaRPr kumimoji="1" lang="en-US" altLang="zh-CN" b="0" dirty="0"/>
              </a:p>
              <a:p>
                <a:endParaRPr kumimoji="1" lang="en-US" altLang="zh-CN" sz="1000" b="0" dirty="0"/>
              </a:p>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𝑏</m:t>
                          </m:r>
                        </m:den>
                      </m:f>
                    </m:oMath>
                  </m:oMathPara>
                </a14:m>
                <a:endParaRPr kumimoji="1"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8653804" y="4890166"/>
                <a:ext cx="2545238" cy="1346331"/>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56050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多元线性回归：正规方程法</a:t>
            </a:r>
          </a:p>
        </p:txBody>
      </p:sp>
      <p:sp>
        <p:nvSpPr>
          <p:cNvPr id="3" name="内容占位符 2"/>
          <p:cNvSpPr>
            <a:spLocks noGrp="1"/>
          </p:cNvSpPr>
          <p:nvPr>
            <p:ph idx="1"/>
          </p:nvPr>
        </p:nvSpPr>
        <p:spPr/>
        <p:txBody>
          <a:bodyPr/>
          <a:lstStyle/>
          <a:p>
            <a:r>
              <a:rPr kumimoji="1" lang="zh-CN" altLang="en-US" dirty="0"/>
              <a:t>使用梯度下降法求解最优参数时需要不断迭代得到；</a:t>
            </a:r>
            <a:endParaRPr kumimoji="1" lang="en-US" altLang="zh-CN" dirty="0"/>
          </a:p>
          <a:p>
            <a:r>
              <a:rPr kumimoji="1" lang="zh-CN" altLang="en-US" dirty="0"/>
              <a:t>对于</a:t>
            </a:r>
            <a:r>
              <a:rPr kumimoji="1" lang="zh-CN" altLang="en-US" b="1" dirty="0"/>
              <a:t>某些</a:t>
            </a:r>
            <a:r>
              <a:rPr kumimoji="1" lang="zh-CN" altLang="en-US" dirty="0"/>
              <a:t>机器学习问题（损失函数的最优化是凸优化问题），可以直接通过解析方法直接得到最优解，即正规方程。</a:t>
            </a:r>
            <a:endParaRPr kumimoji="1" lang="en-US" altLang="zh-CN" dirty="0"/>
          </a:p>
          <a:p>
            <a:r>
              <a:rPr kumimoji="1" lang="zh-CN" altLang="en-US" dirty="0"/>
              <a:t>线性回归问题可以使用正规方程求解最优参数值。</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54</a:t>
            </a:fld>
            <a:endParaRPr lang="en-US" altLang="zh-CN"/>
          </a:p>
        </p:txBody>
      </p:sp>
      <mc:AlternateContent xmlns:mc="http://schemas.openxmlformats.org/markup-compatibility/2006" xmlns:a14="http://schemas.microsoft.com/office/drawing/2010/main">
        <mc:Choice Requires="a14">
          <p:graphicFrame>
            <p:nvGraphicFramePr>
              <p:cNvPr id="8" name="内容占位符 6">
                <a:extLst>
                  <a:ext uri="{FF2B5EF4-FFF2-40B4-BE49-F238E27FC236}">
                    <a16:creationId xmlns:a16="http://schemas.microsoft.com/office/drawing/2014/main" id="{EB980026-D29F-4C6E-9BFC-18210325D87E}"/>
                  </a:ext>
                </a:extLst>
              </p:cNvPr>
              <p:cNvGraphicFramePr>
                <a:graphicFrameLocks/>
              </p:cNvGraphicFramePr>
              <p:nvPr>
                <p:extLst>
                  <p:ext uri="{D42A27DB-BD31-4B8C-83A1-F6EECF244321}">
                    <p14:modId xmlns:p14="http://schemas.microsoft.com/office/powerpoint/2010/main" val="4216122346"/>
                  </p:ext>
                </p:extLst>
              </p:nvPr>
            </p:nvGraphicFramePr>
            <p:xfrm>
              <a:off x="1253762" y="2748548"/>
              <a:ext cx="4742732" cy="1854200"/>
            </p:xfrm>
            <a:graphic>
              <a:graphicData uri="http://schemas.openxmlformats.org/drawingml/2006/table">
                <a:tbl>
                  <a:tblPr firstRow="1" bandRow="1">
                    <a:tableStyleId>{073A0DAA-6AF3-43AB-8588-CEC1D06C72B9}</a:tableStyleId>
                  </a:tblPr>
                  <a:tblGrid>
                    <a:gridCol w="1185683">
                      <a:extLst>
                        <a:ext uri="{9D8B030D-6E8A-4147-A177-3AD203B41FA5}">
                          <a16:colId xmlns:a16="http://schemas.microsoft.com/office/drawing/2014/main" val="849694925"/>
                        </a:ext>
                      </a:extLst>
                    </a:gridCol>
                    <a:gridCol w="1185683">
                      <a:extLst>
                        <a:ext uri="{9D8B030D-6E8A-4147-A177-3AD203B41FA5}">
                          <a16:colId xmlns:a16="http://schemas.microsoft.com/office/drawing/2014/main" val="20001"/>
                        </a:ext>
                      </a:extLst>
                    </a:gridCol>
                    <a:gridCol w="1185683">
                      <a:extLst>
                        <a:ext uri="{9D8B030D-6E8A-4147-A177-3AD203B41FA5}">
                          <a16:colId xmlns:a16="http://schemas.microsoft.com/office/drawing/2014/main" val="20002"/>
                        </a:ext>
                      </a:extLst>
                    </a:gridCol>
                    <a:gridCol w="1185683">
                      <a:extLst>
                        <a:ext uri="{9D8B030D-6E8A-4147-A177-3AD203B41FA5}">
                          <a16:colId xmlns:a16="http://schemas.microsoft.com/office/drawing/2014/main" val="2032597962"/>
                        </a:ext>
                      </a:extLst>
                    </a:gridCol>
                  </a:tblGrid>
                  <a:tr h="370840">
                    <a:tc>
                      <a:txBody>
                        <a:bodyPr/>
                        <a:lstStyle/>
                        <a:p>
                          <a:pPr algn="ctr"/>
                          <a:r>
                            <a:rPr lang="zh-CN" altLang="en-US" dirty="0"/>
                            <a:t>面积</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𝟏</m:t>
                                  </m:r>
                                </m:sub>
                              </m:sSub>
                            </m:oMath>
                          </a14:m>
                          <a:r>
                            <a:rPr lang="en-US" altLang="zh-CN" dirty="0"/>
                            <a:t>)</a:t>
                          </a:r>
                          <a:endParaRPr lang="zh-CN" altLang="en-US" dirty="0"/>
                        </a:p>
                      </a:txBody>
                      <a:tcPr/>
                    </a:tc>
                    <a:tc>
                      <a:txBody>
                        <a:bodyPr/>
                        <a:lstStyle/>
                        <a:p>
                          <a:pPr algn="ctr"/>
                          <a:r>
                            <a:rPr lang="zh-CN" altLang="en-US" dirty="0"/>
                            <a:t>卧室个数</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𝟐</m:t>
                                  </m:r>
                                </m:sub>
                              </m:sSub>
                            </m:oMath>
                          </a14:m>
                          <a:r>
                            <a:rPr lang="en-US" altLang="zh-CN" dirty="0"/>
                            <a:t>)</a:t>
                          </a:r>
                          <a:endParaRPr lang="zh-CN" altLang="en-US" dirty="0"/>
                        </a:p>
                      </a:txBody>
                      <a:tcPr/>
                    </a:tc>
                    <a:tc>
                      <a:txBody>
                        <a:bodyPr/>
                        <a:lstStyle/>
                        <a:p>
                          <a:pPr algn="ctr"/>
                          <a:r>
                            <a:rPr lang="zh-CN" altLang="en-US" dirty="0"/>
                            <a:t>建成时间</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𝟑</m:t>
                                  </m:r>
                                </m:sub>
                              </m:sSub>
                            </m:oMath>
                          </a14:m>
                          <a:r>
                            <a:rPr lang="en-US" altLang="zh-CN" dirty="0"/>
                            <a:t>)</a:t>
                          </a:r>
                          <a:endParaRPr lang="zh-CN" altLang="en-US" dirty="0"/>
                        </a:p>
                      </a:txBody>
                      <a:tcPr/>
                    </a:tc>
                    <a:tc>
                      <a:txBody>
                        <a:bodyPr/>
                        <a:lstStyle/>
                        <a:p>
                          <a:pPr algn="ctr"/>
                          <a:r>
                            <a:rPr lang="zh-CN" altLang="en-US" dirty="0"/>
                            <a:t>房价</a:t>
                          </a:r>
                          <a:r>
                            <a:rPr lang="en-US" altLang="zh-CN" dirty="0"/>
                            <a:t>(</a:t>
                          </a:r>
                          <a14:m>
                            <m:oMath xmlns:m="http://schemas.openxmlformats.org/officeDocument/2006/math">
                              <m:r>
                                <a:rPr lang="en-US" altLang="zh-CN" i="1" dirty="0" smtClean="0">
                                  <a:latin typeface="Cambria Math" charset="0"/>
                                </a:rPr>
                                <m:t>𝑦</m:t>
                              </m:r>
                            </m:oMath>
                          </a14:m>
                          <a:r>
                            <a:rPr lang="en-US" altLang="zh-CN" dirty="0"/>
                            <a:t>)</a:t>
                          </a:r>
                          <a:endParaRPr lang="zh-CN" altLang="en-US" dirty="0"/>
                        </a:p>
                      </a:txBody>
                      <a:tcPr/>
                    </a:tc>
                    <a:extLst>
                      <a:ext uri="{0D108BD9-81ED-4DB2-BD59-A6C34878D82A}">
                        <a16:rowId xmlns:a16="http://schemas.microsoft.com/office/drawing/2014/main" val="246005499"/>
                      </a:ext>
                    </a:extLst>
                  </a:tr>
                  <a:tr h="370840">
                    <a:tc>
                      <a:txBody>
                        <a:bodyPr/>
                        <a:lstStyle/>
                        <a:p>
                          <a:pPr algn="ctr"/>
                          <a:r>
                            <a:rPr lang="en-US" altLang="zh-CN" dirty="0"/>
                            <a:t>110</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510</a:t>
                          </a:r>
                          <a:endParaRPr lang="zh-CN" altLang="en-US" dirty="0"/>
                        </a:p>
                      </a:txBody>
                      <a:tcPr/>
                    </a:tc>
                    <a:extLst>
                      <a:ext uri="{0D108BD9-81ED-4DB2-BD59-A6C34878D82A}">
                        <a16:rowId xmlns:a16="http://schemas.microsoft.com/office/drawing/2014/main" val="1823030155"/>
                      </a:ext>
                    </a:extLst>
                  </a:tr>
                  <a:tr h="370840">
                    <a:tc>
                      <a:txBody>
                        <a:bodyPr/>
                        <a:lstStyle/>
                        <a:p>
                          <a:pPr algn="ctr"/>
                          <a:r>
                            <a:rPr lang="en-US" altLang="zh-CN" dirty="0"/>
                            <a:t>80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val="1815547532"/>
                      </a:ext>
                    </a:extLst>
                  </a:tr>
                  <a:tr h="370840">
                    <a:tc>
                      <a:txBody>
                        <a:bodyPr/>
                        <a:lstStyle/>
                        <a:p>
                          <a:pPr algn="ctr"/>
                          <a:r>
                            <a:rPr lang="en-US" altLang="zh-CN" dirty="0"/>
                            <a:t>90</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tc>
                      <a:txBody>
                        <a:bodyPr/>
                        <a:lstStyle/>
                        <a:p>
                          <a:pPr algn="ctr"/>
                          <a:r>
                            <a:rPr lang="en-US" altLang="zh-CN" dirty="0"/>
                            <a:t>500</a:t>
                          </a:r>
                          <a:endParaRPr lang="zh-CN" altLang="en-US" dirty="0"/>
                        </a:p>
                      </a:txBody>
                      <a:tcPr/>
                    </a:tc>
                    <a:extLst>
                      <a:ext uri="{0D108BD9-81ED-4DB2-BD59-A6C34878D82A}">
                        <a16:rowId xmlns:a16="http://schemas.microsoft.com/office/drawing/2014/main" val="168178639"/>
                      </a:ext>
                    </a:extLst>
                  </a:tr>
                </a:tbl>
              </a:graphicData>
            </a:graphic>
          </p:graphicFrame>
        </mc:Choice>
        <mc:Fallback xmlns="">
          <p:graphicFrame>
            <p:nvGraphicFramePr>
              <p:cNvPr id="8" name="内容占位符 6">
                <a:extLst>
                  <a:ext uri="{FF2B5EF4-FFF2-40B4-BE49-F238E27FC236}">
                    <a16:creationId xmlns:a16="http://schemas.microsoft.com/office/drawing/2014/main" id="{EB980026-D29F-4C6E-9BFC-18210325D87E}"/>
                  </a:ext>
                </a:extLst>
              </p:cNvPr>
              <p:cNvGraphicFramePr>
                <a:graphicFrameLocks/>
              </p:cNvGraphicFramePr>
              <p:nvPr>
                <p:extLst>
                  <p:ext uri="{D42A27DB-BD31-4B8C-83A1-F6EECF244321}">
                    <p14:modId xmlns:p14="http://schemas.microsoft.com/office/powerpoint/2010/main" val="4216122346"/>
                  </p:ext>
                </p:extLst>
              </p:nvPr>
            </p:nvGraphicFramePr>
            <p:xfrm>
              <a:off x="1253762" y="2748548"/>
              <a:ext cx="4742732" cy="1854200"/>
            </p:xfrm>
            <a:graphic>
              <a:graphicData uri="http://schemas.openxmlformats.org/drawingml/2006/table">
                <a:tbl>
                  <a:tblPr firstRow="1" bandRow="1">
                    <a:tableStyleId>{073A0DAA-6AF3-43AB-8588-CEC1D06C72B9}</a:tableStyleId>
                  </a:tblPr>
                  <a:tblGrid>
                    <a:gridCol w="1185683">
                      <a:extLst>
                        <a:ext uri="{9D8B030D-6E8A-4147-A177-3AD203B41FA5}">
                          <a16:colId xmlns:a16="http://schemas.microsoft.com/office/drawing/2014/main" val="849694925"/>
                        </a:ext>
                      </a:extLst>
                    </a:gridCol>
                    <a:gridCol w="1185683">
                      <a:extLst>
                        <a:ext uri="{9D8B030D-6E8A-4147-A177-3AD203B41FA5}">
                          <a16:colId xmlns:a16="http://schemas.microsoft.com/office/drawing/2014/main" val="20001"/>
                        </a:ext>
                      </a:extLst>
                    </a:gridCol>
                    <a:gridCol w="1185683">
                      <a:extLst>
                        <a:ext uri="{9D8B030D-6E8A-4147-A177-3AD203B41FA5}">
                          <a16:colId xmlns:a16="http://schemas.microsoft.com/office/drawing/2014/main" val="20002"/>
                        </a:ext>
                      </a:extLst>
                    </a:gridCol>
                    <a:gridCol w="1185683">
                      <a:extLst>
                        <a:ext uri="{9D8B030D-6E8A-4147-A177-3AD203B41FA5}">
                          <a16:colId xmlns:a16="http://schemas.microsoft.com/office/drawing/2014/main" val="2032597962"/>
                        </a:ext>
                      </a:extLst>
                    </a:gridCol>
                  </a:tblGrid>
                  <a:tr h="370840">
                    <a:tc>
                      <a:txBody>
                        <a:bodyPr/>
                        <a:lstStyle/>
                        <a:p>
                          <a:endParaRPr lang="zh-CN"/>
                        </a:p>
                      </a:txBody>
                      <a:tcPr>
                        <a:blipFill>
                          <a:blip r:embed="rId3"/>
                          <a:stretch>
                            <a:fillRect l="-513" t="-3279" r="-301538" b="-404918"/>
                          </a:stretch>
                        </a:blipFill>
                      </a:tcPr>
                    </a:tc>
                    <a:tc>
                      <a:txBody>
                        <a:bodyPr/>
                        <a:lstStyle/>
                        <a:p>
                          <a:endParaRPr lang="zh-CN"/>
                        </a:p>
                      </a:txBody>
                      <a:tcPr>
                        <a:blipFill>
                          <a:blip r:embed="rId3"/>
                          <a:stretch>
                            <a:fillRect l="-100513" t="-3279" r="-201538" b="-404918"/>
                          </a:stretch>
                        </a:blipFill>
                      </a:tcPr>
                    </a:tc>
                    <a:tc>
                      <a:txBody>
                        <a:bodyPr/>
                        <a:lstStyle/>
                        <a:p>
                          <a:endParaRPr lang="zh-CN"/>
                        </a:p>
                      </a:txBody>
                      <a:tcPr>
                        <a:blipFill>
                          <a:blip r:embed="rId3"/>
                          <a:stretch>
                            <a:fillRect l="-201546" t="-3279" r="-102577" b="-404918"/>
                          </a:stretch>
                        </a:blipFill>
                      </a:tcPr>
                    </a:tc>
                    <a:tc>
                      <a:txBody>
                        <a:bodyPr/>
                        <a:lstStyle/>
                        <a:p>
                          <a:endParaRPr lang="zh-CN"/>
                        </a:p>
                      </a:txBody>
                      <a:tcPr>
                        <a:blipFill>
                          <a:blip r:embed="rId3"/>
                          <a:stretch>
                            <a:fillRect l="-300000" t="-3279" r="-2051" b="-404918"/>
                          </a:stretch>
                        </a:blipFill>
                      </a:tcPr>
                    </a:tc>
                    <a:extLst>
                      <a:ext uri="{0D108BD9-81ED-4DB2-BD59-A6C34878D82A}">
                        <a16:rowId xmlns:a16="http://schemas.microsoft.com/office/drawing/2014/main" val="246005499"/>
                      </a:ext>
                    </a:extLst>
                  </a:tr>
                  <a:tr h="370840">
                    <a:tc>
                      <a:txBody>
                        <a:bodyPr/>
                        <a:lstStyle/>
                        <a:p>
                          <a:pPr algn="ctr"/>
                          <a:r>
                            <a:rPr lang="en-US" altLang="zh-CN" dirty="0"/>
                            <a:t>110</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510</a:t>
                          </a:r>
                          <a:endParaRPr lang="zh-CN" altLang="en-US" dirty="0"/>
                        </a:p>
                      </a:txBody>
                      <a:tcPr/>
                    </a:tc>
                    <a:extLst>
                      <a:ext uri="{0D108BD9-81ED-4DB2-BD59-A6C34878D82A}">
                        <a16:rowId xmlns:a16="http://schemas.microsoft.com/office/drawing/2014/main" val="1823030155"/>
                      </a:ext>
                    </a:extLst>
                  </a:tr>
                  <a:tr h="370840">
                    <a:tc>
                      <a:txBody>
                        <a:bodyPr/>
                        <a:lstStyle/>
                        <a:p>
                          <a:pPr algn="ctr"/>
                          <a:r>
                            <a:rPr lang="en-US" altLang="zh-CN" dirty="0"/>
                            <a:t>80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val="1815547532"/>
                      </a:ext>
                    </a:extLst>
                  </a:tr>
                  <a:tr h="370840">
                    <a:tc>
                      <a:txBody>
                        <a:bodyPr/>
                        <a:lstStyle/>
                        <a:p>
                          <a:pPr algn="ctr"/>
                          <a:r>
                            <a:rPr lang="en-US" altLang="zh-CN" dirty="0"/>
                            <a:t>90</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tc>
                      <a:txBody>
                        <a:bodyPr/>
                        <a:lstStyle/>
                        <a:p>
                          <a:pPr algn="ctr"/>
                          <a:r>
                            <a:rPr lang="en-US" altLang="zh-CN" dirty="0"/>
                            <a:t>500</a:t>
                          </a:r>
                          <a:endParaRPr lang="zh-CN" altLang="en-US" dirty="0"/>
                        </a:p>
                      </a:txBody>
                      <a:tcPr/>
                    </a:tc>
                    <a:extLst>
                      <a:ext uri="{0D108BD9-81ED-4DB2-BD59-A6C34878D82A}">
                        <a16:rowId xmlns:a16="http://schemas.microsoft.com/office/drawing/2014/main" val="168178639"/>
                      </a:ext>
                    </a:extLst>
                  </a:tr>
                </a:tbl>
              </a:graphicData>
            </a:graphic>
          </p:graphicFrame>
        </mc:Fallback>
      </mc:AlternateContent>
      <mc:AlternateContent xmlns:mc="http://schemas.openxmlformats.org/markup-compatibility/2006" xmlns:a14="http://schemas.microsoft.com/office/drawing/2010/main">
        <mc:Choice Requires="a14">
          <p:sp>
            <p:nvSpPr>
              <p:cNvPr id="9" name="文本框 8"/>
              <p:cNvSpPr txBox="1"/>
              <p:nvPr/>
            </p:nvSpPr>
            <p:spPr>
              <a:xfrm>
                <a:off x="7065621" y="3000685"/>
                <a:ext cx="4741682" cy="11916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𝑋</m:t>
                      </m:r>
                      <m:r>
                        <a:rPr kumimoji="1" lang="en-US" altLang="zh-CN" b="0" i="1" smtClean="0">
                          <a:latin typeface="Cambria Math" charset="0"/>
                        </a:rPr>
                        <m:t>=</m:t>
                      </m:r>
                      <m:d>
                        <m:dPr>
                          <m:begChr m:val=""/>
                          <m:endChr m:val="]"/>
                          <m:ctrlPr>
                            <a:rPr kumimoji="1" lang="en-US" altLang="zh-CN" b="0" i="1" smtClean="0">
                              <a:latin typeface="Cambria Math" panose="02040503050406030204" pitchFamily="18" charset="0"/>
                            </a:rPr>
                          </m:ctrlPr>
                        </m:dPr>
                        <m:e>
                          <m:d>
                            <m:dPr>
                              <m:begChr m:val="["/>
                              <m:endChr m:val=""/>
                              <m:ctrlPr>
                                <a:rPr kumimoji="1" lang="en-US" altLang="zh-CN" b="0" i="1" smtClean="0">
                                  <a:latin typeface="Cambria Math" panose="02040503050406030204" pitchFamily="18" charset="0"/>
                                </a:rPr>
                              </m:ctrlPr>
                            </m:dPr>
                            <m:e>
                              <m:m>
                                <m:mPr>
                                  <m:mcs>
                                    <m:mc>
                                      <m:mcPr>
                                        <m:count m:val="4"/>
                                        <m:mcJc m:val="center"/>
                                      </m:mcPr>
                                    </m:mc>
                                  </m:mcs>
                                  <m:ctrlPr>
                                    <a:rPr kumimoji="1" lang="en-US" altLang="zh-CN" b="0" i="1" smtClean="0">
                                      <a:latin typeface="Cambria Math" panose="02040503050406030204" pitchFamily="18" charset="0"/>
                                    </a:rPr>
                                  </m:ctrlPr>
                                </m:mPr>
                                <m:mr>
                                  <m:e>
                                    <m:r>
                                      <m:rPr>
                                        <m:brk m:alnAt="7"/>
                                      </m:rPr>
                                      <a:rPr kumimoji="1" lang="en-US" altLang="zh-CN" b="0" i="1" smtClean="0">
                                        <a:latin typeface="Cambria Math" charset="0"/>
                                      </a:rPr>
                                      <m:t>1</m:t>
                                    </m:r>
                                  </m:e>
                                  <m:e>
                                    <m:r>
                                      <a:rPr kumimoji="1" lang="en-US" altLang="zh-CN" b="0" i="1" smtClean="0">
                                        <a:latin typeface="Cambria Math" charset="0"/>
                                      </a:rPr>
                                      <m:t>110</m:t>
                                    </m:r>
                                  </m:e>
                                  <m:e>
                                    <m:r>
                                      <a:rPr kumimoji="1" lang="en-US" altLang="zh-CN" b="0" i="1" smtClean="0">
                                        <a:latin typeface="Cambria Math" charset="0"/>
                                      </a:rPr>
                                      <m:t>2</m:t>
                                    </m:r>
                                  </m:e>
                                  <m:e>
                                    <m:r>
                                      <a:rPr kumimoji="1" lang="en-US" altLang="zh-CN" b="0" i="1" smtClean="0">
                                        <a:latin typeface="Cambria Math" charset="0"/>
                                      </a:rPr>
                                      <m:t>20</m:t>
                                    </m:r>
                                  </m:e>
                                </m:mr>
                                <m:mr>
                                  <m:e>
                                    <m:r>
                                      <a:rPr kumimoji="1" lang="en-US" altLang="zh-CN" b="0" i="1" smtClean="0">
                                        <a:latin typeface="Cambria Math" charset="0"/>
                                      </a:rPr>
                                      <m:t>1</m:t>
                                    </m:r>
                                  </m:e>
                                  <m:e>
                                    <m:r>
                                      <a:rPr kumimoji="1" lang="en-US" altLang="zh-CN" b="0" i="1" smtClean="0">
                                        <a:latin typeface="Cambria Math" charset="0"/>
                                      </a:rPr>
                                      <m:t>130</m:t>
                                    </m:r>
                                  </m:e>
                                  <m:e>
                                    <m:r>
                                      <a:rPr kumimoji="1" lang="en-US" altLang="zh-CN" b="0" i="1" smtClean="0">
                                        <a:latin typeface="Cambria Math" charset="0"/>
                                      </a:rPr>
                                      <m:t>3</m:t>
                                    </m:r>
                                  </m:e>
                                  <m:e>
                                    <m:r>
                                      <a:rPr kumimoji="1" lang="en-US" altLang="zh-CN" b="0" i="1" smtClean="0">
                                        <a:latin typeface="Cambria Math" charset="0"/>
                                      </a:rPr>
                                      <m:t>10</m:t>
                                    </m:r>
                                  </m:e>
                                </m:mr>
                                <m:mr>
                                  <m:e>
                                    <m:r>
                                      <a:rPr kumimoji="1" lang="en-US" altLang="zh-CN" b="0" i="1" smtClean="0">
                                        <a:latin typeface="Cambria Math" charset="0"/>
                                      </a:rPr>
                                      <m:t>1</m:t>
                                    </m:r>
                                  </m:e>
                                  <m:e>
                                    <m:r>
                                      <a:rPr kumimoji="1" lang="en-US" altLang="zh-CN" b="0" i="1" smtClean="0">
                                        <a:latin typeface="Cambria Math" charset="0"/>
                                      </a:rPr>
                                      <m:t>80</m:t>
                                    </m:r>
                                  </m:e>
                                  <m:e>
                                    <m:r>
                                      <a:rPr kumimoji="1" lang="en-US" altLang="zh-CN" b="0" i="1" smtClean="0">
                                        <a:latin typeface="Cambria Math" charset="0"/>
                                      </a:rPr>
                                      <m:t>1</m:t>
                                    </m:r>
                                  </m:e>
                                  <m:e>
                                    <m:r>
                                      <a:rPr kumimoji="1" lang="en-US" altLang="zh-CN" b="0" i="1" smtClean="0">
                                        <a:latin typeface="Cambria Math" charset="0"/>
                                      </a:rPr>
                                      <m:t>30</m:t>
                                    </m:r>
                                  </m:e>
                                </m:mr>
                                <m:mr>
                                  <m:e>
                                    <m:r>
                                      <a:rPr kumimoji="1" lang="en-US" altLang="zh-CN" b="0" i="1" smtClean="0">
                                        <a:latin typeface="Cambria Math" charset="0"/>
                                      </a:rPr>
                                      <m:t>1</m:t>
                                    </m:r>
                                  </m:e>
                                  <m:e>
                                    <m:r>
                                      <a:rPr kumimoji="1" lang="en-US" altLang="zh-CN" b="0" i="1" smtClean="0">
                                        <a:latin typeface="Cambria Math" charset="0"/>
                                      </a:rPr>
                                      <m:t>90</m:t>
                                    </m:r>
                                  </m:e>
                                  <m:e>
                                    <m:r>
                                      <a:rPr kumimoji="1" lang="en-US" altLang="zh-CN" b="0" i="1" smtClean="0">
                                        <a:latin typeface="Cambria Math" charset="0"/>
                                      </a:rPr>
                                      <m:t>1</m:t>
                                    </m:r>
                                  </m:e>
                                  <m:e>
                                    <m:r>
                                      <a:rPr kumimoji="1" lang="en-US" altLang="zh-CN" b="0" i="1" smtClean="0">
                                        <a:latin typeface="Cambria Math" charset="0"/>
                                      </a:rPr>
                                      <m:t>5</m:t>
                                    </m:r>
                                  </m:e>
                                </m:mr>
                              </m:m>
                            </m:e>
                          </m:d>
                        </m:e>
                      </m:d>
                      <m:r>
                        <a:rPr kumimoji="1" lang="en-US" altLang="zh-CN" b="0" i="1" smtClean="0">
                          <a:latin typeface="Cambria Math" charset="0"/>
                        </a:rPr>
                        <m:t>,</m:t>
                      </m:r>
                      <m:r>
                        <a:rPr kumimoji="1" lang="zh-CN" altLang="en-US" b="0" i="1" smtClean="0">
                          <a:latin typeface="Cambria Math" charset="0"/>
                        </a:rPr>
                        <m:t> </m:t>
                      </m:r>
                      <m:r>
                        <a:rPr kumimoji="1" lang="en-US" altLang="zh-CN" b="0" i="1" smtClean="0">
                          <a:latin typeface="Cambria Math" charset="0"/>
                        </a:rPr>
                        <m:t>𝑦</m:t>
                      </m:r>
                      <m:r>
                        <a:rPr kumimoji="1" lang="en-US" altLang="zh-CN" b="0" i="1" smtClean="0">
                          <a:latin typeface="Cambria Math" charset="0"/>
                        </a:rPr>
                        <m:t>=</m:t>
                      </m:r>
                      <m:d>
                        <m:dPr>
                          <m:begChr m:val=""/>
                          <m:endChr m:val="]"/>
                          <m:ctrlPr>
                            <a:rPr kumimoji="1" lang="en-US" altLang="zh-CN" b="0" i="1" smtClean="0">
                              <a:latin typeface="Cambria Math" panose="02040503050406030204" pitchFamily="18" charset="0"/>
                            </a:rPr>
                          </m:ctrlPr>
                        </m:dPr>
                        <m:e>
                          <m:d>
                            <m:dPr>
                              <m:begChr m:val="["/>
                              <m:endChr m:val=""/>
                              <m:ctrlPr>
                                <a:rPr kumimoji="1" lang="en-US" altLang="zh-CN" b="0" i="1" smtClean="0">
                                  <a:latin typeface="Cambria Math" panose="02040503050406030204" pitchFamily="18" charset="0"/>
                                </a:rPr>
                              </m:ctrlPr>
                            </m:dPr>
                            <m:e>
                              <m:m>
                                <m:mPr>
                                  <m:mcs>
                                    <m:mc>
                                      <m:mcPr>
                                        <m:count m:val="1"/>
                                        <m:mcJc m:val="center"/>
                                      </m:mcPr>
                                    </m:mc>
                                  </m:mcs>
                                  <m:ctrlPr>
                                    <a:rPr kumimoji="1" lang="mr-IN" altLang="zh-CN" b="0" i="1" smtClean="0">
                                      <a:latin typeface="Cambria Math" panose="02040503050406030204" pitchFamily="18" charset="0"/>
                                    </a:rPr>
                                  </m:ctrlPr>
                                </m:mPr>
                                <m:mr>
                                  <m:e>
                                    <m:r>
                                      <a:rPr kumimoji="1" lang="en-US" altLang="zh-CN" b="0" i="1" smtClean="0">
                                        <a:latin typeface="Cambria Math" charset="0"/>
                                      </a:rPr>
                                      <m:t>435</m:t>
                                    </m:r>
                                  </m:e>
                                </m:mr>
                                <m:mr>
                                  <m:e>
                                    <m:r>
                                      <a:rPr kumimoji="1" lang="en-US" altLang="zh-CN" b="0" i="1" smtClean="0">
                                        <a:latin typeface="Cambria Math" charset="0"/>
                                      </a:rPr>
                                      <m:t>510</m:t>
                                    </m:r>
                                  </m:e>
                                </m:mr>
                                <m:mr>
                                  <m:e>
                                    <m:r>
                                      <a:rPr kumimoji="1" lang="en-US" altLang="zh-CN" b="0" i="1" smtClean="0">
                                        <a:latin typeface="Cambria Math" charset="0"/>
                                      </a:rPr>
                                      <m:t>327</m:t>
                                    </m:r>
                                  </m:e>
                                </m:mr>
                                <m:mr>
                                  <m:e>
                                    <m:r>
                                      <a:rPr kumimoji="1" lang="en-US" altLang="zh-CN" b="0" i="1" smtClean="0">
                                        <a:latin typeface="Cambria Math" charset="0"/>
                                      </a:rPr>
                                      <m:t>500</m:t>
                                    </m:r>
                                  </m:e>
                                </m:mr>
                              </m:m>
                            </m:e>
                          </m:d>
                        </m:e>
                      </m:d>
                    </m:oMath>
                  </m:oMathPara>
                </a14:m>
                <a:endParaRPr kumimoji="1" lang="en-US" altLang="zh-CN"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7065621" y="3000685"/>
                <a:ext cx="4741682" cy="1191673"/>
              </a:xfrm>
              <a:prstGeom prst="rect">
                <a:avLst/>
              </a:prstGeom>
              <a:blipFill>
                <a:blip r:embed="rId4"/>
                <a:stretch>
                  <a:fillRect/>
                </a:stretch>
              </a:blipFill>
            </p:spPr>
            <p:txBody>
              <a:bodyPr/>
              <a:lstStyle/>
              <a:p>
                <a:r>
                  <a:rPr lang="zh-CN" altLang="en-US">
                    <a:noFill/>
                  </a:rPr>
                  <a:t> </a:t>
                </a:r>
              </a:p>
            </p:txBody>
          </p:sp>
        </mc:Fallback>
      </mc:AlternateContent>
      <p:sp>
        <p:nvSpPr>
          <p:cNvPr id="7" name="燕尾形箭头 6"/>
          <p:cNvSpPr/>
          <p:nvPr/>
        </p:nvSpPr>
        <p:spPr>
          <a:xfrm>
            <a:off x="6195508" y="3466009"/>
            <a:ext cx="1253765" cy="268086"/>
          </a:xfrm>
          <a:prstGeom prst="notchedRightArrow">
            <a:avLst>
              <a:gd name="adj1" fmla="val 50000"/>
              <a:gd name="adj2" fmla="val 1168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31AAC50-8456-46EE-9E8B-4EA08C80E6F1}"/>
                  </a:ext>
                </a:extLst>
              </p:cNvPr>
              <p:cNvSpPr txBox="1"/>
              <p:nvPr/>
            </p:nvSpPr>
            <p:spPr>
              <a:xfrm>
                <a:off x="1241425" y="4747214"/>
                <a:ext cx="4755069" cy="1417055"/>
              </a:xfrm>
              <a:prstGeom prst="rect">
                <a:avLst/>
              </a:prstGeom>
              <a:noFill/>
            </p:spPr>
            <p:txBody>
              <a:bodyPr wrap="square" rtlCol="0">
                <a:spAutoFit/>
              </a:bodyPr>
              <a:lstStyle/>
              <a:p>
                <a:r>
                  <a:rPr lang="zh-CN" altLang="en-US" dirty="0"/>
                  <a:t>设</a:t>
                </a:r>
                <a14:m>
                  <m:oMath xmlns:m="http://schemas.openxmlformats.org/officeDocument/2006/math">
                    <m:r>
                      <a:rPr lang="en-US" altLang="zh-CN" b="1" i="1" smtClean="0">
                        <a:latin typeface="Cambria Math" charset="0"/>
                      </a:rPr>
                      <m:t>𝒘</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𝑏</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e>
                          </m:m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𝑤</m:t>
                                  </m:r>
                                </m:e>
                                <m:sub>
                                  <m:r>
                                    <a:rPr lang="en-US" altLang="zh-CN" b="0" i="1" smtClean="0">
                                      <a:latin typeface="Cambria Math" panose="02040503050406030204" pitchFamily="18" charset="0"/>
                                    </a:rPr>
                                    <m:t>𝑀</m:t>
                                  </m:r>
                                </m:sub>
                              </m:sSub>
                            </m:e>
                          </m:mr>
                        </m:m>
                      </m:e>
                    </m:d>
                  </m:oMath>
                </a14:m>
                <a:r>
                  <a:rPr lang="en-US" altLang="zh-CN" dirty="0"/>
                  <a:t>, </a:t>
                </a:r>
                <a:r>
                  <a:rPr lang="zh-CN" altLang="en-US" dirty="0"/>
                  <a:t>则最优解</a:t>
                </a:r>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charset="0"/>
                          </a:rPr>
                          <m:t>𝒘</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𝑋</m:t>
                            </m:r>
                          </m:e>
                        </m:d>
                      </m:e>
                      <m:sup>
                        <m:r>
                          <a:rPr lang="en-US" altLang="zh-CN" b="0" i="1" smtClean="0">
                            <a:latin typeface="Cambria Math" panose="02040503050406030204" pitchFamily="18" charset="0"/>
                          </a:rPr>
                          <m:t>−1</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𝑦</m:t>
                    </m:r>
                  </m:oMath>
                </a14:m>
                <a:r>
                  <a:rPr lang="en-US" altLang="zh-CN" dirty="0"/>
                  <a:t>.</a:t>
                </a:r>
                <a:endParaRPr lang="zh-CN" altLang="en-US" dirty="0"/>
              </a:p>
            </p:txBody>
          </p:sp>
        </mc:Choice>
        <mc:Fallback xmlns="">
          <p:sp>
            <p:nvSpPr>
              <p:cNvPr id="10" name="文本框 9">
                <a:extLst>
                  <a:ext uri="{FF2B5EF4-FFF2-40B4-BE49-F238E27FC236}">
                    <a16:creationId xmlns:a16="http://schemas.microsoft.com/office/drawing/2014/main" xmlns:a14="http://schemas.microsoft.com/office/drawing/2010/main" xmlns="" id="{031AAC50-8456-46EE-9E8B-4EA08C80E6F1}"/>
                  </a:ext>
                </a:extLst>
              </p:cNvPr>
              <p:cNvSpPr txBox="1">
                <a:spLocks noRot="1" noChangeAspect="1" noMove="1" noResize="1" noEditPoints="1" noAdjustHandles="1" noChangeArrowheads="1" noChangeShapeType="1" noTextEdit="1"/>
              </p:cNvSpPr>
              <p:nvPr/>
            </p:nvSpPr>
            <p:spPr>
              <a:xfrm>
                <a:off x="1241425" y="4747214"/>
                <a:ext cx="4755069" cy="1417055"/>
              </a:xfrm>
              <a:prstGeom prst="rect">
                <a:avLst/>
              </a:prstGeom>
              <a:blipFill rotWithShape="0">
                <a:blip r:embed="rId5"/>
                <a:stretch>
                  <a:fillRect l="-1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032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61FBAE-E92E-4481-AF01-812B86CD582C}"/>
              </a:ext>
            </a:extLst>
          </p:cNvPr>
          <p:cNvSpPr>
            <a:spLocks noGrp="1"/>
          </p:cNvSpPr>
          <p:nvPr>
            <p:ph type="title"/>
          </p:nvPr>
        </p:nvSpPr>
        <p:spPr/>
        <p:txBody>
          <a:bodyPr/>
          <a:lstStyle/>
          <a:p>
            <a:r>
              <a:rPr lang="zh-CN" altLang="en-US" dirty="0"/>
              <a:t>多元线性回归：梯度下降法与正规方程法</a:t>
            </a:r>
          </a:p>
        </p:txBody>
      </p:sp>
      <p:sp>
        <p:nvSpPr>
          <p:cNvPr id="3" name="内容占位符 2">
            <a:extLst>
              <a:ext uri="{FF2B5EF4-FFF2-40B4-BE49-F238E27FC236}">
                <a16:creationId xmlns:a16="http://schemas.microsoft.com/office/drawing/2014/main" id="{167976FB-6BBE-4CBB-BCD6-DA29C635608B}"/>
              </a:ext>
            </a:extLst>
          </p:cNvPr>
          <p:cNvSpPr>
            <a:spLocks noGrp="1"/>
          </p:cNvSpPr>
          <p:nvPr>
            <p:ph idx="1"/>
          </p:nvPr>
        </p:nvSpPr>
        <p:spPr/>
        <p:txBody>
          <a:bodyPr/>
          <a:lstStyle/>
          <a:p>
            <a:r>
              <a:rPr lang="zh-CN" altLang="en-US" dirty="0"/>
              <a:t>在定义了损失函数之后，梯度下降法与正规方程法都可以求解最优参数。</a:t>
            </a:r>
            <a:endParaRPr lang="en-US" altLang="zh-CN" dirty="0"/>
          </a:p>
          <a:p>
            <a:r>
              <a:rPr lang="zh-CN" altLang="en-US" dirty="0"/>
              <a:t>梯度下降法：</a:t>
            </a:r>
            <a:endParaRPr lang="en-US" altLang="zh-CN" dirty="0"/>
          </a:p>
          <a:p>
            <a:pPr lvl="1"/>
            <a:r>
              <a:rPr lang="zh-CN" altLang="en-US" dirty="0"/>
              <a:t>优点：可以应用到几乎所有机器学习问题</a:t>
            </a:r>
            <a:endParaRPr lang="en-US" altLang="zh-CN" dirty="0"/>
          </a:p>
          <a:p>
            <a:pPr lvl="1"/>
            <a:r>
              <a:rPr lang="zh-CN" altLang="en-US" dirty="0"/>
              <a:t>缺点：需要迭代多次</a:t>
            </a:r>
            <a:endParaRPr lang="en-US" altLang="zh-CN" dirty="0"/>
          </a:p>
          <a:p>
            <a:r>
              <a:rPr lang="zh-CN" altLang="en-US" dirty="0"/>
              <a:t>正规方程法：</a:t>
            </a:r>
            <a:endParaRPr lang="en-US" altLang="zh-CN" dirty="0"/>
          </a:p>
          <a:p>
            <a:pPr lvl="1"/>
            <a:r>
              <a:rPr lang="zh-CN" altLang="en-US" dirty="0"/>
              <a:t>优点：不需要迭代，结果保证最优</a:t>
            </a:r>
            <a:endParaRPr lang="en-US" altLang="zh-CN" dirty="0"/>
          </a:p>
          <a:p>
            <a:pPr lvl="1"/>
            <a:r>
              <a:rPr lang="zh-CN" altLang="en-US" dirty="0"/>
              <a:t>缺点：当特征特别多时运行时间长；并非所有问题都有解析解</a:t>
            </a:r>
          </a:p>
        </p:txBody>
      </p:sp>
      <p:sp>
        <p:nvSpPr>
          <p:cNvPr id="4" name="日期占位符 3">
            <a:extLst>
              <a:ext uri="{FF2B5EF4-FFF2-40B4-BE49-F238E27FC236}">
                <a16:creationId xmlns:a16="http://schemas.microsoft.com/office/drawing/2014/main" id="{AC9E40C3-28D3-48EF-84FB-D4EEB39FA2AA}"/>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39460080-96B0-40B0-BE64-3BCE9BD248D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8BB15B7A-FC3B-4A75-85E6-2ED9971B4D96}"/>
              </a:ext>
            </a:extLst>
          </p:cNvPr>
          <p:cNvSpPr>
            <a:spLocks noGrp="1"/>
          </p:cNvSpPr>
          <p:nvPr>
            <p:ph type="sldNum" sz="quarter" idx="12"/>
          </p:nvPr>
        </p:nvSpPr>
        <p:spPr/>
        <p:txBody>
          <a:bodyPr/>
          <a:lstStyle/>
          <a:p>
            <a:pPr>
              <a:defRPr/>
            </a:pPr>
            <a:fld id="{64C9EB70-B654-4058-838F-8806615D92E5}" type="slidenum">
              <a:rPr lang="en-US" altLang="zh-CN" smtClean="0"/>
              <a:pPr>
                <a:defRPr/>
              </a:pPr>
              <a:t>55</a:t>
            </a:fld>
            <a:endParaRPr lang="en-US" altLang="zh-CN"/>
          </a:p>
        </p:txBody>
      </p:sp>
    </p:spTree>
    <p:extLst>
      <p:ext uri="{BB962C8B-B14F-4D97-AF65-F5344CB8AC3E}">
        <p14:creationId xmlns:p14="http://schemas.microsoft.com/office/powerpoint/2010/main" val="1154125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BC06B-92AF-4E39-8855-CB21008CC921}"/>
              </a:ext>
            </a:extLst>
          </p:cNvPr>
          <p:cNvSpPr>
            <a:spLocks noGrp="1"/>
          </p:cNvSpPr>
          <p:nvPr>
            <p:ph type="title"/>
          </p:nvPr>
        </p:nvSpPr>
        <p:spPr/>
        <p:txBody>
          <a:bodyPr/>
          <a:lstStyle/>
          <a:p>
            <a:r>
              <a:rPr lang="zh-CN" altLang="en-US" dirty="0"/>
              <a:t>线性回归：框架</a:t>
            </a:r>
          </a:p>
        </p:txBody>
      </p:sp>
      <p:sp>
        <p:nvSpPr>
          <p:cNvPr id="3" name="内容占位符 2">
            <a:extLst>
              <a:ext uri="{FF2B5EF4-FFF2-40B4-BE49-F238E27FC236}">
                <a16:creationId xmlns:a16="http://schemas.microsoft.com/office/drawing/2014/main" id="{8F92A80A-52CF-4943-9661-439610A98B3B}"/>
              </a:ext>
            </a:extLst>
          </p:cNvPr>
          <p:cNvSpPr>
            <a:spLocks noGrp="1"/>
          </p:cNvSpPr>
          <p:nvPr>
            <p:ph idx="1"/>
          </p:nvPr>
        </p:nvSpPr>
        <p:spPr>
          <a:xfrm>
            <a:off x="755651" y="1052516"/>
            <a:ext cx="10668000" cy="4967287"/>
          </a:xfrm>
        </p:spPr>
        <p:txBody>
          <a:bodyPr/>
          <a:lstStyle/>
          <a:p>
            <a:r>
              <a:rPr lang="zh-CN" altLang="en-US" dirty="0"/>
              <a:t>数据集准备：将数据集划分为训练集与测试集两部分</a:t>
            </a:r>
            <a:endParaRPr lang="en-US" altLang="zh-CN" dirty="0"/>
          </a:p>
          <a:p>
            <a:r>
              <a:rPr lang="zh-CN" altLang="en-US" dirty="0"/>
              <a:t>数据预处理：（如果有必要的话，）对数据进行适当的预处理</a:t>
            </a:r>
            <a:endParaRPr lang="en-US" altLang="zh-CN" dirty="0"/>
          </a:p>
          <a:p>
            <a:pPr lvl="1"/>
            <a:r>
              <a:rPr lang="en-US" altLang="zh-CN" dirty="0"/>
              <a:t>One-hot encoding</a:t>
            </a:r>
            <a:r>
              <a:rPr lang="zh-CN" altLang="en-US" dirty="0"/>
              <a:t>：如果某些特征是类别值，如何处理</a:t>
            </a:r>
            <a:endParaRPr lang="en-US" altLang="zh-CN" dirty="0"/>
          </a:p>
          <a:p>
            <a:pPr lvl="1"/>
            <a:r>
              <a:rPr lang="en-US" altLang="zh-CN" dirty="0"/>
              <a:t>……</a:t>
            </a:r>
          </a:p>
          <a:p>
            <a:r>
              <a:rPr lang="zh-CN" altLang="en-US" dirty="0"/>
              <a:t>训练：将训练集“喂”给回归器模型，模型通过某些方法求出最优的参数组合</a:t>
            </a:r>
            <a:endParaRPr lang="en-US" altLang="zh-CN" dirty="0"/>
          </a:p>
          <a:p>
            <a:r>
              <a:rPr lang="zh-CN" altLang="en-US" dirty="0"/>
              <a:t>测试：假设测试集的真实结果未知，将测试集传给模型得到预测结果</a:t>
            </a:r>
            <a:endParaRPr lang="en-US" altLang="zh-CN" dirty="0"/>
          </a:p>
          <a:p>
            <a:r>
              <a:rPr lang="zh-CN" altLang="en-US" dirty="0"/>
              <a:t>评估：将预测的结果与测试集的真实结果比对，评估模型预测的好与坏</a:t>
            </a:r>
            <a:endParaRPr lang="en-US" altLang="zh-CN" dirty="0"/>
          </a:p>
        </p:txBody>
      </p:sp>
      <p:sp>
        <p:nvSpPr>
          <p:cNvPr id="4" name="日期占位符 3">
            <a:extLst>
              <a:ext uri="{FF2B5EF4-FFF2-40B4-BE49-F238E27FC236}">
                <a16:creationId xmlns:a16="http://schemas.microsoft.com/office/drawing/2014/main" id="{647C9ED1-12E8-4FB8-B644-F6B5E2D9D082}"/>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A3E2E536-FC9F-4A06-BADA-62DC6F657017}"/>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78E4560A-008F-40D2-86AC-411BC431E333}"/>
              </a:ext>
            </a:extLst>
          </p:cNvPr>
          <p:cNvSpPr>
            <a:spLocks noGrp="1"/>
          </p:cNvSpPr>
          <p:nvPr>
            <p:ph type="sldNum" sz="quarter" idx="12"/>
          </p:nvPr>
        </p:nvSpPr>
        <p:spPr/>
        <p:txBody>
          <a:bodyPr/>
          <a:lstStyle/>
          <a:p>
            <a:pPr>
              <a:defRPr/>
            </a:pPr>
            <a:fld id="{64C9EB70-B654-4058-838F-8806615D92E5}" type="slidenum">
              <a:rPr lang="en-US" altLang="zh-CN" smtClean="0"/>
              <a:pPr>
                <a:defRPr/>
              </a:pPr>
              <a:t>56</a:t>
            </a:fld>
            <a:endParaRPr lang="en-US" altLang="zh-CN"/>
          </a:p>
        </p:txBody>
      </p:sp>
    </p:spTree>
    <p:extLst>
      <p:ext uri="{BB962C8B-B14F-4D97-AF65-F5344CB8AC3E}">
        <p14:creationId xmlns:p14="http://schemas.microsoft.com/office/powerpoint/2010/main" val="40997962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数据预处理：</a:t>
            </a:r>
            <a:r>
              <a:rPr kumimoji="1" lang="en-US" altLang="zh-CN" dirty="0"/>
              <a:t>One-hot</a:t>
            </a:r>
            <a:r>
              <a:rPr kumimoji="1" lang="zh-CN" altLang="en-US" dirty="0"/>
              <a:t> </a:t>
            </a:r>
            <a:r>
              <a:rPr kumimoji="1" lang="en-US" altLang="zh-CN" dirty="0"/>
              <a:t>Encoding</a:t>
            </a:r>
            <a:endParaRPr kumimoji="1" lang="zh-CN" altLang="en-US" dirty="0"/>
          </a:p>
        </p:txBody>
      </p:sp>
      <p:sp>
        <p:nvSpPr>
          <p:cNvPr id="3" name="内容占位符 2"/>
          <p:cNvSpPr>
            <a:spLocks noGrp="1"/>
          </p:cNvSpPr>
          <p:nvPr>
            <p:ph idx="1"/>
          </p:nvPr>
        </p:nvSpPr>
        <p:spPr/>
        <p:txBody>
          <a:bodyPr/>
          <a:lstStyle/>
          <a:p>
            <a:r>
              <a:rPr kumimoji="1" lang="zh-CN" altLang="en-US" dirty="0"/>
              <a:t>如果某个特征是类别型数据，如何将其映射为数值型数据：</a:t>
            </a:r>
            <a:endParaRPr kumimoji="1" lang="en-US" altLang="zh-CN" dirty="0"/>
          </a:p>
          <a:p>
            <a:pPr lvl="1"/>
            <a:r>
              <a:rPr kumimoji="1" lang="zh-CN" altLang="en-US" dirty="0"/>
              <a:t>例如：某列特征为“操作系统”，取值包括：</a:t>
            </a:r>
            <a:r>
              <a:rPr kumimoji="1" lang="en-US" altLang="zh-CN" dirty="0"/>
              <a:t>Win,</a:t>
            </a:r>
            <a:r>
              <a:rPr kumimoji="1" lang="zh-CN" altLang="en-US" dirty="0"/>
              <a:t> </a:t>
            </a:r>
            <a:r>
              <a:rPr kumimoji="1" lang="en-US" altLang="zh-CN" dirty="0"/>
              <a:t>Linux,</a:t>
            </a:r>
            <a:r>
              <a:rPr kumimoji="1" lang="zh-CN" altLang="en-US" dirty="0"/>
              <a:t> </a:t>
            </a:r>
            <a:r>
              <a:rPr kumimoji="1" lang="en-US" altLang="zh-CN" dirty="0"/>
              <a:t>OSX.</a:t>
            </a:r>
          </a:p>
          <a:p>
            <a:r>
              <a:rPr kumimoji="1" lang="en-US" altLang="zh-CN" dirty="0"/>
              <a:t>One-hot</a:t>
            </a:r>
            <a:r>
              <a:rPr kumimoji="1" lang="zh-CN" altLang="en-US" dirty="0"/>
              <a:t> </a:t>
            </a:r>
            <a:r>
              <a:rPr kumimoji="1" lang="en-US" altLang="zh-CN" dirty="0"/>
              <a:t>Encoding</a:t>
            </a:r>
            <a:r>
              <a:rPr kumimoji="1" lang="zh-CN" altLang="en-US" dirty="0"/>
              <a:t>（独热编码）：</a:t>
            </a:r>
            <a:endParaRPr kumimoji="1" lang="en-US" altLang="zh-CN" dirty="0"/>
          </a:p>
          <a:p>
            <a:pPr lvl="1"/>
            <a:r>
              <a:rPr kumimoji="1" lang="zh-CN" altLang="en-US" dirty="0"/>
              <a:t>将每个特征变为一个长度为</a:t>
            </a:r>
            <a:r>
              <a:rPr kumimoji="1" lang="en-US" altLang="zh-CN" dirty="0"/>
              <a:t>N</a:t>
            </a:r>
            <a:r>
              <a:rPr kumimoji="1" lang="zh-CN" altLang="en-US" dirty="0"/>
              <a:t>的向量，向量中只有一位为</a:t>
            </a:r>
            <a:r>
              <a:rPr kumimoji="1" lang="en-US" altLang="zh-CN" dirty="0"/>
              <a:t>1.</a:t>
            </a:r>
          </a:p>
          <a:p>
            <a:pPr lvl="1"/>
            <a:r>
              <a:rPr kumimoji="1" lang="zh-CN" altLang="en-US" dirty="0"/>
              <a:t>例如：</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57</a:t>
            </a:fld>
            <a:endParaRPr lang="en-US" altLang="zh-CN"/>
          </a:p>
        </p:txBody>
      </p:sp>
      <p:graphicFrame>
        <p:nvGraphicFramePr>
          <p:cNvPr id="7" name="表格 6"/>
          <p:cNvGraphicFramePr>
            <a:graphicFrameLocks noGrp="1"/>
          </p:cNvGraphicFramePr>
          <p:nvPr>
            <p:extLst>
              <p:ext uri="{D42A27DB-BD31-4B8C-83A1-F6EECF244321}">
                <p14:modId xmlns:p14="http://schemas.microsoft.com/office/powerpoint/2010/main" val="474577760"/>
              </p:ext>
            </p:extLst>
          </p:nvPr>
        </p:nvGraphicFramePr>
        <p:xfrm>
          <a:off x="1690357" y="2970496"/>
          <a:ext cx="1002602" cy="1483360"/>
        </p:xfrm>
        <a:graphic>
          <a:graphicData uri="http://schemas.openxmlformats.org/drawingml/2006/table">
            <a:tbl>
              <a:tblPr firstRow="1" bandRow="1">
                <a:tableStyleId>{5C22544A-7EE6-4342-B048-85BDC9FD1C3A}</a:tableStyleId>
              </a:tblPr>
              <a:tblGrid>
                <a:gridCol w="1002602">
                  <a:extLst>
                    <a:ext uri="{9D8B030D-6E8A-4147-A177-3AD203B41FA5}">
                      <a16:colId xmlns:a16="http://schemas.microsoft.com/office/drawing/2014/main" val="20000"/>
                    </a:ext>
                  </a:extLst>
                </a:gridCol>
              </a:tblGrid>
              <a:tr h="370840">
                <a:tc>
                  <a:txBody>
                    <a:bodyPr/>
                    <a:lstStyle/>
                    <a:p>
                      <a:r>
                        <a:rPr lang="zh-CN" altLang="en-US" dirty="0"/>
                        <a:t>操作系统</a:t>
                      </a:r>
                    </a:p>
                  </a:txBody>
                  <a:tcPr/>
                </a:tc>
                <a:extLst>
                  <a:ext uri="{0D108BD9-81ED-4DB2-BD59-A6C34878D82A}">
                    <a16:rowId xmlns:a16="http://schemas.microsoft.com/office/drawing/2014/main" val="10000"/>
                  </a:ext>
                </a:extLst>
              </a:tr>
              <a:tr h="370840">
                <a:tc>
                  <a:txBody>
                    <a:bodyPr/>
                    <a:lstStyle/>
                    <a:p>
                      <a:r>
                        <a:rPr lang="en-US" altLang="zh-CN" dirty="0"/>
                        <a:t>Windows</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Linux</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OSX</a:t>
                      </a:r>
                      <a:endParaRPr lang="zh-CN" altLang="en-US" dirty="0"/>
                    </a:p>
                  </a:txBody>
                  <a:tcPr/>
                </a:tc>
                <a:extLst>
                  <a:ext uri="{0D108BD9-81ED-4DB2-BD59-A6C34878D82A}">
                    <a16:rowId xmlns:a16="http://schemas.microsoft.com/office/drawing/2014/main" val="10003"/>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331336707"/>
              </p:ext>
            </p:extLst>
          </p:nvPr>
        </p:nvGraphicFramePr>
        <p:xfrm>
          <a:off x="4501661" y="2970496"/>
          <a:ext cx="2834751" cy="1483360"/>
        </p:xfrm>
        <a:graphic>
          <a:graphicData uri="http://schemas.openxmlformats.org/drawingml/2006/table">
            <a:tbl>
              <a:tblPr firstRow="1" bandRow="1">
                <a:tableStyleId>{5C22544A-7EE6-4342-B048-85BDC9FD1C3A}</a:tableStyleId>
              </a:tblPr>
              <a:tblGrid>
                <a:gridCol w="944917">
                  <a:extLst>
                    <a:ext uri="{9D8B030D-6E8A-4147-A177-3AD203B41FA5}">
                      <a16:colId xmlns:a16="http://schemas.microsoft.com/office/drawing/2014/main" val="20000"/>
                    </a:ext>
                  </a:extLst>
                </a:gridCol>
                <a:gridCol w="944917">
                  <a:extLst>
                    <a:ext uri="{9D8B030D-6E8A-4147-A177-3AD203B41FA5}">
                      <a16:colId xmlns:a16="http://schemas.microsoft.com/office/drawing/2014/main" val="20001"/>
                    </a:ext>
                  </a:extLst>
                </a:gridCol>
                <a:gridCol w="944917">
                  <a:extLst>
                    <a:ext uri="{9D8B030D-6E8A-4147-A177-3AD203B41FA5}">
                      <a16:colId xmlns:a16="http://schemas.microsoft.com/office/drawing/2014/main" val="20002"/>
                    </a:ext>
                  </a:extLst>
                </a:gridCol>
              </a:tblGrid>
              <a:tr h="370840">
                <a:tc>
                  <a:txBody>
                    <a:bodyPr/>
                    <a:lstStyle/>
                    <a:p>
                      <a:r>
                        <a:rPr lang="en-US" altLang="zh-CN" dirty="0" err="1"/>
                        <a:t>is_win</a:t>
                      </a:r>
                      <a:endParaRPr lang="zh-CN" altLang="en-US" dirty="0"/>
                    </a:p>
                  </a:txBody>
                  <a:tcPr/>
                </a:tc>
                <a:tc>
                  <a:txBody>
                    <a:bodyPr/>
                    <a:lstStyle/>
                    <a:p>
                      <a:r>
                        <a:rPr lang="en-US" altLang="zh-CN" dirty="0" err="1"/>
                        <a:t>is_linux</a:t>
                      </a:r>
                      <a:endParaRPr lang="zh-CN" altLang="en-US" dirty="0"/>
                    </a:p>
                  </a:txBody>
                  <a:tcPr/>
                </a:tc>
                <a:tc>
                  <a:txBody>
                    <a:bodyPr/>
                    <a:lstStyle/>
                    <a:p>
                      <a:r>
                        <a:rPr lang="en-US" altLang="zh-CN" dirty="0" err="1"/>
                        <a:t>is_osx</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3"/>
                  </a:ext>
                </a:extLst>
              </a:tr>
            </a:tbl>
          </a:graphicData>
        </a:graphic>
      </p:graphicFrame>
      <p:sp>
        <p:nvSpPr>
          <p:cNvPr id="9" name="虚尾箭头 8"/>
          <p:cNvSpPr/>
          <p:nvPr/>
        </p:nvSpPr>
        <p:spPr>
          <a:xfrm>
            <a:off x="3069771" y="3450872"/>
            <a:ext cx="1055077" cy="52260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976022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回归：模型评估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如何评估一个回归模型结果的好与坏？</a:t>
                </a:r>
                <a:endParaRPr kumimoji="1" lang="en-US" altLang="zh-CN" dirty="0"/>
              </a:p>
              <a:p>
                <a:pPr lvl="1"/>
                <a:r>
                  <a:rPr kumimoji="1" lang="zh-CN" altLang="en-US" dirty="0"/>
                  <a:t>预测值与真实值越接近说明模型效果越好</a:t>
                </a:r>
                <a:endParaRPr kumimoji="1" lang="en-US" altLang="zh-CN" dirty="0"/>
              </a:p>
              <a:p>
                <a:pPr lvl="1"/>
                <a:endParaRPr kumimoji="1" lang="en-US" altLang="zh-CN" dirty="0"/>
              </a:p>
              <a:p>
                <a:endParaRPr kumimoji="1" lang="en-US" altLang="zh-CN" dirty="0"/>
              </a:p>
              <a:p>
                <a:r>
                  <a:rPr kumimoji="1" lang="zh-CN" altLang="en-US" dirty="0"/>
                  <a:t>均方误差</a:t>
                </a:r>
                <a:r>
                  <a:rPr kumimoji="1" lang="en-US" altLang="zh-CN" dirty="0"/>
                  <a:t>(Mean</a:t>
                </a:r>
                <a:r>
                  <a:rPr kumimoji="1" lang="zh-CN" altLang="en-US" dirty="0"/>
                  <a:t> </a:t>
                </a:r>
                <a:r>
                  <a:rPr kumimoji="1" lang="en-US" altLang="zh-CN" dirty="0"/>
                  <a:t>Squared</a:t>
                </a:r>
                <a:r>
                  <a:rPr kumimoji="1" lang="zh-CN" altLang="en-US" dirty="0"/>
                  <a:t> </a:t>
                </a:r>
                <a:r>
                  <a:rPr kumimoji="1" lang="en-US" altLang="zh-CN" dirty="0"/>
                  <a:t>Error,</a:t>
                </a:r>
                <a:r>
                  <a:rPr kumimoji="1" lang="zh-CN" altLang="en-US" dirty="0"/>
                  <a:t> </a:t>
                </a:r>
                <a:r>
                  <a:rPr kumimoji="1" lang="en-US" altLang="zh-CN" dirty="0"/>
                  <a:t>MSE)</a:t>
                </a:r>
                <a:r>
                  <a:rPr kumimoji="1" lang="zh-CN" altLang="en-US" dirty="0"/>
                  <a:t>：</a:t>
                </a:r>
                <a:endParaRPr kumimoji="1" lang="en-US" altLang="zh-CN" dirty="0"/>
              </a:p>
              <a:p>
                <a:pPr lvl="1"/>
                <a14:m>
                  <m:oMath xmlns:m="http://schemas.openxmlformats.org/officeDocument/2006/math">
                    <m:r>
                      <a:rPr kumimoji="1" lang="en-US" altLang="zh-CN" i="1" dirty="0" smtClean="0">
                        <a:latin typeface="Cambria Math" charset="0"/>
                      </a:rPr>
                      <m:t>𝑀𝑆𝐸</m:t>
                    </m:r>
                    <m:d>
                      <m:dPr>
                        <m:ctrlPr>
                          <a:rPr kumimoji="1" lang="en-US" altLang="zh-CN" b="0" i="1" dirty="0" smtClean="0">
                            <a:latin typeface="Cambria Math" panose="02040503050406030204" pitchFamily="18" charset="0"/>
                          </a:rPr>
                        </m:ctrlPr>
                      </m:dPr>
                      <m:e>
                        <m:r>
                          <a:rPr kumimoji="1" lang="en-US" altLang="zh-CN" b="1" i="1" dirty="0" smtClean="0">
                            <a:latin typeface="Cambria Math" charset="0"/>
                          </a:rPr>
                          <m:t>𝒚</m:t>
                        </m:r>
                        <m:r>
                          <a:rPr kumimoji="1" lang="en-US" altLang="zh-CN" b="0" i="1" dirty="0" smtClean="0">
                            <a:latin typeface="Cambria Math" charset="0"/>
                          </a:rPr>
                          <m:t>,</m:t>
                        </m:r>
                        <m:r>
                          <a:rPr kumimoji="1" lang="zh-CN" altLang="en-US" b="0" i="1" dirty="0" smtClean="0">
                            <a:latin typeface="Cambria Math" charset="0"/>
                          </a:rPr>
                          <m:t> </m:t>
                        </m:r>
                        <m:acc>
                          <m:accPr>
                            <m:chr m:val="̂"/>
                            <m:ctrlPr>
                              <a:rPr kumimoji="1" lang="en-US" altLang="zh-CN" b="0" i="1" dirty="0" smtClean="0">
                                <a:latin typeface="Cambria Math" panose="02040503050406030204" pitchFamily="18" charset="0"/>
                              </a:rPr>
                            </m:ctrlPr>
                          </m:accPr>
                          <m:e>
                            <m:r>
                              <a:rPr kumimoji="1" lang="en-US" altLang="zh-CN" b="1" i="1" dirty="0" smtClean="0">
                                <a:latin typeface="Cambria Math" charset="0"/>
                              </a:rPr>
                              <m:t>𝒚</m:t>
                            </m:r>
                          </m:e>
                        </m:acc>
                      </m:e>
                    </m:d>
                    <m:r>
                      <a:rPr kumimoji="1" lang="en-US" altLang="zh-CN" b="0" i="1" dirty="0" smtClean="0">
                        <a:latin typeface="Cambria Math" charset="0"/>
                      </a:rPr>
                      <m:t>=</m:t>
                    </m:r>
                    <m:f>
                      <m:fPr>
                        <m:ctrlPr>
                          <a:rPr kumimoji="1" lang="en-US" altLang="zh-CN" b="0" i="1" dirty="0" smtClean="0">
                            <a:latin typeface="Cambria Math" panose="02040503050406030204" pitchFamily="18" charset="0"/>
                          </a:rPr>
                        </m:ctrlPr>
                      </m:fPr>
                      <m:num>
                        <m:r>
                          <a:rPr kumimoji="1" lang="en-US" altLang="zh-CN" b="0" i="1" dirty="0" smtClean="0">
                            <a:latin typeface="Cambria Math" charset="0"/>
                          </a:rPr>
                          <m:t>1</m:t>
                        </m:r>
                      </m:num>
                      <m:den>
                        <m:r>
                          <a:rPr kumimoji="1" lang="en-US" altLang="zh-CN" b="0" i="1" dirty="0" smtClean="0">
                            <a:latin typeface="Cambria Math" charset="0"/>
                          </a:rPr>
                          <m:t>𝑁</m:t>
                        </m:r>
                      </m:den>
                    </m:f>
                    <m:sSup>
                      <m:sSupPr>
                        <m:ctrlPr>
                          <a:rPr kumimoji="1" lang="en-US" altLang="zh-CN" b="0" i="1" dirty="0" smtClean="0">
                            <a:latin typeface="Cambria Math" panose="02040503050406030204" pitchFamily="18" charset="0"/>
                          </a:rPr>
                        </m:ctrlPr>
                      </m:sSupPr>
                      <m:e>
                        <m:d>
                          <m:dPr>
                            <m:begChr m:val="‖"/>
                            <m:endChr m:val="‖"/>
                            <m:ctrlPr>
                              <a:rPr kumimoji="1" lang="en-US" altLang="zh-CN" b="0" i="1" dirty="0" smtClean="0">
                                <a:latin typeface="Cambria Math" panose="02040503050406030204" pitchFamily="18" charset="0"/>
                              </a:rPr>
                            </m:ctrlPr>
                          </m:dPr>
                          <m:e>
                            <m:r>
                              <a:rPr kumimoji="1" lang="en-US" altLang="zh-CN" b="1" i="1" dirty="0" smtClean="0">
                                <a:latin typeface="Cambria Math" charset="0"/>
                              </a:rPr>
                              <m:t>𝒚</m:t>
                            </m:r>
                            <m:r>
                              <a:rPr kumimoji="1" lang="en-US" altLang="zh-CN" b="0" i="1" dirty="0" smtClean="0">
                                <a:latin typeface="Cambria Math" charset="0"/>
                              </a:rPr>
                              <m:t>−</m:t>
                            </m:r>
                            <m:acc>
                              <m:accPr>
                                <m:chr m:val="̂"/>
                                <m:ctrlPr>
                                  <a:rPr kumimoji="1" lang="en-US" altLang="zh-CN" b="0" i="1" dirty="0" smtClean="0">
                                    <a:latin typeface="Cambria Math" panose="02040503050406030204" pitchFamily="18" charset="0"/>
                                  </a:rPr>
                                </m:ctrlPr>
                              </m:accPr>
                              <m:e>
                                <m:r>
                                  <a:rPr kumimoji="1" lang="en-US" altLang="zh-CN" b="1" i="1" dirty="0" smtClean="0">
                                    <a:latin typeface="Cambria Math" charset="0"/>
                                  </a:rPr>
                                  <m:t>𝒚</m:t>
                                </m:r>
                              </m:e>
                            </m:acc>
                          </m:e>
                        </m:d>
                      </m:e>
                      <m:sup>
                        <m:r>
                          <a:rPr kumimoji="1" lang="en-US" altLang="zh-CN" b="0" i="1" dirty="0" smtClean="0">
                            <a:latin typeface="Cambria Math" charset="0"/>
                          </a:rPr>
                          <m:t>2</m:t>
                        </m:r>
                      </m:sup>
                    </m:sSup>
                    <m:r>
                      <a:rPr kumimoji="1" lang="en-US" altLang="zh-CN" b="0" i="1" dirty="0" smtClean="0">
                        <a:latin typeface="Cambria Math" charset="0"/>
                      </a:rPr>
                      <m:t>=</m:t>
                    </m:r>
                    <m:f>
                      <m:fPr>
                        <m:ctrlPr>
                          <a:rPr kumimoji="1" lang="en-US" altLang="zh-CN" b="0" i="1" dirty="0" smtClean="0">
                            <a:latin typeface="Cambria Math" panose="02040503050406030204" pitchFamily="18" charset="0"/>
                          </a:rPr>
                        </m:ctrlPr>
                      </m:fPr>
                      <m:num>
                        <m:r>
                          <a:rPr kumimoji="1" lang="en-US" altLang="zh-CN" b="0" i="1" dirty="0" smtClean="0">
                            <a:latin typeface="Cambria Math" charset="0"/>
                          </a:rPr>
                          <m:t>1</m:t>
                        </m:r>
                      </m:num>
                      <m:den>
                        <m:r>
                          <a:rPr kumimoji="1" lang="en-US" altLang="zh-CN" b="0" i="1" dirty="0" smtClean="0">
                            <a:latin typeface="Cambria Math" charset="0"/>
                          </a:rPr>
                          <m:t>𝑁</m:t>
                        </m:r>
                      </m:den>
                    </m:f>
                    <m:nary>
                      <m:naryPr>
                        <m:chr m:val="∑"/>
                        <m:ctrlPr>
                          <a:rPr kumimoji="1" lang="is-IS" altLang="zh-CN" b="0" i="1" dirty="0" smtClean="0">
                            <a:latin typeface="Cambria Math" panose="02040503050406030204" pitchFamily="18" charset="0"/>
                          </a:rPr>
                        </m:ctrlPr>
                      </m:naryPr>
                      <m:sub>
                        <m:r>
                          <m:rPr>
                            <m:brk m:alnAt="23"/>
                          </m:rPr>
                          <a:rPr kumimoji="1" lang="en-US" altLang="zh-CN" b="0" i="1" dirty="0" smtClean="0">
                            <a:latin typeface="Cambria Math" charset="0"/>
                          </a:rPr>
                          <m:t>𝑖</m:t>
                        </m:r>
                        <m:r>
                          <a:rPr kumimoji="1" lang="en-US" altLang="zh-CN" b="0" i="1" dirty="0" smtClean="0">
                            <a:latin typeface="Cambria Math" charset="0"/>
                          </a:rPr>
                          <m:t>=1</m:t>
                        </m:r>
                      </m:sub>
                      <m:sup>
                        <m:r>
                          <a:rPr kumimoji="1" lang="en-US" altLang="zh-CN" b="0" i="1" dirty="0" smtClean="0">
                            <a:latin typeface="Cambria Math" charset="0"/>
                          </a:rPr>
                          <m:t>𝑁</m:t>
                        </m:r>
                      </m:sup>
                      <m:e>
                        <m:sSup>
                          <m:sSupPr>
                            <m:ctrlPr>
                              <a:rPr kumimoji="1" lang="en-US" altLang="zh-CN" b="0" i="1" dirty="0" smtClean="0">
                                <a:latin typeface="Cambria Math" panose="02040503050406030204" pitchFamily="18" charset="0"/>
                              </a:rPr>
                            </m:ctrlPr>
                          </m:sSupPr>
                          <m:e>
                            <m:d>
                              <m:dPr>
                                <m:ctrlPr>
                                  <a:rPr kumimoji="1" lang="en-US" altLang="zh-CN" b="0" i="1" dirty="0" smtClean="0">
                                    <a:latin typeface="Cambria Math" panose="02040503050406030204" pitchFamily="18" charset="0"/>
                                  </a:rPr>
                                </m:ctrlPr>
                              </m:dPr>
                              <m:e>
                                <m:sSup>
                                  <m:sSupPr>
                                    <m:ctrlPr>
                                      <a:rPr kumimoji="1" lang="en-US" altLang="zh-CN" b="0" i="1" dirty="0" smtClean="0">
                                        <a:latin typeface="Cambria Math" panose="02040503050406030204" pitchFamily="18" charset="0"/>
                                      </a:rPr>
                                    </m:ctrlPr>
                                  </m:sSupPr>
                                  <m:e>
                                    <m:r>
                                      <a:rPr kumimoji="1" lang="en-US" altLang="zh-CN" b="0" i="1" dirty="0" smtClean="0">
                                        <a:latin typeface="Cambria Math" charset="0"/>
                                      </a:rPr>
                                      <m:t>𝑦</m:t>
                                    </m:r>
                                  </m:e>
                                  <m:sup>
                                    <m:d>
                                      <m:dPr>
                                        <m:ctrlPr>
                                          <a:rPr kumimoji="1" lang="en-US" altLang="zh-CN" b="0" i="1" dirty="0" smtClean="0">
                                            <a:latin typeface="Cambria Math" panose="02040503050406030204" pitchFamily="18" charset="0"/>
                                          </a:rPr>
                                        </m:ctrlPr>
                                      </m:dPr>
                                      <m:e>
                                        <m:r>
                                          <a:rPr kumimoji="1" lang="en-US" altLang="zh-CN" b="0" i="1" dirty="0" smtClean="0">
                                            <a:latin typeface="Cambria Math" charset="0"/>
                                          </a:rPr>
                                          <m:t>𝑖</m:t>
                                        </m:r>
                                      </m:e>
                                    </m:d>
                                  </m:sup>
                                </m:sSup>
                                <m:r>
                                  <a:rPr kumimoji="1" lang="en-US" altLang="zh-CN" b="0" i="1" dirty="0" smtClean="0">
                                    <a:latin typeface="Cambria Math" charset="0"/>
                                  </a:rPr>
                                  <m:t>−</m:t>
                                </m:r>
                                <m:sSup>
                                  <m:sSupPr>
                                    <m:ctrlPr>
                                      <a:rPr kumimoji="1" lang="en-US" altLang="zh-CN" b="0" i="1" dirty="0" smtClean="0">
                                        <a:latin typeface="Cambria Math" panose="02040503050406030204" pitchFamily="18" charset="0"/>
                                      </a:rPr>
                                    </m:ctrlPr>
                                  </m:sSupPr>
                                  <m:e>
                                    <m:acc>
                                      <m:accPr>
                                        <m:chr m:val="̂"/>
                                        <m:ctrlPr>
                                          <a:rPr kumimoji="1" lang="en-US" altLang="zh-CN" b="0" i="1" dirty="0" smtClean="0">
                                            <a:latin typeface="Cambria Math" panose="02040503050406030204" pitchFamily="18" charset="0"/>
                                          </a:rPr>
                                        </m:ctrlPr>
                                      </m:accPr>
                                      <m:e>
                                        <m:r>
                                          <a:rPr kumimoji="1" lang="en-US" altLang="zh-CN" b="0" i="1" dirty="0" smtClean="0">
                                            <a:latin typeface="Cambria Math" charset="0"/>
                                          </a:rPr>
                                          <m:t>𝑦</m:t>
                                        </m:r>
                                      </m:e>
                                    </m:acc>
                                  </m:e>
                                  <m:sup>
                                    <m:d>
                                      <m:dPr>
                                        <m:ctrlPr>
                                          <a:rPr kumimoji="1" lang="en-US" altLang="zh-CN" b="0" i="1" dirty="0" smtClean="0">
                                            <a:latin typeface="Cambria Math" panose="02040503050406030204" pitchFamily="18" charset="0"/>
                                          </a:rPr>
                                        </m:ctrlPr>
                                      </m:dPr>
                                      <m:e>
                                        <m:r>
                                          <a:rPr kumimoji="1" lang="en-US" altLang="zh-CN" b="0" i="1" dirty="0" smtClean="0">
                                            <a:latin typeface="Cambria Math" charset="0"/>
                                          </a:rPr>
                                          <m:t>𝑖</m:t>
                                        </m:r>
                                      </m:e>
                                    </m:d>
                                  </m:sup>
                                </m:sSup>
                              </m:e>
                            </m:d>
                          </m:e>
                          <m:sup>
                            <m:r>
                              <a:rPr kumimoji="1" lang="en-US" altLang="zh-CN" b="0" i="1" dirty="0" smtClean="0">
                                <a:latin typeface="Cambria Math" charset="0"/>
                              </a:rPr>
                              <m:t>2</m:t>
                            </m:r>
                          </m:sup>
                        </m:sSup>
                      </m:e>
                    </m:nary>
                  </m:oMath>
                </a14:m>
                <a:endParaRPr kumimoji="1" lang="en-US" altLang="zh-CN" dirty="0"/>
              </a:p>
              <a:p>
                <a:pPr lvl="1"/>
                <a:endParaRPr kumimoji="1" lang="en-US" altLang="zh-CN" dirty="0"/>
              </a:p>
              <a:p>
                <a:endParaRPr kumimoji="1"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58</a:t>
            </a:fld>
            <a:endParaRPr lang="en-US" altLang="zh-CN"/>
          </a:p>
        </p:txBody>
      </p:sp>
    </p:spTree>
    <p:extLst>
      <p:ext uri="{BB962C8B-B14F-4D97-AF65-F5344CB8AC3E}">
        <p14:creationId xmlns:p14="http://schemas.microsoft.com/office/powerpoint/2010/main" val="10765515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51E2BD-6823-9346-BA20-3EFE5EA2B931}"/>
              </a:ext>
            </a:extLst>
          </p:cNvPr>
          <p:cNvSpPr>
            <a:spLocks noGrp="1"/>
          </p:cNvSpPr>
          <p:nvPr>
            <p:ph type="title"/>
          </p:nvPr>
        </p:nvSpPr>
        <p:spPr/>
        <p:txBody>
          <a:bodyPr/>
          <a:lstStyle/>
          <a:p>
            <a:r>
              <a:rPr kumimoji="1" lang="zh-CN" altLang="en-US" dirty="0"/>
              <a:t>实战：线性回归</a:t>
            </a:r>
          </a:p>
        </p:txBody>
      </p:sp>
      <p:sp>
        <p:nvSpPr>
          <p:cNvPr id="3" name="内容占位符 2">
            <a:extLst>
              <a:ext uri="{FF2B5EF4-FFF2-40B4-BE49-F238E27FC236}">
                <a16:creationId xmlns:a16="http://schemas.microsoft.com/office/drawing/2014/main" id="{8D473469-A1B6-1544-BEC6-3507BA8B1009}"/>
              </a:ext>
            </a:extLst>
          </p:cNvPr>
          <p:cNvSpPr>
            <a:spLocks noGrp="1"/>
          </p:cNvSpPr>
          <p:nvPr>
            <p:ph idx="1"/>
          </p:nvPr>
        </p:nvSpPr>
        <p:spPr/>
        <p:txBody>
          <a:bodyPr/>
          <a:lstStyle/>
          <a:p>
            <a:r>
              <a:rPr kumimoji="1" lang="zh-CN" altLang="en-US" dirty="0"/>
              <a:t>数据创建：</a:t>
            </a:r>
            <a:endParaRPr kumimoji="1" lang="en-US" altLang="zh-CN" dirty="0"/>
          </a:p>
          <a:p>
            <a:pPr lvl="1"/>
            <a:r>
              <a:rPr kumimoji="1" lang="zh-CN" altLang="en-US" dirty="0"/>
              <a:t>创建回归数据：</a:t>
            </a:r>
            <a:r>
              <a:rPr kumimoji="1" lang="en-US" altLang="zh-CN" dirty="0" err="1"/>
              <a:t>sklearn.datasets.make_regression</a:t>
            </a:r>
            <a:endParaRPr kumimoji="1" lang="en-US" altLang="zh-CN" dirty="0"/>
          </a:p>
          <a:p>
            <a:pPr lvl="1"/>
            <a:r>
              <a:rPr kumimoji="1" lang="zh-CN" altLang="en-US" dirty="0"/>
              <a:t>训练集</a:t>
            </a:r>
            <a:r>
              <a:rPr kumimoji="1" lang="en-US" altLang="zh-CN" dirty="0"/>
              <a:t>/</a:t>
            </a:r>
            <a:r>
              <a:rPr kumimoji="1" lang="zh-CN" altLang="en-US" dirty="0"/>
              <a:t>测试集分割：</a:t>
            </a:r>
            <a:r>
              <a:rPr kumimoji="1" lang="en-US" altLang="zh-CN" dirty="0" err="1"/>
              <a:t>sklearn.model_selection.train_test_split</a:t>
            </a:r>
            <a:endParaRPr kumimoji="1" lang="en-US" altLang="zh-CN" dirty="0"/>
          </a:p>
          <a:p>
            <a:endParaRPr kumimoji="1" lang="en-US" altLang="zh-CN" dirty="0"/>
          </a:p>
          <a:p>
            <a:r>
              <a:rPr kumimoji="1" lang="zh-CN" altLang="en-US" dirty="0"/>
              <a:t>模型创建与训练：</a:t>
            </a:r>
            <a:endParaRPr kumimoji="1" lang="en-US" altLang="zh-CN" dirty="0"/>
          </a:p>
          <a:p>
            <a:pPr lvl="1"/>
            <a:r>
              <a:rPr kumimoji="1" lang="zh-CN" altLang="en-US" dirty="0"/>
              <a:t>线性回归模型：</a:t>
            </a:r>
            <a:r>
              <a:rPr kumimoji="1" lang="en-US" altLang="zh-CN" dirty="0" err="1"/>
              <a:t>sklearn.linear_model.LinearRegression</a:t>
            </a:r>
            <a:endParaRPr kumimoji="1" lang="en-US" altLang="zh-CN" dirty="0"/>
          </a:p>
          <a:p>
            <a:endParaRPr kumimoji="1" lang="en-US" altLang="zh-CN" dirty="0"/>
          </a:p>
          <a:p>
            <a:r>
              <a:rPr kumimoji="1" lang="zh-CN" altLang="en-US" dirty="0"/>
              <a:t>模型评估：</a:t>
            </a:r>
            <a:endParaRPr kumimoji="1" lang="en-US" altLang="zh-CN" dirty="0"/>
          </a:p>
          <a:p>
            <a:pPr lvl="1"/>
            <a:r>
              <a:rPr kumimoji="1" lang="en-US" altLang="zh-CN" dirty="0"/>
              <a:t>Mean</a:t>
            </a:r>
            <a:r>
              <a:rPr kumimoji="1" lang="zh-CN" altLang="en-US" dirty="0"/>
              <a:t> </a:t>
            </a:r>
            <a:r>
              <a:rPr kumimoji="1" lang="en-US" altLang="zh-CN" dirty="0"/>
              <a:t>Squared</a:t>
            </a:r>
            <a:r>
              <a:rPr kumimoji="1" lang="zh-CN" altLang="en-US" dirty="0"/>
              <a:t> </a:t>
            </a:r>
            <a:r>
              <a:rPr kumimoji="1" lang="en-US" altLang="zh-CN" dirty="0"/>
              <a:t>Error</a:t>
            </a:r>
            <a:r>
              <a:rPr kumimoji="1" lang="zh-CN" altLang="en-US" dirty="0"/>
              <a:t> </a:t>
            </a:r>
            <a:r>
              <a:rPr kumimoji="1" lang="en-US" altLang="zh-CN" dirty="0"/>
              <a:t>(MSE)</a:t>
            </a:r>
            <a:r>
              <a:rPr kumimoji="1" lang="zh-CN" altLang="en-US" dirty="0"/>
              <a:t>：</a:t>
            </a:r>
            <a:r>
              <a:rPr kumimoji="1" lang="en-US" altLang="zh-CN" dirty="0" err="1"/>
              <a:t>sklearn.metrics.mean_squared_error</a:t>
            </a:r>
            <a:endParaRPr kumimoji="1" lang="en-US" altLang="zh-CN" dirty="0"/>
          </a:p>
          <a:p>
            <a:endParaRPr kumimoji="1" lang="zh-CN" altLang="en-US" dirty="0"/>
          </a:p>
        </p:txBody>
      </p:sp>
      <p:sp>
        <p:nvSpPr>
          <p:cNvPr id="4" name="日期占位符 3">
            <a:extLst>
              <a:ext uri="{FF2B5EF4-FFF2-40B4-BE49-F238E27FC236}">
                <a16:creationId xmlns:a16="http://schemas.microsoft.com/office/drawing/2014/main" id="{ED206B86-3A00-3248-AACC-FFDA999960A1}"/>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EDC7F9F0-8800-0D46-BF01-055107EB836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653371A2-F58A-824B-8EE1-01FAA3623B1B}"/>
              </a:ext>
            </a:extLst>
          </p:cNvPr>
          <p:cNvSpPr>
            <a:spLocks noGrp="1"/>
          </p:cNvSpPr>
          <p:nvPr>
            <p:ph type="sldNum" sz="quarter" idx="12"/>
          </p:nvPr>
        </p:nvSpPr>
        <p:spPr/>
        <p:txBody>
          <a:bodyPr/>
          <a:lstStyle/>
          <a:p>
            <a:pPr>
              <a:defRPr/>
            </a:pPr>
            <a:fld id="{64C9EB70-B654-4058-838F-8806615D92E5}" type="slidenum">
              <a:rPr lang="en-US" altLang="zh-CN" smtClean="0"/>
              <a:pPr>
                <a:defRPr/>
              </a:pPr>
              <a:t>59</a:t>
            </a:fld>
            <a:endParaRPr lang="en-US" altLang="zh-CN"/>
          </a:p>
        </p:txBody>
      </p:sp>
    </p:spTree>
    <p:extLst>
      <p:ext uri="{BB962C8B-B14F-4D97-AF65-F5344CB8AC3E}">
        <p14:creationId xmlns:p14="http://schemas.microsoft.com/office/powerpoint/2010/main" val="59208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a:t>
            </a:r>
            <a:r>
              <a:rPr kumimoji="1" lang="en-US" altLang="zh-CN" dirty="0" err="1"/>
              <a:t>ndarray</a:t>
            </a:r>
            <a:r>
              <a:rPr kumimoji="1" lang="en-US" altLang="zh-CN" dirty="0"/>
              <a:t>-</a:t>
            </a:r>
            <a:r>
              <a:rPr kumimoji="1" lang="zh-CN" altLang="en-US" dirty="0"/>
              <a:t>多维数组对象</a:t>
            </a:r>
          </a:p>
        </p:txBody>
      </p:sp>
      <p:sp>
        <p:nvSpPr>
          <p:cNvPr id="3" name="内容占位符 2"/>
          <p:cNvSpPr>
            <a:spLocks noGrp="1"/>
          </p:cNvSpPr>
          <p:nvPr>
            <p:ph idx="1"/>
          </p:nvPr>
        </p:nvSpPr>
        <p:spPr/>
        <p:txBody>
          <a:bodyPr>
            <a:normAutofit lnSpcReduction="10000"/>
          </a:bodyPr>
          <a:lstStyle/>
          <a:p>
            <a:r>
              <a:rPr kumimoji="1" lang="zh-CN" altLang="en-US" dirty="0"/>
              <a:t>为什么要使用</a:t>
            </a:r>
            <a:r>
              <a:rPr kumimoji="1" lang="en-US" altLang="zh-CN" dirty="0" err="1"/>
              <a:t>ndarray</a:t>
            </a:r>
            <a:r>
              <a:rPr kumimoji="1" lang="zh-CN" altLang="en-US" dirty="0"/>
              <a:t>：</a:t>
            </a:r>
            <a:endParaRPr kumimoji="1" lang="en-US" altLang="zh-CN" dirty="0"/>
          </a:p>
          <a:p>
            <a:pPr lvl="1"/>
            <a:r>
              <a:rPr kumimoji="1" lang="zh-CN" altLang="en-US" dirty="0"/>
              <a:t>例</a:t>
            </a:r>
            <a:r>
              <a:rPr kumimoji="1" lang="en-US" altLang="zh-CN" dirty="0"/>
              <a:t>1</a:t>
            </a:r>
            <a:r>
              <a:rPr kumimoji="1" lang="zh-CN" altLang="en-US" dirty="0"/>
              <a:t>：已知若干家跨国公司的市值（美元），将其换算为人民币</a:t>
            </a:r>
            <a:endParaRPr kumimoji="1" lang="en-US" altLang="zh-CN" dirty="0"/>
          </a:p>
          <a:p>
            <a:pPr lvl="1"/>
            <a:r>
              <a:rPr kumimoji="1" lang="zh-CN" altLang="en-US" dirty="0"/>
              <a:t>例</a:t>
            </a:r>
            <a:r>
              <a:rPr kumimoji="1" lang="en-US" altLang="zh-CN" dirty="0"/>
              <a:t>2</a:t>
            </a:r>
            <a:r>
              <a:rPr kumimoji="1" lang="zh-CN" altLang="en-US" dirty="0"/>
              <a:t>：已知购物车中每件商品的价格与商品件数，求总金额</a:t>
            </a:r>
            <a:endParaRPr kumimoji="1" lang="en-US" altLang="zh-CN" dirty="0"/>
          </a:p>
          <a:p>
            <a:endParaRPr kumimoji="1" lang="en-US" altLang="zh-CN" dirty="0"/>
          </a:p>
          <a:p>
            <a:r>
              <a:rPr kumimoji="1" lang="zh-CN" altLang="en-US" dirty="0"/>
              <a:t>创建</a:t>
            </a:r>
            <a:r>
              <a:rPr kumimoji="1" lang="en-US" altLang="zh-CN" dirty="0" err="1"/>
              <a:t>ndarray</a:t>
            </a:r>
            <a:r>
              <a:rPr kumimoji="1" lang="zh-CN" altLang="en-US" dirty="0"/>
              <a:t>：</a:t>
            </a:r>
            <a:r>
              <a:rPr kumimoji="1" lang="en-US" altLang="zh-CN" dirty="0" err="1"/>
              <a:t>np.array</a:t>
            </a:r>
            <a:r>
              <a:rPr kumimoji="1" lang="en-US" altLang="zh-CN" dirty="0"/>
              <a:t>()</a:t>
            </a:r>
          </a:p>
          <a:p>
            <a:r>
              <a:rPr kumimoji="1" lang="en-US" altLang="zh-CN" dirty="0" err="1"/>
              <a:t>ndarray</a:t>
            </a:r>
            <a:r>
              <a:rPr kumimoji="1" lang="zh-CN" altLang="en-US" dirty="0"/>
              <a:t>是多维数组结构，与列表的区别是：</a:t>
            </a:r>
            <a:endParaRPr kumimoji="1" lang="en-US" altLang="zh-CN" dirty="0"/>
          </a:p>
          <a:p>
            <a:pPr lvl="1"/>
            <a:r>
              <a:rPr kumimoji="1" lang="zh-CN" altLang="en-US" dirty="0"/>
              <a:t>数组对象内的元素类型必须相同</a:t>
            </a:r>
          </a:p>
          <a:p>
            <a:pPr lvl="1"/>
            <a:r>
              <a:rPr kumimoji="1" lang="zh-CN" altLang="en-US" dirty="0"/>
              <a:t>数组大小不可修改</a:t>
            </a:r>
            <a:endParaRPr kumimoji="1" lang="en-US" altLang="zh-CN" dirty="0"/>
          </a:p>
          <a:p>
            <a:r>
              <a:rPr kumimoji="1" lang="zh-CN" altLang="en-US" dirty="0"/>
              <a:t>常用属性：</a:t>
            </a:r>
            <a:endParaRPr kumimoji="1" lang="en-US" altLang="zh-CN" dirty="0"/>
          </a:p>
          <a:p>
            <a:pPr lvl="1"/>
            <a:r>
              <a:rPr kumimoji="1" lang="en-US" altLang="zh-CN" dirty="0"/>
              <a:t>T		</a:t>
            </a:r>
            <a:r>
              <a:rPr kumimoji="1" lang="zh-CN" altLang="en-US" dirty="0"/>
              <a:t>数组的转置（对高维数组而言）</a:t>
            </a:r>
            <a:endParaRPr kumimoji="1" lang="en-US" altLang="zh-CN" dirty="0"/>
          </a:p>
          <a:p>
            <a:pPr lvl="1"/>
            <a:r>
              <a:rPr kumimoji="1" lang="en-US" altLang="zh-CN" dirty="0" err="1"/>
              <a:t>dtype</a:t>
            </a:r>
            <a:r>
              <a:rPr kumimoji="1" lang="en-US" altLang="zh-CN" dirty="0"/>
              <a:t>	</a:t>
            </a:r>
            <a:r>
              <a:rPr kumimoji="1" lang="zh-CN" altLang="en-US" dirty="0"/>
              <a:t>数组元素的数据类型</a:t>
            </a:r>
            <a:endParaRPr kumimoji="1" lang="en-US" altLang="zh-CN" dirty="0"/>
          </a:p>
          <a:p>
            <a:pPr lvl="1"/>
            <a:r>
              <a:rPr kumimoji="1" lang="en-US" altLang="zh-CN" dirty="0"/>
              <a:t>size	</a:t>
            </a:r>
            <a:r>
              <a:rPr kumimoji="1" lang="zh-CN" altLang="en-US" dirty="0"/>
              <a:t>数组元素的个数</a:t>
            </a:r>
            <a:endParaRPr kumimoji="1" lang="en-US" altLang="zh-CN" dirty="0"/>
          </a:p>
          <a:p>
            <a:pPr lvl="1"/>
            <a:r>
              <a:rPr kumimoji="1" lang="en-US" altLang="zh-CN" dirty="0" err="1"/>
              <a:t>ndim</a:t>
            </a:r>
            <a:r>
              <a:rPr kumimoji="1" lang="en-US" altLang="zh-CN" dirty="0"/>
              <a:t>	</a:t>
            </a:r>
            <a:r>
              <a:rPr kumimoji="1" lang="zh-CN" altLang="en-US" dirty="0"/>
              <a:t>数组的维数</a:t>
            </a:r>
            <a:endParaRPr kumimoji="1" lang="en-US" altLang="zh-CN" dirty="0"/>
          </a:p>
          <a:p>
            <a:pPr lvl="1"/>
            <a:r>
              <a:rPr kumimoji="1" lang="en-US" altLang="zh-CN" dirty="0"/>
              <a:t>shape	</a:t>
            </a:r>
            <a:r>
              <a:rPr kumimoji="1" lang="zh-CN" altLang="en-US" dirty="0"/>
              <a:t>数组的维度大小（以元组形式）</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a:t>
            </a:fld>
            <a:endParaRPr lang="en-US" altLang="zh-CN"/>
          </a:p>
        </p:txBody>
      </p:sp>
      <p:pic>
        <p:nvPicPr>
          <p:cNvPr id="7" name="图像" descr="图像">
            <a:extLst>
              <a:ext uri="{FF2B5EF4-FFF2-40B4-BE49-F238E27FC236}">
                <a16:creationId xmlns:a16="http://schemas.microsoft.com/office/drawing/2014/main" id="{0CF8F052-1029-44F8-9F7B-DC744C79CB5C}"/>
              </a:ext>
            </a:extLst>
          </p:cNvPr>
          <p:cNvPicPr>
            <a:picLocks noChangeAspect="1"/>
          </p:cNvPicPr>
          <p:nvPr/>
        </p:nvPicPr>
        <p:blipFill>
          <a:blip r:embed="rId2">
            <a:extLst/>
          </a:blip>
          <a:stretch>
            <a:fillRect/>
          </a:stretch>
        </p:blipFill>
        <p:spPr>
          <a:xfrm>
            <a:off x="6351134" y="4043083"/>
            <a:ext cx="2386466" cy="731700"/>
          </a:xfrm>
          <a:prstGeom prst="rect">
            <a:avLst/>
          </a:prstGeom>
          <a:ln w="3175">
            <a:miter lim="400000"/>
          </a:ln>
        </p:spPr>
      </p:pic>
    </p:spTree>
    <p:extLst>
      <p:ext uri="{BB962C8B-B14F-4D97-AF65-F5344CB8AC3E}">
        <p14:creationId xmlns:p14="http://schemas.microsoft.com/office/powerpoint/2010/main" val="16835325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多项式回归</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多项式回归：</a:t>
                </a:r>
                <a:endParaRPr kumimoji="1" lang="en-US" altLang="zh-CN" dirty="0"/>
              </a:p>
              <a:p>
                <a:endParaRPr kumimoji="1" lang="en-US" altLang="zh-CN" dirty="0"/>
              </a:p>
              <a:p>
                <a:endParaRPr kumimoji="1" lang="en-US" altLang="zh-CN" dirty="0"/>
              </a:p>
              <a:p>
                <a:endParaRPr kumimoji="1" lang="en-US" altLang="zh-CN" dirty="0"/>
              </a:p>
              <a:p>
                <a:r>
                  <a:rPr kumimoji="1" lang="zh-CN" altLang="en-US" dirty="0"/>
                  <a:t>多项式回归可以转换为</a:t>
                </a:r>
                <a:r>
                  <a:rPr kumimoji="1" lang="zh-CN" altLang="en-US" dirty="0">
                    <a:solidFill>
                      <a:srgbClr val="FF0000"/>
                    </a:solidFill>
                  </a:rPr>
                  <a:t>多元线性回归</a:t>
                </a:r>
                <a:r>
                  <a:rPr kumimoji="1" lang="zh-CN" altLang="en-US" dirty="0"/>
                  <a:t>：将每个</a:t>
                </a:r>
                <a14:m>
                  <m:oMath xmlns:m="http://schemas.openxmlformats.org/officeDocument/2006/math">
                    <m:sSup>
                      <m:sSupPr>
                        <m:ctrlPr>
                          <a:rPr kumimoji="1" lang="en-US" altLang="zh-CN" sz="2000" i="1" dirty="0">
                            <a:latin typeface="Cambria Math" panose="02040503050406030204" pitchFamily="18" charset="0"/>
                          </a:rPr>
                        </m:ctrlPr>
                      </m:sSupPr>
                      <m:e>
                        <m:r>
                          <a:rPr kumimoji="1" lang="en-US" altLang="zh-CN" sz="2000" i="1" dirty="0">
                            <a:latin typeface="Cambria Math" charset="0"/>
                          </a:rPr>
                          <m:t>𝑥</m:t>
                        </m:r>
                      </m:e>
                      <m:sup>
                        <m:r>
                          <a:rPr kumimoji="1" lang="en-US" altLang="zh-CN" sz="2000" b="0" i="1" dirty="0" smtClean="0">
                            <a:latin typeface="Cambria Math" charset="0"/>
                          </a:rPr>
                          <m:t>𝑖</m:t>
                        </m:r>
                      </m:sup>
                    </m:sSup>
                  </m:oMath>
                </a14:m>
                <a:r>
                  <a:rPr kumimoji="1" lang="zh-CN" altLang="en-US" dirty="0"/>
                  <a:t>看成一个特征即可。</a:t>
                </a:r>
                <a:endParaRPr kumimoji="1" lang="en-US" altLang="zh-CN" dirty="0"/>
              </a:p>
              <a:p>
                <a:endParaRPr kumimoji="1" lang="en-US" altLang="zh-CN" dirty="0"/>
              </a:p>
              <a:p>
                <a:r>
                  <a:rPr kumimoji="1" lang="en-US" altLang="zh-CN" dirty="0"/>
                  <a:t>k</a:t>
                </a:r>
                <a:r>
                  <a:rPr kumimoji="1" lang="zh-CN" altLang="en-US" dirty="0"/>
                  <a:t>是超参数（</a:t>
                </a:r>
                <a:r>
                  <a:rPr kumimoji="1" lang="en-US" altLang="zh-CN" dirty="0"/>
                  <a:t>super-parameter</a:t>
                </a:r>
                <a:r>
                  <a:rPr kumimoji="1" lang="zh-CN" altLang="en-US" dirty="0"/>
                  <a:t>），需要手动调整。</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60</a:t>
            </a:fld>
            <a:endParaRPr lang="en-US" altLang="zh-CN"/>
          </a:p>
        </p:txBody>
      </p:sp>
      <mc:AlternateContent xmlns:mc="http://schemas.openxmlformats.org/markup-compatibility/2006" xmlns:a14="http://schemas.microsoft.com/office/drawing/2010/main">
        <mc:Choice Requires="a14">
          <p:sp>
            <p:nvSpPr>
              <p:cNvPr id="7" name="矩形 6"/>
              <p:cNvSpPr/>
              <p:nvPr/>
            </p:nvSpPr>
            <p:spPr>
              <a:xfrm>
                <a:off x="1269517" y="1576307"/>
                <a:ext cx="5851345" cy="468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latin typeface="Cambria Math" charset="0"/>
                        </a:rPr>
                        <m:t>h</m:t>
                      </m:r>
                      <m:d>
                        <m:dPr>
                          <m:ctrlPr>
                            <a:rPr kumimoji="1" lang="en-US" altLang="zh-CN" sz="2400" i="1" dirty="0">
                              <a:latin typeface="Cambria Math" panose="02040503050406030204" pitchFamily="18" charset="0"/>
                            </a:rPr>
                          </m:ctrlPr>
                        </m:dPr>
                        <m:e>
                          <m:r>
                            <a:rPr kumimoji="1" lang="en-US" altLang="zh-CN" sz="2400" i="1" dirty="0">
                              <a:latin typeface="Cambria Math" charset="0"/>
                            </a:rPr>
                            <m:t>𝑥</m:t>
                          </m:r>
                        </m:e>
                      </m:d>
                      <m:r>
                        <a:rPr kumimoji="1" lang="en-US" altLang="zh-CN" sz="2400" i="1" dirty="0">
                          <a:latin typeface="Cambria Math" charset="0"/>
                        </a:rPr>
                        <m:t>=</m:t>
                      </m:r>
                      <m:r>
                        <a:rPr kumimoji="1" lang="en-US" altLang="zh-CN" sz="2400" b="0" i="1" dirty="0" smtClean="0">
                          <a:latin typeface="Cambria Math" charset="0"/>
                        </a:rPr>
                        <m:t>𝑏</m:t>
                      </m:r>
                      <m:r>
                        <a:rPr kumimoji="1" lang="en-US" altLang="zh-CN" sz="2400" b="0" i="1" dirty="0" smtClean="0">
                          <a:latin typeface="Cambria Math" charset="0"/>
                        </a:rPr>
                        <m:t>+</m:t>
                      </m:r>
                      <m:sSub>
                        <m:sSubPr>
                          <m:ctrlPr>
                            <a:rPr kumimoji="1" lang="en-US" altLang="zh-CN" sz="2400" b="0" i="1" dirty="0" smtClean="0">
                              <a:latin typeface="Cambria Math" panose="02040503050406030204" pitchFamily="18" charset="0"/>
                            </a:rPr>
                          </m:ctrlPr>
                        </m:sSubPr>
                        <m:e>
                          <m:r>
                            <a:rPr kumimoji="1" lang="en-US" altLang="zh-CN" sz="2400" i="1" dirty="0">
                              <a:latin typeface="Cambria Math" charset="0"/>
                            </a:rPr>
                            <m:t>𝑤</m:t>
                          </m:r>
                        </m:e>
                        <m:sub>
                          <m:r>
                            <a:rPr kumimoji="1" lang="en-US" altLang="zh-CN" sz="2400" b="0" i="1" dirty="0" smtClean="0">
                              <a:latin typeface="Cambria Math" charset="0"/>
                            </a:rPr>
                            <m:t>1</m:t>
                          </m:r>
                        </m:sub>
                      </m:sSub>
                      <m:r>
                        <a:rPr kumimoji="1" lang="en-US" altLang="zh-CN" sz="2400" i="1" dirty="0">
                          <a:latin typeface="Cambria Math" charset="0"/>
                        </a:rPr>
                        <m:t>𝑥</m:t>
                      </m:r>
                      <m:r>
                        <a:rPr kumimoji="1" lang="en-US" altLang="zh-CN" sz="2400" b="0" i="1" dirty="0" smtClean="0">
                          <a:latin typeface="Cambria Math" charset="0"/>
                        </a:rPr>
                        <m:t>+</m:t>
                      </m:r>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charset="0"/>
                            </a:rPr>
                            <m:t>𝑤</m:t>
                          </m:r>
                        </m:e>
                        <m:sub>
                          <m:r>
                            <a:rPr kumimoji="1" lang="en-US" altLang="zh-CN" sz="2400" b="0" i="1" dirty="0" smtClean="0">
                              <a:latin typeface="Cambria Math" charset="0"/>
                            </a:rPr>
                            <m:t>2</m:t>
                          </m:r>
                        </m:sub>
                      </m:sSub>
                      <m:sSup>
                        <m:sSupPr>
                          <m:ctrlPr>
                            <a:rPr kumimoji="1" lang="en-US" altLang="zh-CN" sz="2400" b="0" i="1" dirty="0" smtClean="0">
                              <a:latin typeface="Cambria Math" panose="02040503050406030204" pitchFamily="18" charset="0"/>
                            </a:rPr>
                          </m:ctrlPr>
                        </m:sSupPr>
                        <m:e>
                          <m:r>
                            <a:rPr kumimoji="1" lang="en-US" altLang="zh-CN" sz="2400" b="0" i="1" dirty="0" smtClean="0">
                              <a:latin typeface="Cambria Math" charset="0"/>
                            </a:rPr>
                            <m:t>𝑥</m:t>
                          </m:r>
                        </m:e>
                        <m:sup>
                          <m:r>
                            <a:rPr kumimoji="1" lang="en-US" altLang="zh-CN" sz="2400" b="0" i="1" dirty="0" smtClean="0">
                              <a:latin typeface="Cambria Math" charset="0"/>
                            </a:rPr>
                            <m:t>2</m:t>
                          </m:r>
                        </m:sup>
                      </m:sSup>
                      <m:r>
                        <a:rPr kumimoji="1" lang="en-US" altLang="zh-CN" sz="2400" b="0" i="1" dirty="0" smtClean="0">
                          <a:latin typeface="Cambria Math" charset="0"/>
                        </a:rPr>
                        <m:t>+</m:t>
                      </m:r>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charset="0"/>
                            </a:rPr>
                            <m:t>𝑤</m:t>
                          </m:r>
                        </m:e>
                        <m:sub>
                          <m:r>
                            <a:rPr kumimoji="1" lang="en-US" altLang="zh-CN" sz="2400" b="0" i="1" dirty="0" smtClean="0">
                              <a:latin typeface="Cambria Math" charset="0"/>
                            </a:rPr>
                            <m:t>3</m:t>
                          </m:r>
                        </m:sub>
                      </m:sSub>
                      <m:sSup>
                        <m:sSupPr>
                          <m:ctrlPr>
                            <a:rPr kumimoji="1" lang="en-US" altLang="zh-CN" sz="2400" b="0" i="1" dirty="0" smtClean="0">
                              <a:latin typeface="Cambria Math" panose="02040503050406030204" pitchFamily="18" charset="0"/>
                            </a:rPr>
                          </m:ctrlPr>
                        </m:sSupPr>
                        <m:e>
                          <m:r>
                            <a:rPr kumimoji="1" lang="en-US" altLang="zh-CN" sz="2400" b="0" i="1" dirty="0" smtClean="0">
                              <a:latin typeface="Cambria Math" charset="0"/>
                            </a:rPr>
                            <m:t>𝑥</m:t>
                          </m:r>
                        </m:e>
                        <m:sup>
                          <m:r>
                            <a:rPr kumimoji="1" lang="en-US" altLang="zh-CN" sz="2400" b="0" i="1" dirty="0" smtClean="0">
                              <a:latin typeface="Cambria Math" charset="0"/>
                            </a:rPr>
                            <m:t>3</m:t>
                          </m:r>
                        </m:sup>
                      </m:sSup>
                      <m:r>
                        <a:rPr kumimoji="1" lang="en-US" altLang="zh-CN" sz="2400" b="0" i="1" dirty="0" smtClean="0">
                          <a:latin typeface="Cambria Math" charset="0"/>
                        </a:rPr>
                        <m:t>+…</m:t>
                      </m:r>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charset="0"/>
                            </a:rPr>
                            <m:t>𝑤</m:t>
                          </m:r>
                        </m:e>
                        <m:sub>
                          <m:r>
                            <a:rPr kumimoji="1" lang="en-US" altLang="zh-CN" sz="2400" b="0" i="1" dirty="0" smtClean="0">
                              <a:latin typeface="Cambria Math" charset="0"/>
                            </a:rPr>
                            <m:t>𝑘</m:t>
                          </m:r>
                        </m:sub>
                      </m:sSub>
                      <m:sSup>
                        <m:sSupPr>
                          <m:ctrlPr>
                            <a:rPr kumimoji="1" lang="en-US" altLang="zh-CN" sz="2400" b="0" i="1" dirty="0" smtClean="0">
                              <a:latin typeface="Cambria Math" panose="02040503050406030204" pitchFamily="18" charset="0"/>
                            </a:rPr>
                          </m:ctrlPr>
                        </m:sSupPr>
                        <m:e>
                          <m:r>
                            <a:rPr kumimoji="1" lang="en-US" altLang="zh-CN" sz="2400" b="0" i="1" dirty="0" smtClean="0">
                              <a:latin typeface="Cambria Math" charset="0"/>
                            </a:rPr>
                            <m:t>𝑥</m:t>
                          </m:r>
                        </m:e>
                        <m:sup>
                          <m:r>
                            <a:rPr kumimoji="1" lang="en-US" altLang="zh-CN" sz="2400" b="0" i="1" dirty="0" smtClean="0">
                              <a:latin typeface="Cambria Math" charset="0"/>
                            </a:rPr>
                            <m:t>𝑘</m:t>
                          </m:r>
                        </m:sup>
                      </m:sSup>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269517" y="1576307"/>
                <a:ext cx="5851345" cy="468205"/>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53563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a:extLst>
              <a:ext uri="{FF2B5EF4-FFF2-40B4-BE49-F238E27FC236}">
                <a16:creationId xmlns:a16="http://schemas.microsoft.com/office/drawing/2014/main" id="{AB94BA26-996E-4E3D-A935-7825752389CB}"/>
              </a:ext>
            </a:extLst>
          </p:cNvPr>
          <p:cNvSpPr txBox="1">
            <a:spLocks/>
          </p:cNvSpPr>
          <p:nvPr/>
        </p:nvSpPr>
        <p:spPr bwMode="auto">
          <a:xfrm>
            <a:off x="755651" y="1052516"/>
            <a:ext cx="106680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sz="2250" kern="1200">
                <a:solidFill>
                  <a:schemeClr val="tx1"/>
                </a:solidFill>
                <a:latin typeface="+mn-lt"/>
                <a:ea typeface="+mn-ea"/>
                <a:cs typeface="+mn-cs"/>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sz="1950" kern="1200">
                <a:solidFill>
                  <a:schemeClr val="tx1"/>
                </a:solidFill>
                <a:latin typeface="+mn-lt"/>
                <a:ea typeface="+mn-ea"/>
                <a:cs typeface="+mn-cs"/>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o"/>
              <a:defRPr sz="1725" kern="1200">
                <a:solidFill>
                  <a:schemeClr val="tx1"/>
                </a:solidFill>
                <a:latin typeface="+mn-lt"/>
                <a:ea typeface="+mn-ea"/>
                <a:cs typeface="+mn-cs"/>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sz="1500" kern="1200">
                <a:solidFill>
                  <a:schemeClr val="tx1"/>
                </a:solidFill>
                <a:latin typeface="+mn-lt"/>
                <a:ea typeface="+mn-ea"/>
                <a:cs typeface="+mn-cs"/>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kumimoji="1" lang="zh-CN" altLang="en-US" dirty="0"/>
              <a:t>过拟合：如果数据有过多的特征，学习出来的模型可能会在训练集上“</a:t>
            </a:r>
            <a:r>
              <a:rPr kumimoji="1" lang="zh-CN" altLang="en-US" dirty="0">
                <a:solidFill>
                  <a:srgbClr val="FF0000"/>
                </a:solidFill>
              </a:rPr>
              <a:t>完美</a:t>
            </a:r>
            <a:r>
              <a:rPr kumimoji="1" lang="zh-CN" altLang="en-US" dirty="0"/>
              <a:t>”拟合，但对于测试集之外的数据则表现极差。</a:t>
            </a:r>
            <a:endParaRPr kumimoji="1" lang="en-US" altLang="zh-CN" dirty="0"/>
          </a:p>
          <a:p>
            <a:r>
              <a:rPr kumimoji="1" lang="zh-CN" altLang="en-US" dirty="0"/>
              <a:t>一般来说，过拟合表示在当前的数据规模上选择了过于复杂的模型</a:t>
            </a:r>
          </a:p>
        </p:txBody>
      </p:sp>
      <p:pic>
        <p:nvPicPr>
          <p:cNvPr id="12" name="内容占位符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3922" y="3256820"/>
            <a:ext cx="2960147" cy="1973431"/>
          </a:xfrm>
        </p:spPr>
      </p:pic>
      <p:sp>
        <p:nvSpPr>
          <p:cNvPr id="2" name="标题 1"/>
          <p:cNvSpPr>
            <a:spLocks noGrp="1"/>
          </p:cNvSpPr>
          <p:nvPr>
            <p:ph type="title"/>
          </p:nvPr>
        </p:nvSpPr>
        <p:spPr/>
        <p:txBody>
          <a:bodyPr/>
          <a:lstStyle/>
          <a:p>
            <a:r>
              <a:rPr kumimoji="1" lang="zh-CN" altLang="en-US" dirty="0"/>
              <a:t>过拟合与正则化</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61</a:t>
            </a:fld>
            <a:endParaRPr lang="en-US" altLang="zh-CN"/>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5710" y="3256819"/>
            <a:ext cx="2960147" cy="1973431"/>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4816" y="3256819"/>
            <a:ext cx="2960147" cy="1973432"/>
          </a:xfrm>
          <a:prstGeom prst="rect">
            <a:avLst/>
          </a:prstGeom>
        </p:spPr>
      </p:pic>
      <p:sp>
        <p:nvSpPr>
          <p:cNvPr id="3" name="文本框 2">
            <a:extLst>
              <a:ext uri="{FF2B5EF4-FFF2-40B4-BE49-F238E27FC236}">
                <a16:creationId xmlns:a16="http://schemas.microsoft.com/office/drawing/2014/main" id="{D6DF6CC3-80FA-4E22-AE87-111A8459A08A}"/>
              </a:ext>
            </a:extLst>
          </p:cNvPr>
          <p:cNvSpPr txBox="1"/>
          <p:nvPr/>
        </p:nvSpPr>
        <p:spPr>
          <a:xfrm>
            <a:off x="923922" y="5419288"/>
            <a:ext cx="2960147" cy="369332"/>
          </a:xfrm>
          <a:prstGeom prst="rect">
            <a:avLst/>
          </a:prstGeom>
          <a:noFill/>
        </p:spPr>
        <p:txBody>
          <a:bodyPr wrap="square" rtlCol="0">
            <a:spAutoFit/>
          </a:bodyPr>
          <a:lstStyle/>
          <a:p>
            <a:pPr algn="ctr"/>
            <a:r>
              <a:rPr lang="zh-CN" altLang="en-US" dirty="0"/>
              <a:t>欠拟合</a:t>
            </a:r>
            <a:r>
              <a:rPr lang="en-US" altLang="zh-CN" dirty="0"/>
              <a:t>(Underfit)</a:t>
            </a:r>
            <a:endParaRPr lang="zh-CN" altLang="en-US" dirty="0"/>
          </a:p>
        </p:txBody>
      </p:sp>
      <p:sp>
        <p:nvSpPr>
          <p:cNvPr id="11" name="文本框 10">
            <a:extLst>
              <a:ext uri="{FF2B5EF4-FFF2-40B4-BE49-F238E27FC236}">
                <a16:creationId xmlns:a16="http://schemas.microsoft.com/office/drawing/2014/main" id="{9197B2FD-B689-4F20-AA7E-9FE00BE06238}"/>
              </a:ext>
            </a:extLst>
          </p:cNvPr>
          <p:cNvSpPr txBox="1"/>
          <p:nvPr/>
        </p:nvSpPr>
        <p:spPr>
          <a:xfrm>
            <a:off x="8085710" y="5419288"/>
            <a:ext cx="2960147" cy="369332"/>
          </a:xfrm>
          <a:prstGeom prst="rect">
            <a:avLst/>
          </a:prstGeom>
          <a:noFill/>
        </p:spPr>
        <p:txBody>
          <a:bodyPr wrap="square" rtlCol="0">
            <a:spAutoFit/>
          </a:bodyPr>
          <a:lstStyle/>
          <a:p>
            <a:pPr algn="ctr"/>
            <a:r>
              <a:rPr lang="zh-CN" altLang="en-US" dirty="0"/>
              <a:t>过拟合</a:t>
            </a:r>
            <a:r>
              <a:rPr lang="en-US" altLang="zh-CN" dirty="0"/>
              <a:t>(Overfit)</a:t>
            </a:r>
            <a:endParaRPr lang="zh-CN" altLang="en-US" dirty="0"/>
          </a:p>
        </p:txBody>
      </p:sp>
      <p:sp>
        <p:nvSpPr>
          <p:cNvPr id="14" name="文本框 13">
            <a:extLst>
              <a:ext uri="{FF2B5EF4-FFF2-40B4-BE49-F238E27FC236}">
                <a16:creationId xmlns:a16="http://schemas.microsoft.com/office/drawing/2014/main" id="{168DD817-169F-446A-9D68-16B3139D9F70}"/>
              </a:ext>
            </a:extLst>
          </p:cNvPr>
          <p:cNvSpPr txBox="1"/>
          <p:nvPr/>
        </p:nvSpPr>
        <p:spPr>
          <a:xfrm>
            <a:off x="923921" y="2597348"/>
            <a:ext cx="2960147" cy="369332"/>
          </a:xfrm>
          <a:prstGeom prst="rect">
            <a:avLst/>
          </a:prstGeom>
          <a:noFill/>
        </p:spPr>
        <p:txBody>
          <a:bodyPr wrap="square" rtlCol="0">
            <a:spAutoFit/>
          </a:bodyPr>
          <a:lstStyle/>
          <a:p>
            <a:pPr algn="ctr"/>
            <a:r>
              <a:rPr lang="en-US" altLang="zh-CN" dirty="0"/>
              <a:t>k=1</a:t>
            </a:r>
            <a:endParaRPr lang="zh-CN" altLang="en-US" dirty="0"/>
          </a:p>
        </p:txBody>
      </p:sp>
      <p:sp>
        <p:nvSpPr>
          <p:cNvPr id="15" name="文本框 14">
            <a:extLst>
              <a:ext uri="{FF2B5EF4-FFF2-40B4-BE49-F238E27FC236}">
                <a16:creationId xmlns:a16="http://schemas.microsoft.com/office/drawing/2014/main" id="{0E9312B2-4BB3-49DB-AC66-BBC929AC9802}"/>
              </a:ext>
            </a:extLst>
          </p:cNvPr>
          <p:cNvSpPr txBox="1"/>
          <p:nvPr/>
        </p:nvSpPr>
        <p:spPr>
          <a:xfrm>
            <a:off x="4504815" y="2597348"/>
            <a:ext cx="2960147" cy="369332"/>
          </a:xfrm>
          <a:prstGeom prst="rect">
            <a:avLst/>
          </a:prstGeom>
          <a:noFill/>
        </p:spPr>
        <p:txBody>
          <a:bodyPr wrap="square" rtlCol="0">
            <a:spAutoFit/>
          </a:bodyPr>
          <a:lstStyle/>
          <a:p>
            <a:pPr algn="ctr"/>
            <a:r>
              <a:rPr lang="en-US" altLang="zh-CN" dirty="0"/>
              <a:t>k=5</a:t>
            </a:r>
            <a:endParaRPr lang="zh-CN" altLang="en-US" dirty="0"/>
          </a:p>
        </p:txBody>
      </p:sp>
      <p:sp>
        <p:nvSpPr>
          <p:cNvPr id="16" name="文本框 15">
            <a:extLst>
              <a:ext uri="{FF2B5EF4-FFF2-40B4-BE49-F238E27FC236}">
                <a16:creationId xmlns:a16="http://schemas.microsoft.com/office/drawing/2014/main" id="{13EE61D8-7E7E-4604-9D27-6D684C97703D}"/>
              </a:ext>
            </a:extLst>
          </p:cNvPr>
          <p:cNvSpPr txBox="1"/>
          <p:nvPr/>
        </p:nvSpPr>
        <p:spPr>
          <a:xfrm>
            <a:off x="8026400" y="2597347"/>
            <a:ext cx="2960147" cy="369332"/>
          </a:xfrm>
          <a:prstGeom prst="rect">
            <a:avLst/>
          </a:prstGeom>
          <a:noFill/>
        </p:spPr>
        <p:txBody>
          <a:bodyPr wrap="square" rtlCol="0">
            <a:spAutoFit/>
          </a:bodyPr>
          <a:lstStyle/>
          <a:p>
            <a:pPr algn="ctr"/>
            <a:r>
              <a:rPr lang="en-US" altLang="zh-CN" dirty="0"/>
              <a:t>k=9</a:t>
            </a:r>
            <a:endParaRPr lang="zh-CN" altLang="en-US" dirty="0"/>
          </a:p>
        </p:txBody>
      </p:sp>
    </p:spTree>
    <p:extLst>
      <p:ext uri="{BB962C8B-B14F-4D97-AF65-F5344CB8AC3E}">
        <p14:creationId xmlns:p14="http://schemas.microsoft.com/office/powerpoint/2010/main" val="15337232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过拟合与正则化</a:t>
            </a:r>
          </a:p>
        </p:txBody>
      </p:sp>
      <p:sp>
        <p:nvSpPr>
          <p:cNvPr id="3" name="内容占位符 2"/>
          <p:cNvSpPr>
            <a:spLocks noGrp="1"/>
          </p:cNvSpPr>
          <p:nvPr>
            <p:ph idx="1"/>
          </p:nvPr>
        </p:nvSpPr>
        <p:spPr/>
        <p:txBody>
          <a:bodyPr/>
          <a:lstStyle/>
          <a:p>
            <a:r>
              <a:rPr kumimoji="1" lang="zh-CN" altLang="en-US" dirty="0"/>
              <a:t>如何判断模型是否过拟合</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62</a:t>
            </a:fld>
            <a:endParaRPr lang="en-US" altLang="zh-CN"/>
          </a:p>
        </p:txBody>
      </p:sp>
      <p:pic>
        <p:nvPicPr>
          <p:cNvPr id="7" name="图片 6"/>
          <p:cNvPicPr>
            <a:picLocks noChangeAspect="1"/>
          </p:cNvPicPr>
          <p:nvPr/>
        </p:nvPicPr>
        <p:blipFill>
          <a:blip r:embed="rId2"/>
          <a:stretch>
            <a:fillRect/>
          </a:stretch>
        </p:blipFill>
        <p:spPr>
          <a:xfrm>
            <a:off x="1197987" y="1549399"/>
            <a:ext cx="6793802" cy="227220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987" y="3906210"/>
            <a:ext cx="3495431" cy="2330287"/>
          </a:xfrm>
          <a:prstGeom prst="rect">
            <a:avLst/>
          </a:prstGeom>
        </p:spPr>
      </p:pic>
    </p:spTree>
    <p:extLst>
      <p:ext uri="{BB962C8B-B14F-4D97-AF65-F5344CB8AC3E}">
        <p14:creationId xmlns:p14="http://schemas.microsoft.com/office/powerpoint/2010/main" val="21390518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BBC75-7127-4920-853C-5C193391D8BB}"/>
              </a:ext>
            </a:extLst>
          </p:cNvPr>
          <p:cNvSpPr>
            <a:spLocks noGrp="1"/>
          </p:cNvSpPr>
          <p:nvPr>
            <p:ph type="title"/>
          </p:nvPr>
        </p:nvSpPr>
        <p:spPr/>
        <p:txBody>
          <a:bodyPr/>
          <a:lstStyle/>
          <a:p>
            <a:r>
              <a:rPr lang="zh-CN" altLang="en-US" dirty="0"/>
              <a:t>过拟合与正则化</a:t>
            </a:r>
          </a:p>
        </p:txBody>
      </p:sp>
      <p:sp>
        <p:nvSpPr>
          <p:cNvPr id="3" name="内容占位符 2">
            <a:extLst>
              <a:ext uri="{FF2B5EF4-FFF2-40B4-BE49-F238E27FC236}">
                <a16:creationId xmlns:a16="http://schemas.microsoft.com/office/drawing/2014/main" id="{26529EEE-1411-480B-B8B2-E35E5FB773DD}"/>
              </a:ext>
            </a:extLst>
          </p:cNvPr>
          <p:cNvSpPr>
            <a:spLocks noGrp="1"/>
          </p:cNvSpPr>
          <p:nvPr>
            <p:ph idx="1"/>
          </p:nvPr>
        </p:nvSpPr>
        <p:spPr/>
        <p:txBody>
          <a:bodyPr/>
          <a:lstStyle/>
          <a:p>
            <a:r>
              <a:rPr lang="zh-CN" altLang="en-US" dirty="0"/>
              <a:t>如何解决过拟合问题？</a:t>
            </a:r>
            <a:endParaRPr lang="en-US" altLang="zh-CN" dirty="0"/>
          </a:p>
          <a:p>
            <a:pPr lvl="1"/>
            <a:r>
              <a:rPr lang="zh-CN" altLang="en-US" dirty="0"/>
              <a:t>获取更多的数据</a:t>
            </a:r>
            <a:endParaRPr lang="en-US" altLang="zh-CN" dirty="0"/>
          </a:p>
          <a:p>
            <a:pPr lvl="1"/>
            <a:r>
              <a:rPr lang="zh-CN" altLang="en-US" dirty="0"/>
              <a:t>使用更简单的模型或选取更少的特征</a:t>
            </a:r>
            <a:endParaRPr lang="en-US" altLang="zh-CN" dirty="0"/>
          </a:p>
          <a:p>
            <a:pPr lvl="1"/>
            <a:r>
              <a:rPr lang="zh-CN" altLang="en-US" dirty="0"/>
              <a:t>正则化</a:t>
            </a:r>
          </a:p>
        </p:txBody>
      </p:sp>
      <p:sp>
        <p:nvSpPr>
          <p:cNvPr id="4" name="日期占位符 3">
            <a:extLst>
              <a:ext uri="{FF2B5EF4-FFF2-40B4-BE49-F238E27FC236}">
                <a16:creationId xmlns:a16="http://schemas.microsoft.com/office/drawing/2014/main" id="{706010DB-4E93-439B-B8B9-7AE63DC3EFBA}"/>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5E9BA947-5600-46EF-8DB3-193E3E946A75}"/>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92C9E28F-117D-4C5A-8E63-1FE196C11A06}"/>
              </a:ext>
            </a:extLst>
          </p:cNvPr>
          <p:cNvSpPr>
            <a:spLocks noGrp="1"/>
          </p:cNvSpPr>
          <p:nvPr>
            <p:ph type="sldNum" sz="quarter" idx="12"/>
          </p:nvPr>
        </p:nvSpPr>
        <p:spPr/>
        <p:txBody>
          <a:bodyPr/>
          <a:lstStyle/>
          <a:p>
            <a:pPr>
              <a:defRPr/>
            </a:pPr>
            <a:fld id="{64C9EB70-B654-4058-838F-8806615D92E5}" type="slidenum">
              <a:rPr lang="en-US" altLang="zh-CN" smtClean="0"/>
              <a:pPr>
                <a:defRPr/>
              </a:pPr>
              <a:t>63</a:t>
            </a:fld>
            <a:endParaRPr lang="en-US" altLang="zh-CN"/>
          </a:p>
        </p:txBody>
      </p:sp>
    </p:spTree>
    <p:extLst>
      <p:ext uri="{BB962C8B-B14F-4D97-AF65-F5344CB8AC3E}">
        <p14:creationId xmlns:p14="http://schemas.microsoft.com/office/powerpoint/2010/main" val="22159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过拟合与正则化</a:t>
            </a:r>
          </a:p>
        </p:txBody>
      </p:sp>
      <p:sp>
        <p:nvSpPr>
          <p:cNvPr id="3" name="内容占位符 2"/>
          <p:cNvSpPr>
            <a:spLocks noGrp="1"/>
          </p:cNvSpPr>
          <p:nvPr>
            <p:ph idx="1"/>
          </p:nvPr>
        </p:nvSpPr>
        <p:spPr/>
        <p:txBody>
          <a:bodyPr/>
          <a:lstStyle/>
          <a:p>
            <a:r>
              <a:rPr kumimoji="1" lang="zh-CN" altLang="en-US" dirty="0"/>
              <a:t>正则化：调整损失函数使得限制参数的值不要太大</a:t>
            </a:r>
            <a:endParaRPr kumimoji="1" lang="en-US" altLang="zh-CN" dirty="0"/>
          </a:p>
          <a:p>
            <a:endParaRPr kumimoji="1" lang="en-US" altLang="zh-CN" dirty="0"/>
          </a:p>
          <a:p>
            <a:r>
              <a:rPr kumimoji="1" lang="zh-CN" altLang="en-US" dirty="0"/>
              <a:t>线性回归</a:t>
            </a:r>
            <a:r>
              <a:rPr kumimoji="1" lang="en-US" altLang="zh-CN" dirty="0"/>
              <a:t>+L1</a:t>
            </a:r>
            <a:r>
              <a:rPr kumimoji="1" lang="zh-CN" altLang="en-US" dirty="0"/>
              <a:t>正则化 （</a:t>
            </a:r>
            <a:r>
              <a:rPr kumimoji="1" lang="en-US" altLang="zh-CN" dirty="0"/>
              <a:t>Lasso</a:t>
            </a:r>
            <a:r>
              <a:rPr kumimoji="1" lang="zh-CN" altLang="en-US" dirty="0"/>
              <a:t>）：</a:t>
            </a:r>
            <a:endParaRPr kumimoji="1" lang="en-US" altLang="zh-CN" dirty="0"/>
          </a:p>
          <a:p>
            <a:endParaRPr kumimoji="1" lang="en-US" altLang="zh-CN" dirty="0"/>
          </a:p>
          <a:p>
            <a:endParaRPr kumimoji="1" lang="en-US" altLang="zh-CN" dirty="0"/>
          </a:p>
          <a:p>
            <a:r>
              <a:rPr kumimoji="1" lang="zh-CN" altLang="en-US" dirty="0"/>
              <a:t>线性回归</a:t>
            </a:r>
            <a:r>
              <a:rPr kumimoji="1" lang="en-US" altLang="zh-CN" dirty="0"/>
              <a:t>+L2</a:t>
            </a:r>
            <a:r>
              <a:rPr kumimoji="1" lang="zh-CN" altLang="en-US" dirty="0"/>
              <a:t>正则化 （</a:t>
            </a:r>
            <a:r>
              <a:rPr kumimoji="1" lang="en-US" altLang="zh-CN" dirty="0"/>
              <a:t>Ridge</a:t>
            </a:r>
            <a:r>
              <a:rPr kumimoji="1" lang="zh-CN" altLang="en-US" dirty="0"/>
              <a:t>）：</a:t>
            </a:r>
            <a:endParaRPr kumimoji="1" lang="en-US" altLang="zh-CN" dirty="0"/>
          </a:p>
          <a:p>
            <a:endParaRPr kumimoji="1" lang="en-US" altLang="zh-CN" dirty="0"/>
          </a:p>
          <a:p>
            <a:endParaRPr kumimoji="1" lang="en-US" altLang="zh-CN" dirty="0"/>
          </a:p>
          <a:p>
            <a:endParaRPr kumimoji="1" lang="en-US" altLang="zh-CN" dirty="0"/>
          </a:p>
          <a:p>
            <a:r>
              <a:rPr kumimoji="1" lang="en-US" altLang="zh-CN" dirty="0"/>
              <a:t>L2</a:t>
            </a:r>
            <a:r>
              <a:rPr kumimoji="1" lang="zh-CN" altLang="en-US" dirty="0"/>
              <a:t>正则化可以用来防止过拟合；</a:t>
            </a:r>
            <a:endParaRPr kumimoji="1" lang="en-US" altLang="zh-CN" dirty="0"/>
          </a:p>
          <a:p>
            <a:r>
              <a:rPr kumimoji="1" lang="en-US" altLang="zh-CN" dirty="0"/>
              <a:t>L1</a:t>
            </a:r>
            <a:r>
              <a:rPr kumimoji="1" lang="zh-CN" altLang="en-US" dirty="0"/>
              <a:t>正则化会产生一个稀疏解，可以用来做特征选择；一定程度上也可以防止过拟合。</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64</a:t>
            </a:fld>
            <a:endParaRPr lang="en-US" altLang="zh-CN"/>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CFE4FA-4ADB-4B82-B875-AA5178D80394}"/>
                  </a:ext>
                </a:extLst>
              </p:cNvPr>
              <p:cNvSpPr/>
              <p:nvPr/>
            </p:nvSpPr>
            <p:spPr>
              <a:xfrm>
                <a:off x="1303927" y="2261070"/>
                <a:ext cx="4793555" cy="992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𝒘</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sup>
                                      </m:sSup>
                                    </m:e>
                                  </m:d>
                                </m:e>
                              </m:d>
                            </m:e>
                            <m:sup>
                              <m:r>
                                <a:rPr lang="en-US" altLang="zh-CN" sz="2000" i="1">
                                  <a:latin typeface="Cambria Math" panose="02040503050406030204" pitchFamily="18" charset="0"/>
                                </a:rPr>
                                <m:t>2</m:t>
                              </m:r>
                            </m:sup>
                          </m:sSup>
                        </m:e>
                      </m:nary>
                      <m:r>
                        <a:rPr lang="en-US" altLang="zh-CN" sz="2000" b="0" i="1" smtClean="0">
                          <a:latin typeface="Cambria Math" charset="0"/>
                        </a:rPr>
                        <m:t>+</m:t>
                      </m:r>
                      <m:r>
                        <a:rPr lang="en-US" altLang="zh-CN" sz="2000" b="0" i="1" smtClean="0">
                          <a:latin typeface="Cambria Math" charset="0"/>
                        </a:rPr>
                        <m:t>𝛼</m:t>
                      </m:r>
                      <m:nary>
                        <m:naryPr>
                          <m:chr m:val="∑"/>
                          <m:ctrlPr>
                            <a:rPr lang="is-IS" altLang="zh-CN" sz="2000" b="0" i="1" smtClean="0">
                              <a:latin typeface="Cambria Math" panose="02040503050406030204" pitchFamily="18" charset="0"/>
                            </a:rPr>
                          </m:ctrlPr>
                        </m:naryPr>
                        <m:sub>
                          <m:r>
                            <m:rPr>
                              <m:brk m:alnAt="23"/>
                            </m:rPr>
                            <a:rPr lang="en-US" altLang="zh-CN" sz="2000" b="0" i="1" smtClean="0">
                              <a:latin typeface="Cambria Math" charset="0"/>
                            </a:rPr>
                            <m:t>𝑗</m:t>
                          </m:r>
                          <m:r>
                            <a:rPr lang="en-US" altLang="zh-CN" sz="2000" b="0" i="1" smtClean="0">
                              <a:latin typeface="Cambria Math" charset="0"/>
                            </a:rPr>
                            <m:t>=1</m:t>
                          </m:r>
                        </m:sub>
                        <m:sup>
                          <m:r>
                            <a:rPr lang="en-US" altLang="zh-CN" sz="2000" b="0" i="1" smtClean="0">
                              <a:latin typeface="Cambria Math" charset="0"/>
                            </a:rPr>
                            <m:t>𝑀</m:t>
                          </m:r>
                        </m:sup>
                        <m:e>
                          <m:r>
                            <a:rPr lang="en-US" altLang="zh-CN" sz="2000" b="0" i="1" smtClean="0">
                              <a:latin typeface="Cambria Math" charset="0"/>
                            </a:rPr>
                            <m:t>|</m:t>
                          </m:r>
                          <m:sSub>
                            <m:sSubPr>
                              <m:ctrlPr>
                                <a:rPr lang="en-US" altLang="zh-CN" sz="2000" b="0" i="1" smtClean="0">
                                  <a:latin typeface="Cambria Math" panose="02040503050406030204" pitchFamily="18" charset="0"/>
                                </a:rPr>
                              </m:ctrlPr>
                            </m:sSubPr>
                            <m:e>
                              <m:r>
                                <a:rPr lang="en-US" altLang="zh-CN" sz="2000" b="0" i="1" smtClean="0">
                                  <a:latin typeface="Cambria Math" charset="0"/>
                                </a:rPr>
                                <m:t>𝑤</m:t>
                              </m:r>
                            </m:e>
                            <m:sub>
                              <m:r>
                                <a:rPr lang="en-US" altLang="zh-CN" sz="2000" b="0" i="1" smtClean="0">
                                  <a:latin typeface="Cambria Math" charset="0"/>
                                </a:rPr>
                                <m:t>𝑗</m:t>
                              </m:r>
                            </m:sub>
                          </m:sSub>
                          <m:r>
                            <a:rPr lang="en-US" altLang="zh-CN" sz="2000" b="0" i="1" smtClean="0">
                              <a:latin typeface="Cambria Math" charset="0"/>
                            </a:rPr>
                            <m:t>|</m:t>
                          </m:r>
                        </m:e>
                      </m:nary>
                    </m:oMath>
                  </m:oMathPara>
                </a14:m>
                <a:endParaRPr lang="zh-CN" altLang="en-US" dirty="0"/>
              </a:p>
            </p:txBody>
          </p:sp>
        </mc:Choice>
        <mc:Fallback xmlns="">
          <p:sp>
            <p:nvSpPr>
              <p:cNvPr id="7" name="矩形 6">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1303927" y="2261070"/>
                <a:ext cx="4793555" cy="992644"/>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5CFE4FA-4ADB-4B82-B875-AA5178D80394}"/>
                  </a:ext>
                </a:extLst>
              </p:cNvPr>
              <p:cNvSpPr/>
              <p:nvPr/>
            </p:nvSpPr>
            <p:spPr>
              <a:xfrm>
                <a:off x="1303927" y="3615664"/>
                <a:ext cx="4595809" cy="992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𝒘</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sup>
                                      </m:sSup>
                                    </m:e>
                                  </m:d>
                                </m:e>
                              </m:d>
                            </m:e>
                            <m:sup>
                              <m:r>
                                <a:rPr lang="en-US" altLang="zh-CN" sz="2000" i="1">
                                  <a:latin typeface="Cambria Math" panose="02040503050406030204" pitchFamily="18" charset="0"/>
                                </a:rPr>
                                <m:t>2</m:t>
                              </m:r>
                            </m:sup>
                          </m:sSup>
                        </m:e>
                      </m:nary>
                      <m:r>
                        <a:rPr lang="en-US" altLang="zh-CN" sz="2000" b="0" i="1" smtClean="0">
                          <a:latin typeface="Cambria Math" charset="0"/>
                        </a:rPr>
                        <m:t>+</m:t>
                      </m:r>
                      <m:r>
                        <a:rPr lang="en-US" altLang="zh-CN" sz="2000" b="0" i="1" smtClean="0">
                          <a:latin typeface="Cambria Math" charset="0"/>
                        </a:rPr>
                        <m:t>𝛼</m:t>
                      </m:r>
                      <m:nary>
                        <m:naryPr>
                          <m:chr m:val="∑"/>
                          <m:ctrlPr>
                            <a:rPr lang="is-IS" altLang="zh-CN" sz="2000" b="0" i="1" smtClean="0">
                              <a:latin typeface="Cambria Math" panose="02040503050406030204" pitchFamily="18" charset="0"/>
                            </a:rPr>
                          </m:ctrlPr>
                        </m:naryPr>
                        <m:sub>
                          <m:r>
                            <m:rPr>
                              <m:brk m:alnAt="23"/>
                            </m:rPr>
                            <a:rPr lang="en-US" altLang="zh-CN" sz="2000" b="0" i="1" smtClean="0">
                              <a:latin typeface="Cambria Math" charset="0"/>
                            </a:rPr>
                            <m:t>𝑗</m:t>
                          </m:r>
                          <m:r>
                            <a:rPr lang="en-US" altLang="zh-CN" sz="2000" b="0" i="1" smtClean="0">
                              <a:latin typeface="Cambria Math" charset="0"/>
                            </a:rPr>
                            <m:t>=1</m:t>
                          </m:r>
                        </m:sub>
                        <m:sup>
                          <m:r>
                            <a:rPr lang="en-US" altLang="zh-CN" sz="2000" b="0" i="1" smtClean="0">
                              <a:latin typeface="Cambria Math" charset="0"/>
                            </a:rPr>
                            <m:t>𝑀</m:t>
                          </m:r>
                        </m:sup>
                        <m:e>
                          <m:sSubSup>
                            <m:sSubSupPr>
                              <m:ctrlPr>
                                <a:rPr lang="en-US" altLang="zh-CN" sz="2000" b="0" i="1" smtClean="0">
                                  <a:latin typeface="Cambria Math" panose="02040503050406030204" pitchFamily="18" charset="0"/>
                                </a:rPr>
                              </m:ctrlPr>
                            </m:sSubSupPr>
                            <m:e>
                              <m:r>
                                <a:rPr lang="en-US" altLang="zh-CN" sz="2000" b="0" i="1" smtClean="0">
                                  <a:latin typeface="Cambria Math" charset="0"/>
                                </a:rPr>
                                <m:t>𝑤</m:t>
                              </m:r>
                            </m:e>
                            <m:sub>
                              <m:r>
                                <a:rPr lang="en-US" altLang="zh-CN" sz="2000" b="0" i="1" smtClean="0">
                                  <a:latin typeface="Cambria Math" charset="0"/>
                                </a:rPr>
                                <m:t>𝑗</m:t>
                              </m:r>
                            </m:sub>
                            <m:sup>
                              <m:r>
                                <a:rPr lang="en-US" altLang="zh-CN" sz="2000" b="0" i="1" smtClean="0">
                                  <a:latin typeface="Cambria Math" charset="0"/>
                                </a:rPr>
                                <m:t>2</m:t>
                              </m:r>
                            </m:sup>
                          </m:sSubSup>
                        </m:e>
                      </m:nary>
                    </m:oMath>
                  </m:oMathPara>
                </a14:m>
                <a:endParaRPr lang="zh-CN" altLang="en-US" dirty="0"/>
              </a:p>
            </p:txBody>
          </p:sp>
        </mc:Choice>
        <mc:Fallback xmlns="">
          <p:sp>
            <p:nvSpPr>
              <p:cNvPr id="8" name="矩形 7">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1303927" y="3615664"/>
                <a:ext cx="4595809" cy="992644"/>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04875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过拟合与正则化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正则化超参数</a:t>
                </a:r>
                <a14:m>
                  <m:oMath xmlns:m="http://schemas.openxmlformats.org/officeDocument/2006/math">
                    <m:r>
                      <a:rPr kumimoji="1" lang="en-US" altLang="zh-CN" b="0" i="1" smtClean="0">
                        <a:latin typeface="Cambria Math" charset="0"/>
                      </a:rPr>
                      <m:t>𝛼</m:t>
                    </m:r>
                  </m:oMath>
                </a14:m>
                <a:r>
                  <a:rPr kumimoji="1" lang="zh-CN" altLang="en-US" dirty="0"/>
                  <a:t>对模型表现有什么影响？</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110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65</a:t>
            </a:fld>
            <a:endParaRPr lang="en-US" altLang="zh-CN"/>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070" y="2078717"/>
            <a:ext cx="4372325" cy="2914883"/>
          </a:xfrm>
          <a:prstGeom prst="rect">
            <a:avLst/>
          </a:prstGeom>
        </p:spPr>
      </p:pic>
    </p:spTree>
    <p:extLst>
      <p:ext uri="{BB962C8B-B14F-4D97-AF65-F5344CB8AC3E}">
        <p14:creationId xmlns:p14="http://schemas.microsoft.com/office/powerpoint/2010/main" val="21281659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线性回归实例：波士顿房价数据集</a:t>
            </a:r>
          </a:p>
        </p:txBody>
      </p:sp>
      <p:sp>
        <p:nvSpPr>
          <p:cNvPr id="3" name="内容占位符 2"/>
          <p:cNvSpPr>
            <a:spLocks noGrp="1"/>
          </p:cNvSpPr>
          <p:nvPr>
            <p:ph idx="1"/>
          </p:nvPr>
        </p:nvSpPr>
        <p:spPr/>
        <p:txBody>
          <a:bodyPr/>
          <a:lstStyle/>
          <a:p>
            <a:r>
              <a:rPr kumimoji="1" lang="en-US" altLang="zh-CN" dirty="0" err="1"/>
              <a:t>sklearn.dataset.load_boston</a:t>
            </a:r>
            <a:r>
              <a:rPr kumimoji="1" lang="en-US" altLang="zh-CN" dirty="0"/>
              <a:t>()</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66</a:t>
            </a:fld>
            <a:endParaRPr lang="en-US" altLang="zh-CN"/>
          </a:p>
        </p:txBody>
      </p:sp>
      <p:pic>
        <p:nvPicPr>
          <p:cNvPr id="1026" name="Picture 2" descr="https://images2015.cnblogs.com/blog/1131167/201705/1131167-20170515230147025-3774364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445" y="1664496"/>
            <a:ext cx="726757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7200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第三章：分类</a:t>
            </a:r>
          </a:p>
        </p:txBody>
      </p:sp>
    </p:spTree>
    <p:extLst>
      <p:ext uri="{BB962C8B-B14F-4D97-AF65-F5344CB8AC3E}">
        <p14:creationId xmlns:p14="http://schemas.microsoft.com/office/powerpoint/2010/main" val="14669193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分类问题</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分类 </a:t>
                </a:r>
                <a:r>
                  <a:rPr kumimoji="1" lang="en-US" altLang="zh-CN" dirty="0"/>
                  <a:t>(Classification):</a:t>
                </a:r>
              </a:p>
              <a:p>
                <a:pPr lvl="1"/>
                <a:r>
                  <a:rPr kumimoji="1" lang="zh-CN" altLang="en-US" dirty="0"/>
                  <a:t>预测的输出是离散的类别值</a:t>
                </a:r>
                <a:endParaRPr kumimoji="1" lang="en-US" altLang="zh-CN" dirty="0"/>
              </a:p>
              <a:p>
                <a:pPr lvl="1"/>
                <a:endParaRPr kumimoji="1" lang="en-US" altLang="zh-CN" dirty="0"/>
              </a:p>
              <a:p>
                <a:r>
                  <a:rPr kumimoji="1" lang="zh-CN" altLang="en-US" dirty="0"/>
                  <a:t>例：</a:t>
                </a:r>
                <a:endParaRPr kumimoji="1" lang="en-US" altLang="zh-CN" dirty="0"/>
              </a:p>
              <a:p>
                <a:pPr lvl="1"/>
                <a:r>
                  <a:rPr kumimoji="1" lang="zh-CN" altLang="en-US" dirty="0"/>
                  <a:t>给一个邮件的内容，判断该邮件是否为垃圾邮件</a:t>
                </a:r>
                <a:endParaRPr kumimoji="1" lang="en-US" altLang="zh-CN" dirty="0"/>
              </a:p>
              <a:p>
                <a:pPr lvl="1"/>
                <a:r>
                  <a:rPr kumimoji="1" lang="zh-CN" altLang="en-US" dirty="0"/>
                  <a:t>给一张图片，判断该图片中是猫还是狗</a:t>
                </a:r>
                <a:endParaRPr kumimoji="1" lang="en-US" altLang="zh-CN" dirty="0"/>
              </a:p>
              <a:p>
                <a:pPr lvl="1"/>
                <a:r>
                  <a:rPr kumimoji="1" lang="en-US" altLang="zh-CN" dirty="0"/>
                  <a:t>……</a:t>
                </a:r>
              </a:p>
              <a:p>
                <a:pPr lvl="1"/>
                <a:endParaRPr kumimoji="1" lang="en-US" altLang="zh-CN" dirty="0"/>
              </a:p>
              <a:p>
                <a:r>
                  <a:rPr kumimoji="1" lang="zh-CN" altLang="en-US" dirty="0"/>
                  <a:t>二分类问题：</a:t>
                </a:r>
                <a14:m>
                  <m:oMath xmlns:m="http://schemas.openxmlformats.org/officeDocument/2006/math">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0,1</m:t>
                        </m:r>
                      </m:e>
                    </m:d>
                  </m:oMath>
                </a14:m>
                <a:endParaRPr kumimoji="1" lang="en-US" altLang="zh-CN" b="0" dirty="0"/>
              </a:p>
              <a:p>
                <a:pPr lvl="1"/>
                <a:r>
                  <a:rPr kumimoji="1" lang="en-US" altLang="zh-CN" dirty="0"/>
                  <a:t>0</a:t>
                </a:r>
                <a:r>
                  <a:rPr kumimoji="1" lang="zh-CN" altLang="en-US" dirty="0"/>
                  <a:t>：负类</a:t>
                </a:r>
                <a:endParaRPr kumimoji="1" lang="en-US" altLang="zh-CN" dirty="0"/>
              </a:p>
              <a:p>
                <a:pPr lvl="1"/>
                <a:r>
                  <a:rPr kumimoji="1" lang="en-US" altLang="zh-CN" dirty="0"/>
                  <a:t>1</a:t>
                </a:r>
                <a:r>
                  <a:rPr kumimoji="1" lang="zh-CN" altLang="en-US" dirty="0"/>
                  <a:t>：正类</a:t>
                </a:r>
                <a:endParaRPr kumimoji="1" lang="en-US" altLang="zh-CN" dirty="0"/>
              </a:p>
              <a:p>
                <a:r>
                  <a:rPr kumimoji="1" lang="zh-CN" altLang="en-US" dirty="0"/>
                  <a:t>多分类问题</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686"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68</a:t>
            </a:fld>
            <a:endParaRPr lang="en-US" altLang="zh-CN"/>
          </a:p>
        </p:txBody>
      </p:sp>
    </p:spTree>
    <p:extLst>
      <p:ext uri="{BB962C8B-B14F-4D97-AF65-F5344CB8AC3E}">
        <p14:creationId xmlns:p14="http://schemas.microsoft.com/office/powerpoint/2010/main" val="10115396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86159-4B9C-412F-B784-8D9F20FE8C0E}"/>
              </a:ext>
            </a:extLst>
          </p:cNvPr>
          <p:cNvSpPr>
            <a:spLocks noGrp="1"/>
          </p:cNvSpPr>
          <p:nvPr>
            <p:ph type="title"/>
          </p:nvPr>
        </p:nvSpPr>
        <p:spPr/>
        <p:txBody>
          <a:bodyPr/>
          <a:lstStyle/>
          <a:p>
            <a:r>
              <a:rPr lang="en-US" altLang="zh-CN" dirty="0"/>
              <a:t>2.1 </a:t>
            </a:r>
            <a:r>
              <a:rPr lang="zh-CN" altLang="en-US" dirty="0"/>
              <a:t>逻辑斯蒂回归</a:t>
            </a:r>
            <a:br>
              <a:rPr lang="en-US" altLang="zh-CN" dirty="0"/>
            </a:br>
            <a:r>
              <a:rPr lang="en-US" altLang="zh-CN" dirty="0"/>
              <a:t>	</a:t>
            </a:r>
            <a:r>
              <a:rPr lang="zh-CN" altLang="en-US" dirty="0"/>
              <a:t>（</a:t>
            </a:r>
            <a:r>
              <a:rPr lang="en-US" altLang="zh-CN" dirty="0"/>
              <a:t>Logistic Regression</a:t>
            </a:r>
            <a:r>
              <a:rPr lang="zh-CN" altLang="en-US" dirty="0"/>
              <a:t>）</a:t>
            </a:r>
          </a:p>
        </p:txBody>
      </p:sp>
      <p:sp>
        <p:nvSpPr>
          <p:cNvPr id="3" name="文本占位符 2">
            <a:extLst>
              <a:ext uri="{FF2B5EF4-FFF2-40B4-BE49-F238E27FC236}">
                <a16:creationId xmlns:a16="http://schemas.microsoft.com/office/drawing/2014/main" id="{D3A40C49-276D-4F7C-B510-F18083651122}"/>
              </a:ext>
            </a:extLst>
          </p:cNvPr>
          <p:cNvSpPr>
            <a:spLocks noGrp="1"/>
          </p:cNvSpPr>
          <p:nvPr>
            <p:ph type="body" idx="1"/>
          </p:nvPr>
        </p:nvSpPr>
        <p:spPr/>
        <p:txBody>
          <a:bodyPr/>
          <a:lstStyle/>
          <a:p>
            <a:endParaRPr lang="zh-CN" altLang="en-US" dirty="0"/>
          </a:p>
        </p:txBody>
      </p:sp>
      <p:sp>
        <p:nvSpPr>
          <p:cNvPr id="4" name="日期占位符 3">
            <a:extLst>
              <a:ext uri="{FF2B5EF4-FFF2-40B4-BE49-F238E27FC236}">
                <a16:creationId xmlns:a16="http://schemas.microsoft.com/office/drawing/2014/main" id="{F67E12A9-5601-4B1D-B1AC-A294319815A9}"/>
              </a:ext>
            </a:extLst>
          </p:cNvPr>
          <p:cNvSpPr>
            <a:spLocks noGrp="1"/>
          </p:cNvSpPr>
          <p:nvPr>
            <p:ph type="dt" sz="half" idx="10"/>
          </p:nvPr>
        </p:nvSpPr>
        <p:spPr/>
        <p:txBody>
          <a:bodyPr/>
          <a:lstStyle/>
          <a:p>
            <a:pPr>
              <a:defRPr/>
            </a:pPr>
            <a:fld id="{841F93BA-D9BF-BC4B-BA86-175867B95F50}"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2F5478F3-2490-4DFF-BDBE-61828D52213F}"/>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A6EC5F3-B926-46A7-8DBA-40B2D591DFD7}"/>
              </a:ext>
            </a:extLst>
          </p:cNvPr>
          <p:cNvSpPr>
            <a:spLocks noGrp="1"/>
          </p:cNvSpPr>
          <p:nvPr>
            <p:ph type="sldNum" sz="quarter" idx="12"/>
          </p:nvPr>
        </p:nvSpPr>
        <p:spPr/>
        <p:txBody>
          <a:bodyPr/>
          <a:lstStyle/>
          <a:p>
            <a:pPr>
              <a:defRPr/>
            </a:pPr>
            <a:fld id="{89FB17D4-0CBA-41AA-B1E7-777C77D31479}" type="slidenum">
              <a:rPr lang="en-US" altLang="zh-CN" smtClean="0"/>
              <a:pPr>
                <a:defRPr/>
              </a:pPr>
              <a:t>69</a:t>
            </a:fld>
            <a:endParaRPr lang="en-US" altLang="zh-CN"/>
          </a:p>
        </p:txBody>
      </p:sp>
    </p:spTree>
    <p:extLst>
      <p:ext uri="{BB962C8B-B14F-4D97-AF65-F5344CB8AC3E}">
        <p14:creationId xmlns:p14="http://schemas.microsoft.com/office/powerpoint/2010/main" val="4272743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a:t>
            </a:r>
            <a:r>
              <a:rPr kumimoji="1" lang="en-US" altLang="zh-CN" dirty="0" err="1"/>
              <a:t>ndarray</a:t>
            </a:r>
            <a:r>
              <a:rPr kumimoji="1" lang="en-US" altLang="zh-CN" dirty="0"/>
              <a:t>-</a:t>
            </a:r>
            <a:r>
              <a:rPr kumimoji="1" lang="zh-CN" altLang="en-US" dirty="0"/>
              <a:t>数据类型</a:t>
            </a:r>
          </a:p>
        </p:txBody>
      </p:sp>
      <p:sp>
        <p:nvSpPr>
          <p:cNvPr id="3" name="内容占位符 2"/>
          <p:cNvSpPr>
            <a:spLocks noGrp="1"/>
          </p:cNvSpPr>
          <p:nvPr>
            <p:ph idx="1"/>
          </p:nvPr>
        </p:nvSpPr>
        <p:spPr/>
        <p:txBody>
          <a:bodyPr>
            <a:normAutofit/>
          </a:bodyPr>
          <a:lstStyle/>
          <a:p>
            <a:r>
              <a:rPr kumimoji="1" lang="en-US" altLang="zh-CN" dirty="0" err="1"/>
              <a:t>ndarray</a:t>
            </a:r>
            <a:r>
              <a:rPr kumimoji="1" lang="zh-CN" altLang="en-US" dirty="0"/>
              <a:t>数据类型：</a:t>
            </a:r>
            <a:r>
              <a:rPr kumimoji="1" lang="en-US" altLang="zh-CN" dirty="0" err="1"/>
              <a:t>dtype</a:t>
            </a:r>
            <a:r>
              <a:rPr kumimoji="1" lang="zh-CN" altLang="en-US" dirty="0"/>
              <a:t>：</a:t>
            </a:r>
            <a:endParaRPr kumimoji="1" lang="en-US" altLang="zh-CN" dirty="0"/>
          </a:p>
          <a:p>
            <a:pPr lvl="1"/>
            <a:r>
              <a:rPr kumimoji="1" lang="zh-CN" altLang="en-US" dirty="0"/>
              <a:t>布尔型：</a:t>
            </a:r>
            <a:r>
              <a:rPr kumimoji="1" lang="en-US" altLang="zh-CN" dirty="0"/>
              <a:t>bool_</a:t>
            </a:r>
          </a:p>
          <a:p>
            <a:pPr lvl="1"/>
            <a:r>
              <a:rPr kumimoji="1" lang="zh-CN" altLang="en-US" dirty="0"/>
              <a:t>整型：</a:t>
            </a:r>
            <a:r>
              <a:rPr kumimoji="1" lang="en-US" altLang="zh-CN" dirty="0" err="1"/>
              <a:t>int</a:t>
            </a:r>
            <a:r>
              <a:rPr kumimoji="1" lang="en-US" altLang="zh-CN" dirty="0"/>
              <a:t>_ int8 int16 int32 </a:t>
            </a:r>
            <a:r>
              <a:rPr kumimoji="1" lang="en-US" altLang="zh-CN" dirty="0" err="1"/>
              <a:t>int</a:t>
            </a:r>
            <a:r>
              <a:rPr kumimoji="1" lang="en-US" altLang="zh-CN" dirty="0"/>
              <a:t> 64</a:t>
            </a:r>
          </a:p>
          <a:p>
            <a:pPr lvl="1"/>
            <a:r>
              <a:rPr kumimoji="1" lang="zh-CN" altLang="en-US" dirty="0"/>
              <a:t>无符号整型：</a:t>
            </a:r>
            <a:r>
              <a:rPr kumimoji="1" lang="en-US" altLang="zh-CN" dirty="0"/>
              <a:t>uint8 uint16 uint32 uint64</a:t>
            </a:r>
          </a:p>
          <a:p>
            <a:pPr lvl="1"/>
            <a:r>
              <a:rPr kumimoji="1" lang="zh-CN" altLang="en-US" dirty="0"/>
              <a:t>浮点型：</a:t>
            </a:r>
            <a:r>
              <a:rPr kumimoji="1" lang="en-US" altLang="zh-CN" dirty="0"/>
              <a:t>float_ float16 float32 float64</a:t>
            </a:r>
          </a:p>
          <a:p>
            <a:pPr lvl="1"/>
            <a:r>
              <a:rPr kumimoji="1" lang="zh-CN" altLang="en-US" dirty="0"/>
              <a:t>复数型：</a:t>
            </a:r>
            <a:r>
              <a:rPr kumimoji="1" lang="en-US" altLang="zh-CN" dirty="0"/>
              <a:t>complex_ complex64 complex128</a:t>
            </a:r>
          </a:p>
          <a:p>
            <a:pPr marL="0" indent="0">
              <a:buNone/>
            </a:pP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7</a:t>
            </a:fld>
            <a:endParaRPr lang="en-US" altLang="zh-CN"/>
          </a:p>
        </p:txBody>
      </p:sp>
    </p:spTree>
    <p:extLst>
      <p:ext uri="{BB962C8B-B14F-4D97-AF65-F5344CB8AC3E}">
        <p14:creationId xmlns:p14="http://schemas.microsoft.com/office/powerpoint/2010/main" val="11831586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B4750C-63CD-4E63-8982-BCAD2FFC07C5}"/>
              </a:ext>
            </a:extLst>
          </p:cNvPr>
          <p:cNvSpPr>
            <a:spLocks noGrp="1"/>
          </p:cNvSpPr>
          <p:nvPr>
            <p:ph type="title"/>
          </p:nvPr>
        </p:nvSpPr>
        <p:spPr/>
        <p:txBody>
          <a:bodyPr/>
          <a:lstStyle/>
          <a:p>
            <a:r>
              <a:rPr lang="zh-CN" altLang="en-US" dirty="0"/>
              <a:t>逻辑斯蒂回归</a:t>
            </a:r>
          </a:p>
        </p:txBody>
      </p:sp>
      <p:sp>
        <p:nvSpPr>
          <p:cNvPr id="3" name="内容占位符 2">
            <a:extLst>
              <a:ext uri="{FF2B5EF4-FFF2-40B4-BE49-F238E27FC236}">
                <a16:creationId xmlns:a16="http://schemas.microsoft.com/office/drawing/2014/main" id="{84F2163D-639D-44FC-A255-BF4852DF2187}"/>
              </a:ext>
            </a:extLst>
          </p:cNvPr>
          <p:cNvSpPr>
            <a:spLocks noGrp="1"/>
          </p:cNvSpPr>
          <p:nvPr>
            <p:ph idx="1"/>
          </p:nvPr>
        </p:nvSpPr>
        <p:spPr/>
        <p:txBody>
          <a:bodyPr/>
          <a:lstStyle/>
          <a:p>
            <a:r>
              <a:rPr lang="zh-CN" altLang="en-US" dirty="0"/>
              <a:t>例：根据肿瘤大小预测该肿瘤是否是恶性肿瘤</a:t>
            </a:r>
            <a:endParaRPr lang="en-US" altLang="zh-CN" dirty="0"/>
          </a:p>
          <a:p>
            <a:endParaRPr lang="en-US" altLang="zh-CN" dirty="0"/>
          </a:p>
          <a:p>
            <a:r>
              <a:rPr lang="zh-CN" altLang="en-US" dirty="0"/>
              <a:t>思考：是否能用线性回归的模型来进行分类的预测？</a:t>
            </a:r>
          </a:p>
        </p:txBody>
      </p:sp>
      <p:sp>
        <p:nvSpPr>
          <p:cNvPr id="4" name="日期占位符 3">
            <a:extLst>
              <a:ext uri="{FF2B5EF4-FFF2-40B4-BE49-F238E27FC236}">
                <a16:creationId xmlns:a16="http://schemas.microsoft.com/office/drawing/2014/main" id="{74F2AFFF-48B2-48A7-98A1-03E86B61433E}"/>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F2B15A2F-1680-40C1-A665-BC0FC8B8852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71E456B2-AE78-480D-B085-B977847D4C43}"/>
              </a:ext>
            </a:extLst>
          </p:cNvPr>
          <p:cNvSpPr>
            <a:spLocks noGrp="1"/>
          </p:cNvSpPr>
          <p:nvPr>
            <p:ph type="sldNum" sz="quarter" idx="12"/>
          </p:nvPr>
        </p:nvSpPr>
        <p:spPr/>
        <p:txBody>
          <a:bodyPr/>
          <a:lstStyle/>
          <a:p>
            <a:pPr>
              <a:defRPr/>
            </a:pPr>
            <a:fld id="{64C9EB70-B654-4058-838F-8806615D92E5}" type="slidenum">
              <a:rPr lang="en-US" altLang="zh-CN" smtClean="0"/>
              <a:pPr>
                <a:defRPr/>
              </a:pPr>
              <a:t>70</a:t>
            </a:fld>
            <a:endParaRPr lang="en-US" altLang="zh-CN"/>
          </a:p>
        </p:txBody>
      </p:sp>
      <p:cxnSp>
        <p:nvCxnSpPr>
          <p:cNvPr id="8" name="直接箭头连接符 7">
            <a:extLst>
              <a:ext uri="{FF2B5EF4-FFF2-40B4-BE49-F238E27FC236}">
                <a16:creationId xmlns:a16="http://schemas.microsoft.com/office/drawing/2014/main" id="{FB1B5FB5-824D-4F67-B409-4D7522A24735}"/>
              </a:ext>
            </a:extLst>
          </p:cNvPr>
          <p:cNvCxnSpPr/>
          <p:nvPr/>
        </p:nvCxnSpPr>
        <p:spPr>
          <a:xfrm flipV="1">
            <a:off x="1635853" y="2676088"/>
            <a:ext cx="0" cy="2004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B136E7A-D85D-4B64-A0D9-EEA64D0ABEC2}"/>
              </a:ext>
            </a:extLst>
          </p:cNvPr>
          <p:cNvCxnSpPr>
            <a:cxnSpLocks/>
          </p:cNvCxnSpPr>
          <p:nvPr/>
        </p:nvCxnSpPr>
        <p:spPr>
          <a:xfrm flipV="1">
            <a:off x="1635853" y="4681056"/>
            <a:ext cx="45454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EAAEAC3-2885-473B-BFCF-4B6D623627D7}"/>
              </a:ext>
            </a:extLst>
          </p:cNvPr>
          <p:cNvSpPr txBox="1"/>
          <p:nvPr/>
        </p:nvSpPr>
        <p:spPr>
          <a:xfrm>
            <a:off x="5654180" y="4766008"/>
            <a:ext cx="897622" cy="276999"/>
          </a:xfrm>
          <a:prstGeom prst="rect">
            <a:avLst/>
          </a:prstGeom>
          <a:noFill/>
        </p:spPr>
        <p:txBody>
          <a:bodyPr wrap="square" rtlCol="0">
            <a:spAutoFit/>
          </a:bodyPr>
          <a:lstStyle/>
          <a:p>
            <a:r>
              <a:rPr lang="zh-CN" altLang="en-US" sz="1200" dirty="0"/>
              <a:t>肿瘤大小</a:t>
            </a:r>
            <a:endParaRPr lang="zh-CN" altLang="en-US" dirty="0"/>
          </a:p>
        </p:txBody>
      </p:sp>
      <p:sp>
        <p:nvSpPr>
          <p:cNvPr id="12" name="文本框 11">
            <a:extLst>
              <a:ext uri="{FF2B5EF4-FFF2-40B4-BE49-F238E27FC236}">
                <a16:creationId xmlns:a16="http://schemas.microsoft.com/office/drawing/2014/main" id="{B9214AF0-5951-4E62-BBD9-F23049C7003E}"/>
              </a:ext>
            </a:extLst>
          </p:cNvPr>
          <p:cNvSpPr txBox="1"/>
          <p:nvPr/>
        </p:nvSpPr>
        <p:spPr>
          <a:xfrm>
            <a:off x="681082" y="3592271"/>
            <a:ext cx="954771" cy="276999"/>
          </a:xfrm>
          <a:prstGeom prst="rect">
            <a:avLst/>
          </a:prstGeom>
          <a:noFill/>
        </p:spPr>
        <p:txBody>
          <a:bodyPr wrap="square" rtlCol="0">
            <a:spAutoFit/>
          </a:bodyPr>
          <a:lstStyle/>
          <a:p>
            <a:r>
              <a:rPr lang="zh-CN" altLang="en-US" sz="1200" dirty="0"/>
              <a:t>是否为恶性</a:t>
            </a:r>
            <a:endParaRPr lang="zh-CN" altLang="en-US" dirty="0"/>
          </a:p>
        </p:txBody>
      </p:sp>
      <p:sp>
        <p:nvSpPr>
          <p:cNvPr id="13" name="文本框 12">
            <a:extLst>
              <a:ext uri="{FF2B5EF4-FFF2-40B4-BE49-F238E27FC236}">
                <a16:creationId xmlns:a16="http://schemas.microsoft.com/office/drawing/2014/main" id="{98329619-F5BA-4B41-BE57-61CA02DF64C5}"/>
              </a:ext>
            </a:extLst>
          </p:cNvPr>
          <p:cNvSpPr txBox="1"/>
          <p:nvPr/>
        </p:nvSpPr>
        <p:spPr>
          <a:xfrm>
            <a:off x="1256961" y="4542556"/>
            <a:ext cx="252596" cy="276999"/>
          </a:xfrm>
          <a:prstGeom prst="rect">
            <a:avLst/>
          </a:prstGeom>
          <a:noFill/>
        </p:spPr>
        <p:txBody>
          <a:bodyPr wrap="square" rtlCol="0">
            <a:spAutoFit/>
          </a:bodyPr>
          <a:lstStyle/>
          <a:p>
            <a:r>
              <a:rPr lang="en-US" altLang="zh-CN" sz="1200" dirty="0"/>
              <a:t>0</a:t>
            </a:r>
            <a:endParaRPr lang="zh-CN" altLang="en-US" dirty="0"/>
          </a:p>
        </p:txBody>
      </p:sp>
      <p:sp>
        <p:nvSpPr>
          <p:cNvPr id="14" name="文本框 13">
            <a:extLst>
              <a:ext uri="{FF2B5EF4-FFF2-40B4-BE49-F238E27FC236}">
                <a16:creationId xmlns:a16="http://schemas.microsoft.com/office/drawing/2014/main" id="{9306354D-27EA-4836-915A-62870D6FF2D9}"/>
              </a:ext>
            </a:extLst>
          </p:cNvPr>
          <p:cNvSpPr txBox="1"/>
          <p:nvPr/>
        </p:nvSpPr>
        <p:spPr>
          <a:xfrm>
            <a:off x="1256961" y="2699641"/>
            <a:ext cx="252596" cy="276999"/>
          </a:xfrm>
          <a:prstGeom prst="rect">
            <a:avLst/>
          </a:prstGeom>
          <a:noFill/>
        </p:spPr>
        <p:txBody>
          <a:bodyPr wrap="square" rtlCol="0">
            <a:spAutoFit/>
          </a:bodyPr>
          <a:lstStyle/>
          <a:p>
            <a:r>
              <a:rPr lang="en-US" altLang="zh-CN" sz="1200" dirty="0"/>
              <a:t>1</a:t>
            </a:r>
            <a:endParaRPr lang="zh-CN" altLang="en-US" dirty="0"/>
          </a:p>
        </p:txBody>
      </p:sp>
      <p:sp>
        <p:nvSpPr>
          <p:cNvPr id="7" name="乘 6">
            <a:extLst>
              <a:ext uri="{FF2B5EF4-FFF2-40B4-BE49-F238E27FC236}">
                <a16:creationId xmlns:a16="http://schemas.microsoft.com/office/drawing/2014/main" id="{201DBEA9-8C7E-B147-9154-351167DAE588}"/>
              </a:ext>
            </a:extLst>
          </p:cNvPr>
          <p:cNvSpPr/>
          <p:nvPr/>
        </p:nvSpPr>
        <p:spPr>
          <a:xfrm>
            <a:off x="1969384" y="4540006"/>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乘 14">
            <a:extLst>
              <a:ext uri="{FF2B5EF4-FFF2-40B4-BE49-F238E27FC236}">
                <a16:creationId xmlns:a16="http://schemas.microsoft.com/office/drawing/2014/main" id="{B3727AE9-FD45-1E4C-BDD4-B31F4E731325}"/>
              </a:ext>
            </a:extLst>
          </p:cNvPr>
          <p:cNvSpPr/>
          <p:nvPr/>
        </p:nvSpPr>
        <p:spPr>
          <a:xfrm>
            <a:off x="2178423" y="4540006"/>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乘 16">
            <a:extLst>
              <a:ext uri="{FF2B5EF4-FFF2-40B4-BE49-F238E27FC236}">
                <a16:creationId xmlns:a16="http://schemas.microsoft.com/office/drawing/2014/main" id="{C8870C76-CA49-594F-8AA9-94A9203464A6}"/>
              </a:ext>
            </a:extLst>
          </p:cNvPr>
          <p:cNvSpPr/>
          <p:nvPr/>
        </p:nvSpPr>
        <p:spPr>
          <a:xfrm>
            <a:off x="2447364" y="4544669"/>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乘 17">
            <a:extLst>
              <a:ext uri="{FF2B5EF4-FFF2-40B4-BE49-F238E27FC236}">
                <a16:creationId xmlns:a16="http://schemas.microsoft.com/office/drawing/2014/main" id="{832BB02F-B982-C04C-8CCE-EA88447173D6}"/>
              </a:ext>
            </a:extLst>
          </p:cNvPr>
          <p:cNvSpPr/>
          <p:nvPr/>
        </p:nvSpPr>
        <p:spPr>
          <a:xfrm>
            <a:off x="2656403" y="4544669"/>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乘 18">
            <a:extLst>
              <a:ext uri="{FF2B5EF4-FFF2-40B4-BE49-F238E27FC236}">
                <a16:creationId xmlns:a16="http://schemas.microsoft.com/office/drawing/2014/main" id="{09AF29A2-9178-2A47-8A50-BA48EB73BF6F}"/>
              </a:ext>
            </a:extLst>
          </p:cNvPr>
          <p:cNvSpPr/>
          <p:nvPr/>
        </p:nvSpPr>
        <p:spPr>
          <a:xfrm>
            <a:off x="2934308" y="4542556"/>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乘 19">
            <a:extLst>
              <a:ext uri="{FF2B5EF4-FFF2-40B4-BE49-F238E27FC236}">
                <a16:creationId xmlns:a16="http://schemas.microsoft.com/office/drawing/2014/main" id="{C52368B1-6049-1446-9ECA-7022E4CEBF01}"/>
              </a:ext>
            </a:extLst>
          </p:cNvPr>
          <p:cNvSpPr/>
          <p:nvPr/>
        </p:nvSpPr>
        <p:spPr>
          <a:xfrm>
            <a:off x="3197135" y="4542556"/>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乘 20">
            <a:extLst>
              <a:ext uri="{FF2B5EF4-FFF2-40B4-BE49-F238E27FC236}">
                <a16:creationId xmlns:a16="http://schemas.microsoft.com/office/drawing/2014/main" id="{EE8B7AA2-D7EB-3E41-BCC9-4493B829847C}"/>
              </a:ext>
            </a:extLst>
          </p:cNvPr>
          <p:cNvSpPr/>
          <p:nvPr/>
        </p:nvSpPr>
        <p:spPr>
          <a:xfrm>
            <a:off x="3166976" y="272743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乘 21">
            <a:extLst>
              <a:ext uri="{FF2B5EF4-FFF2-40B4-BE49-F238E27FC236}">
                <a16:creationId xmlns:a16="http://schemas.microsoft.com/office/drawing/2014/main" id="{02E7CE35-4365-FE4A-8802-F1D850751FE9}"/>
              </a:ext>
            </a:extLst>
          </p:cNvPr>
          <p:cNvSpPr/>
          <p:nvPr/>
        </p:nvSpPr>
        <p:spPr>
          <a:xfrm>
            <a:off x="3376015" y="272743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乘 22">
            <a:extLst>
              <a:ext uri="{FF2B5EF4-FFF2-40B4-BE49-F238E27FC236}">
                <a16:creationId xmlns:a16="http://schemas.microsoft.com/office/drawing/2014/main" id="{921DD66B-4E1F-764F-97A8-814BDA5BEEAC}"/>
              </a:ext>
            </a:extLst>
          </p:cNvPr>
          <p:cNvSpPr/>
          <p:nvPr/>
        </p:nvSpPr>
        <p:spPr>
          <a:xfrm>
            <a:off x="3644956" y="2732097"/>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乘 23">
            <a:extLst>
              <a:ext uri="{FF2B5EF4-FFF2-40B4-BE49-F238E27FC236}">
                <a16:creationId xmlns:a16="http://schemas.microsoft.com/office/drawing/2014/main" id="{CE1230FE-93FC-A340-A0DD-596C1B4E05F9}"/>
              </a:ext>
            </a:extLst>
          </p:cNvPr>
          <p:cNvSpPr/>
          <p:nvPr/>
        </p:nvSpPr>
        <p:spPr>
          <a:xfrm>
            <a:off x="3853995" y="2732097"/>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乘 24">
            <a:extLst>
              <a:ext uri="{FF2B5EF4-FFF2-40B4-BE49-F238E27FC236}">
                <a16:creationId xmlns:a16="http://schemas.microsoft.com/office/drawing/2014/main" id="{8A654E54-A5B7-2340-B6CD-8F582197203E}"/>
              </a:ext>
            </a:extLst>
          </p:cNvPr>
          <p:cNvSpPr/>
          <p:nvPr/>
        </p:nvSpPr>
        <p:spPr>
          <a:xfrm>
            <a:off x="4131900" y="272998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乘 25">
            <a:extLst>
              <a:ext uri="{FF2B5EF4-FFF2-40B4-BE49-F238E27FC236}">
                <a16:creationId xmlns:a16="http://schemas.microsoft.com/office/drawing/2014/main" id="{70DDEA1D-318E-B745-86A3-101F40CCE5BA}"/>
              </a:ext>
            </a:extLst>
          </p:cNvPr>
          <p:cNvSpPr/>
          <p:nvPr/>
        </p:nvSpPr>
        <p:spPr>
          <a:xfrm>
            <a:off x="4394727" y="272998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乘 26">
            <a:extLst>
              <a:ext uri="{FF2B5EF4-FFF2-40B4-BE49-F238E27FC236}">
                <a16:creationId xmlns:a16="http://schemas.microsoft.com/office/drawing/2014/main" id="{787815DD-C1E4-1046-8239-FBB1A906ED0C}"/>
              </a:ext>
            </a:extLst>
          </p:cNvPr>
          <p:cNvSpPr/>
          <p:nvPr/>
        </p:nvSpPr>
        <p:spPr>
          <a:xfrm>
            <a:off x="3519449" y="272998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乘 27">
            <a:extLst>
              <a:ext uri="{FF2B5EF4-FFF2-40B4-BE49-F238E27FC236}">
                <a16:creationId xmlns:a16="http://schemas.microsoft.com/office/drawing/2014/main" id="{EF6F7051-FA2A-8E4E-86A5-03E83470F667}"/>
              </a:ext>
            </a:extLst>
          </p:cNvPr>
          <p:cNvSpPr/>
          <p:nvPr/>
        </p:nvSpPr>
        <p:spPr>
          <a:xfrm>
            <a:off x="5569246" y="272743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乘 28">
            <a:extLst>
              <a:ext uri="{FF2B5EF4-FFF2-40B4-BE49-F238E27FC236}">
                <a16:creationId xmlns:a16="http://schemas.microsoft.com/office/drawing/2014/main" id="{CBCB3AAD-7902-BE40-82F0-BF3158E825A6}"/>
              </a:ext>
            </a:extLst>
          </p:cNvPr>
          <p:cNvSpPr/>
          <p:nvPr/>
        </p:nvSpPr>
        <p:spPr>
          <a:xfrm>
            <a:off x="5832073" y="272743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8469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31532-0ABC-411A-AFA1-50257F47EB0D}"/>
              </a:ext>
            </a:extLst>
          </p:cNvPr>
          <p:cNvSpPr>
            <a:spLocks noGrp="1"/>
          </p:cNvSpPr>
          <p:nvPr>
            <p:ph type="title"/>
          </p:nvPr>
        </p:nvSpPr>
        <p:spPr/>
        <p:txBody>
          <a:bodyPr/>
          <a:lstStyle/>
          <a:p>
            <a:r>
              <a:rPr lang="zh-CN" altLang="en-US" dirty="0"/>
              <a:t>逻辑斯蒂回归：模型定义</a:t>
            </a:r>
          </a:p>
        </p:txBody>
      </p:sp>
      <p:sp>
        <p:nvSpPr>
          <p:cNvPr id="3" name="内容占位符 2">
            <a:extLst>
              <a:ext uri="{FF2B5EF4-FFF2-40B4-BE49-F238E27FC236}">
                <a16:creationId xmlns:a16="http://schemas.microsoft.com/office/drawing/2014/main" id="{039D15A9-E0B0-41D5-9CC0-CA2DECCA5601}"/>
              </a:ext>
            </a:extLst>
          </p:cNvPr>
          <p:cNvSpPr>
            <a:spLocks noGrp="1"/>
          </p:cNvSpPr>
          <p:nvPr>
            <p:ph idx="1"/>
          </p:nvPr>
        </p:nvSpPr>
        <p:spPr>
          <a:xfrm>
            <a:off x="755651" y="1052516"/>
            <a:ext cx="10668000" cy="4967287"/>
          </a:xfrm>
        </p:spPr>
        <p:txBody>
          <a:bodyPr/>
          <a:lstStyle/>
          <a:p>
            <a:r>
              <a:rPr lang="zh-CN" altLang="en-US" dirty="0"/>
              <a:t>逻辑斯蒂回归模型 </a:t>
            </a:r>
            <a:r>
              <a:rPr lang="en-US" altLang="zh-CN" dirty="0">
                <a:sym typeface="Wingdings" panose="05000000000000000000" pitchFamily="2" charset="2"/>
              </a:rPr>
              <a:t>(</a:t>
            </a:r>
            <a:r>
              <a:rPr lang="zh-CN" altLang="en-US" dirty="0">
                <a:sym typeface="Wingdings" panose="05000000000000000000" pitchFamily="2" charset="2"/>
              </a:rPr>
              <a:t>线性回归模型</a:t>
            </a:r>
            <a:r>
              <a:rPr lang="en-US" altLang="zh-CN" dirty="0">
                <a:sym typeface="Wingdings" panose="05000000000000000000" pitchFamily="2" charset="2"/>
              </a:rPr>
              <a:t>+sigmoid</a:t>
            </a:r>
            <a:r>
              <a:rPr lang="zh-CN" altLang="en-US" dirty="0">
                <a:sym typeface="Wingdings" panose="05000000000000000000" pitchFamily="2" charset="2"/>
              </a:rPr>
              <a:t>函数</a:t>
            </a:r>
            <a:r>
              <a:rPr lang="en-US" altLang="zh-CN" dirty="0">
                <a:sym typeface="Wingdings" panose="05000000000000000000" pitchFamily="2" charset="2"/>
              </a:rPr>
              <a:t>)</a:t>
            </a:r>
            <a:endParaRPr lang="en-US" altLang="zh-CN" dirty="0"/>
          </a:p>
          <a:p>
            <a:endParaRPr lang="en-US" altLang="zh-CN" dirty="0"/>
          </a:p>
          <a:p>
            <a:endParaRPr lang="en-US" altLang="zh-CN" dirty="0"/>
          </a:p>
          <a:p>
            <a:endParaRPr lang="en-US" altLang="zh-CN" dirty="0"/>
          </a:p>
          <a:p>
            <a:r>
              <a:rPr lang="en-US" altLang="zh-CN" dirty="0"/>
              <a:t>sigmoid</a:t>
            </a:r>
            <a:r>
              <a:rPr lang="zh-CN" altLang="en-US" dirty="0"/>
              <a:t>函数的性质：</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日期占位符 3">
            <a:extLst>
              <a:ext uri="{FF2B5EF4-FFF2-40B4-BE49-F238E27FC236}">
                <a16:creationId xmlns:a16="http://schemas.microsoft.com/office/drawing/2014/main" id="{EBC5D8EC-939D-4D38-862B-7AABB33AA24B}"/>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98AB92C7-D0F6-46E1-9EDA-EEA2C107D1A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724B8F93-E2CB-46B1-9358-EA5A9C4A0292}"/>
              </a:ext>
            </a:extLst>
          </p:cNvPr>
          <p:cNvSpPr>
            <a:spLocks noGrp="1"/>
          </p:cNvSpPr>
          <p:nvPr>
            <p:ph type="sldNum" sz="quarter" idx="12"/>
          </p:nvPr>
        </p:nvSpPr>
        <p:spPr/>
        <p:txBody>
          <a:bodyPr/>
          <a:lstStyle/>
          <a:p>
            <a:pPr>
              <a:defRPr/>
            </a:pPr>
            <a:fld id="{64C9EB70-B654-4058-838F-8806615D92E5}" type="slidenum">
              <a:rPr lang="en-US" altLang="zh-CN" smtClean="0"/>
              <a:pPr>
                <a:defRPr/>
              </a:pPr>
              <a:t>71</a:t>
            </a:fld>
            <a:endParaRPr lang="en-US" altLang="zh-CN"/>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6882CF6-05B7-4090-8021-A59BCDC325F4}"/>
                  </a:ext>
                </a:extLst>
              </p:cNvPr>
              <p:cNvSpPr txBox="1"/>
              <p:nvPr/>
            </p:nvSpPr>
            <p:spPr>
              <a:xfrm>
                <a:off x="1233182" y="1547768"/>
                <a:ext cx="45617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0" i="1" smtClean="0">
                              <a:latin typeface="Cambria Math" panose="02040503050406030204" pitchFamily="18" charset="0"/>
                            </a:rPr>
                            <m:t>𝑇</m:t>
                          </m:r>
                        </m:sup>
                      </m:sSup>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𝑀</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𝑀</m:t>
                          </m:r>
                        </m:sub>
                      </m:sSub>
                    </m:oMath>
                  </m:oMathPara>
                </a14:m>
                <a:endParaRPr lang="en-US" altLang="zh-CN" b="1" dirty="0"/>
              </a:p>
            </p:txBody>
          </p:sp>
        </mc:Choice>
        <mc:Fallback xmlns="">
          <p:sp>
            <p:nvSpPr>
              <p:cNvPr id="7" name="文本框 6">
                <a:extLst>
                  <a:ext uri="{FF2B5EF4-FFF2-40B4-BE49-F238E27FC236}">
                    <a16:creationId xmlns:a16="http://schemas.microsoft.com/office/drawing/2014/main" id="{F6882CF6-05B7-4090-8021-A59BCDC325F4}"/>
                  </a:ext>
                </a:extLst>
              </p:cNvPr>
              <p:cNvSpPr txBox="1">
                <a:spLocks noRot="1" noChangeAspect="1" noMove="1" noResize="1" noEditPoints="1" noAdjustHandles="1" noChangeArrowheads="1" noChangeShapeType="1" noTextEdit="1"/>
              </p:cNvSpPr>
              <p:nvPr/>
            </p:nvSpPr>
            <p:spPr>
              <a:xfrm>
                <a:off x="1233182" y="1547768"/>
                <a:ext cx="4561762" cy="276999"/>
              </a:xfrm>
              <a:prstGeom prst="rect">
                <a:avLst/>
              </a:prstGeom>
              <a:blipFill>
                <a:blip r:embed="rId3"/>
                <a:stretch>
                  <a:fillRect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1A737E0-08EB-4D03-8591-0F5E30DE91CD}"/>
                  </a:ext>
                </a:extLst>
              </p:cNvPr>
              <p:cNvSpPr txBox="1"/>
              <p:nvPr/>
            </p:nvSpPr>
            <p:spPr>
              <a:xfrm>
                <a:off x="1233182" y="1909718"/>
                <a:ext cx="5237011" cy="553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sigmoid</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𝒘</m:t>
                                  </m:r>
                                </m:e>
                                <m:sup>
                                  <m:r>
                                    <a:rPr lang="en-US" altLang="zh-CN" i="1">
                                      <a:latin typeface="Cambria Math" panose="02040503050406030204" pitchFamily="18" charset="0"/>
                                    </a:rPr>
                                    <m:t>𝑇</m:t>
                                  </m:r>
                                </m:sup>
                              </m:sSup>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b="0" i="1" smtClean="0">
                                  <a:latin typeface="Cambria Math" panose="02040503050406030204" pitchFamily="18" charset="0"/>
                                </a:rPr>
                                <m:t>)</m:t>
                              </m:r>
                            </m:sup>
                          </m:sSup>
                        </m:den>
                      </m:f>
                    </m:oMath>
                  </m:oMathPara>
                </a14:m>
                <a:endParaRPr lang="zh-CN" altLang="en-US" dirty="0"/>
              </a:p>
            </p:txBody>
          </p:sp>
        </mc:Choice>
        <mc:Fallback xmlns="">
          <p:sp>
            <p:nvSpPr>
              <p:cNvPr id="8" name="文本框 7">
                <a:extLst>
                  <a:ext uri="{FF2B5EF4-FFF2-40B4-BE49-F238E27FC236}">
                    <a16:creationId xmlns:a16="http://schemas.microsoft.com/office/drawing/2014/main" id="{A1A737E0-08EB-4D03-8591-0F5E30DE91CD}"/>
                  </a:ext>
                </a:extLst>
              </p:cNvPr>
              <p:cNvSpPr txBox="1">
                <a:spLocks noRot="1" noChangeAspect="1" noMove="1" noResize="1" noEditPoints="1" noAdjustHandles="1" noChangeArrowheads="1" noChangeShapeType="1" noTextEdit="1"/>
              </p:cNvSpPr>
              <p:nvPr/>
            </p:nvSpPr>
            <p:spPr>
              <a:xfrm>
                <a:off x="1233182" y="1909718"/>
                <a:ext cx="5237011" cy="553613"/>
              </a:xfrm>
              <a:prstGeom prst="rect">
                <a:avLst/>
              </a:prstGeom>
              <a:blipFill>
                <a:blip r:embed="rId4"/>
                <a:stretch>
                  <a:fillRect/>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30DF70AE-BEA5-4DA9-B03B-3E3750063022}"/>
              </a:ext>
            </a:extLst>
          </p:cNvPr>
          <p:cNvGrpSpPr/>
          <p:nvPr/>
        </p:nvGrpSpPr>
        <p:grpSpPr>
          <a:xfrm>
            <a:off x="8026400" y="1206678"/>
            <a:ext cx="3439339" cy="2854497"/>
            <a:chOff x="8026400" y="1206678"/>
            <a:chExt cx="3439339" cy="2854497"/>
          </a:xfrm>
        </p:grpSpPr>
        <mc:AlternateContent xmlns:mc="http://schemas.openxmlformats.org/markup-compatibility/2006" xmlns:a14="http://schemas.microsoft.com/office/drawing/2010/main">
          <mc:Choice Requires="a14">
            <p:graphicFrame>
              <p:nvGraphicFramePr>
                <p:cNvPr id="10" name="对象 9">
                  <a:extLst>
                    <a:ext uri="{FF2B5EF4-FFF2-40B4-BE49-F238E27FC236}">
                      <a16:creationId xmlns:a16="http://schemas.microsoft.com/office/drawing/2014/main" id="{26823B9D-C4E4-468B-B1B6-E4398CDB07EB}"/>
                    </a:ext>
                  </a:extLst>
                </p:cNvPr>
                <p:cNvGraphicFramePr>
                  <a:graphicFrameLocks noChangeAspect="1"/>
                </p:cNvGraphicFramePr>
                <p:nvPr>
                  <p:extLst>
                    <p:ext uri="{D42A27DB-BD31-4B8C-83A1-F6EECF244321}">
                      <p14:modId xmlns:p14="http://schemas.microsoft.com/office/powerpoint/2010/main" val="2421153389"/>
                    </p:ext>
                  </p:extLst>
                </p:nvPr>
              </p:nvGraphicFramePr>
              <p:xfrm>
                <a:off x="8026400" y="1206678"/>
                <a:ext cx="3439339" cy="2292893"/>
              </p:xfrm>
              <a:graphic>
                <a:graphicData uri="http://schemas.openxmlformats.org/presentationml/2006/ole">
                  <mc:AlternateContent>
                    <mc:Choice xmlns:v="urn:schemas-microsoft-com:vml" Requires="v">
                      <p:oleObj spid="_x0000_s5209" name="Acrobat Document" r:id="rId5" imgW="4114620" imgH="2742960" progId="Acrobat.Document.DC">
                        <p:embed/>
                      </p:oleObj>
                    </mc:Choice>
                    <mc:Fallback>
                      <p:oleObj name="Acrobat Document" r:id="rId5" imgW="4114620" imgH="2742960" progId="Acrobat.Document.DC">
                        <p:embed/>
                        <p:pic>
                          <p:nvPicPr>
                            <p:cNvPr id="0" name=""/>
                            <p:cNvPicPr/>
                            <p:nvPr/>
                          </p:nvPicPr>
                          <p:blipFill>
                            <a:blip r:embed="rId6"/>
                            <a:stretch>
                              <a:fillRect/>
                            </a:stretch>
                          </p:blipFill>
                          <p:spPr>
                            <a:xfrm>
                              <a:off x="8026400" y="1206678"/>
                              <a:ext cx="3439339" cy="2292893"/>
                            </a:xfrm>
                            <a:prstGeom prst="rect">
                              <a:avLst/>
                            </a:prstGeom>
                          </p:spPr>
                        </p:pic>
                      </p:oleObj>
                    </mc:Fallback>
                  </mc:AlternateContent>
                </a:graphicData>
              </a:graphic>
            </p:graphicFrame>
          </mc:Choice>
          <mc:Fallback xmlns="">
            <p:graphicFrame>
              <p:nvGraphicFramePr>
                <p:cNvPr id="10" name="对象 9">
                  <a:extLst>
                    <a:ext uri="{FF2B5EF4-FFF2-40B4-BE49-F238E27FC236}">
                      <a16:creationId xmlns:a16="http://schemas.microsoft.com/office/drawing/2014/main" id="{26823B9D-C4E4-468B-B1B6-E4398CDB07EB}"/>
                    </a:ext>
                  </a:extLst>
                </p:cNvPr>
                <p:cNvGraphicFramePr>
                  <a:graphicFrameLocks noChangeAspect="1"/>
                </p:cNvGraphicFramePr>
                <p:nvPr>
                  <p:extLst>
                    <p:ext uri="{D42A27DB-BD31-4B8C-83A1-F6EECF244321}">
                      <p14:modId xmlns:p14="http://schemas.microsoft.com/office/powerpoint/2010/main" val="2421153389"/>
                    </p:ext>
                  </p:extLst>
                </p:nvPr>
              </p:nvGraphicFramePr>
              <p:xfrm>
                <a:off x="8026400" y="1206678"/>
                <a:ext cx="3439339" cy="2292893"/>
              </p:xfrm>
              <a:graphic>
                <a:graphicData uri="http://schemas.openxmlformats.org/presentationml/2006/ole">
                  <mc:AlternateContent>
                    <mc:Choice xmlns:v="urn:schemas-microsoft-com:vml" Requires="v">
                      <p:oleObj spid="_x0000_s5132" name="Acrobat Document" r:id="rId7" imgW="4114620" imgH="2742960" progId="Acrobat.Document.DC">
                        <p:embed/>
                      </p:oleObj>
                    </mc:Choice>
                    <mc:Fallback>
                      <p:oleObj name="Acrobat Document" r:id="rId7" imgW="4114620" imgH="2742960" progId="Acrobat.Document.DC">
                        <p:embed/>
                        <p:pic>
                          <p:nvPicPr>
                            <p:cNvPr id="0" name=""/>
                            <p:cNvPicPr/>
                            <p:nvPr/>
                          </p:nvPicPr>
                          <p:blipFill>
                            <a:blip r:embed="rId8"/>
                            <a:stretch>
                              <a:fillRect/>
                            </a:stretch>
                          </p:blipFill>
                          <p:spPr>
                            <a:xfrm>
                              <a:off x="8026400" y="1206678"/>
                              <a:ext cx="3439339" cy="229289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8F53EE-6588-4005-87FF-B4459C4C3647}"/>
                    </a:ext>
                  </a:extLst>
                </p:cNvPr>
                <p:cNvSpPr txBox="1"/>
                <p:nvPr/>
              </p:nvSpPr>
              <p:spPr>
                <a:xfrm>
                  <a:off x="8953897" y="3536159"/>
                  <a:ext cx="1584343"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p>
                            </m:sSup>
                          </m:den>
                        </m:f>
                      </m:oMath>
                    </m:oMathPara>
                  </a14:m>
                  <a:endParaRPr lang="zh-CN" altLang="en-US" dirty="0"/>
                </a:p>
              </p:txBody>
            </p:sp>
          </mc:Choice>
          <mc:Fallback xmlns="">
            <p:sp>
              <p:nvSpPr>
                <p:cNvPr id="11" name="文本框 10">
                  <a:extLst>
                    <a:ext uri="{FF2B5EF4-FFF2-40B4-BE49-F238E27FC236}">
                      <a16:creationId xmlns:a16="http://schemas.microsoft.com/office/drawing/2014/main" id="{B08F53EE-6588-4005-87FF-B4459C4C3647}"/>
                    </a:ext>
                  </a:extLst>
                </p:cNvPr>
                <p:cNvSpPr txBox="1">
                  <a:spLocks noRot="1" noChangeAspect="1" noMove="1" noResize="1" noEditPoints="1" noAdjustHandles="1" noChangeArrowheads="1" noChangeShapeType="1" noTextEdit="1"/>
                </p:cNvSpPr>
                <p:nvPr/>
              </p:nvSpPr>
              <p:spPr>
                <a:xfrm>
                  <a:off x="8953897" y="3536159"/>
                  <a:ext cx="1584343" cy="525016"/>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22C03BD-031E-4CC8-A760-DB52A097F129}"/>
                  </a:ext>
                </a:extLst>
              </p:cNvPr>
              <p:cNvSpPr/>
              <p:nvPr/>
            </p:nvSpPr>
            <p:spPr>
              <a:xfrm>
                <a:off x="1381594" y="3171866"/>
                <a:ext cx="2784005" cy="2005164"/>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b="0" i="1" dirty="0" smtClean="0">
                          <a:latin typeface="Cambria Math" panose="02040503050406030204" pitchFamily="18" charset="0"/>
                        </a:rPr>
                        <m:t>𝑆</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0</m:t>
                          </m:r>
                        </m:e>
                      </m:d>
                      <m:r>
                        <a:rPr lang="en-US" altLang="zh-CN" i="1" dirty="0">
                          <a:latin typeface="Cambria Math" panose="02040503050406030204" pitchFamily="18" charset="0"/>
                        </a:rPr>
                        <m:t>=0.5</m:t>
                      </m:r>
                    </m:oMath>
                  </m:oMathPara>
                </a14:m>
                <a:endParaRPr lang="en-US" altLang="zh-CN" i="1"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func>
                        <m:funcPr>
                          <m:ctrlPr>
                            <a:rPr lang="en-US" altLang="zh-CN" i="1" dirty="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lim</m:t>
                              </m:r>
                            </m:e>
                            <m:lim>
                              <m:r>
                                <a:rPr lang="en-US" altLang="zh-CN" i="1" dirty="0">
                                  <a:latin typeface="Cambria Math" panose="02040503050406030204" pitchFamily="18" charset="0"/>
                                </a:rPr>
                                <m:t>𝑥</m:t>
                              </m:r>
                              <m:r>
                                <a:rPr lang="en-US" altLang="zh-CN" i="1" dirty="0">
                                  <a:latin typeface="Cambria Math" panose="02040503050406030204" pitchFamily="18" charset="0"/>
                                </a:rPr>
                                <m:t>→</m:t>
                              </m:r>
                              <m:r>
                                <m:rPr>
                                  <m:lit/>
                                </m:rPr>
                                <a:rPr lang="en-US" altLang="zh-CN" i="1" dirty="0">
                                  <a:latin typeface="Cambria Math" panose="02040503050406030204" pitchFamily="18" charset="0"/>
                                </a:rPr>
                                <m:t>−</m:t>
                              </m:r>
                              <m:r>
                                <a:rPr lang="en-US" altLang="zh-CN" i="1" dirty="0">
                                  <a:latin typeface="Cambria Math" panose="02040503050406030204" pitchFamily="18" charset="0"/>
                                </a:rPr>
                                <m:t>∞</m:t>
                              </m:r>
                            </m:lim>
                          </m:limLow>
                        </m:fName>
                        <m:e>
                          <m:r>
                            <a:rPr lang="en-US" altLang="zh-CN" b="0" i="1" dirty="0" smtClean="0">
                              <a:latin typeface="Cambria Math" panose="02040503050406030204" pitchFamily="18" charset="0"/>
                            </a:rPr>
                            <m:t>𝑆</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e>
                      </m:func>
                      <m:r>
                        <a:rPr lang="en-US" altLang="zh-CN" i="1" dirty="0">
                          <a:latin typeface="Cambria Math" panose="02040503050406030204" pitchFamily="18" charset="0"/>
                        </a:rPr>
                        <m:t>=</m:t>
                      </m:r>
                      <m:r>
                        <a:rPr lang="en-US" altLang="zh-CN" b="0" i="1" dirty="0" smtClean="0">
                          <a:latin typeface="Cambria Math" panose="02040503050406030204" pitchFamily="18" charset="0"/>
                        </a:rPr>
                        <m:t>0</m:t>
                      </m:r>
                    </m:oMath>
                  </m:oMathPara>
                </a14:m>
                <a:endParaRPr lang="en-US" altLang="zh-CN"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func>
                        <m:funcPr>
                          <m:ctrlPr>
                            <a:rPr lang="en-US" altLang="zh-CN" i="1" dirty="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lim</m:t>
                              </m:r>
                            </m:e>
                            <m:lim>
                              <m:r>
                                <a:rPr lang="en-US" altLang="zh-CN" i="1" dirty="0">
                                  <a:latin typeface="Cambria Math" panose="02040503050406030204" pitchFamily="18" charset="0"/>
                                </a:rPr>
                                <m:t>𝑥</m:t>
                              </m:r>
                              <m:r>
                                <a:rPr lang="en-US" altLang="zh-CN" i="1" dirty="0">
                                  <a:latin typeface="Cambria Math" panose="02040503050406030204" pitchFamily="18" charset="0"/>
                                </a:rPr>
                                <m:t>→+∞</m:t>
                              </m:r>
                            </m:lim>
                          </m:limLow>
                        </m:fName>
                        <m:e>
                          <m:r>
                            <a:rPr lang="en-US" altLang="zh-CN" b="0" i="1" dirty="0" smtClean="0">
                              <a:latin typeface="Cambria Math" panose="02040503050406030204" pitchFamily="18" charset="0"/>
                            </a:rPr>
                            <m:t>𝑆</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e>
                      </m:func>
                      <m:r>
                        <a:rPr lang="en-US" altLang="zh-CN" i="1" dirty="0">
                          <a:latin typeface="Cambria Math" panose="02040503050406030204" pitchFamily="18" charset="0"/>
                        </a:rPr>
                        <m:t>=</m:t>
                      </m:r>
                      <m:r>
                        <a:rPr lang="en-US" altLang="zh-CN" b="0" i="1" dirty="0" smtClean="0">
                          <a:latin typeface="Cambria Math" panose="02040503050406030204" pitchFamily="18" charset="0"/>
                        </a:rPr>
                        <m:t>1</m:t>
                      </m:r>
                    </m:oMath>
                  </m:oMathPara>
                </a14:m>
                <a:endParaRPr lang="en-US" altLang="zh-CN"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dirty="0">
                  <a:latin typeface="Times New Roman" panose="02020603050405020304" pitchFamily="18" charset="0"/>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922C03BD-031E-4CC8-A760-DB52A097F129}"/>
                  </a:ext>
                </a:extLst>
              </p:cNvPr>
              <p:cNvSpPr>
                <a:spLocks noRot="1" noChangeAspect="1" noMove="1" noResize="1" noEditPoints="1" noAdjustHandles="1" noChangeArrowheads="1" noChangeShapeType="1" noTextEdit="1"/>
              </p:cNvSpPr>
              <p:nvPr/>
            </p:nvSpPr>
            <p:spPr>
              <a:xfrm>
                <a:off x="1381594" y="3171866"/>
                <a:ext cx="2784005" cy="2005164"/>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65142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8F22F-A42A-4D34-AB5D-775A66F12412}"/>
              </a:ext>
            </a:extLst>
          </p:cNvPr>
          <p:cNvSpPr>
            <a:spLocks noGrp="1"/>
          </p:cNvSpPr>
          <p:nvPr>
            <p:ph type="title"/>
          </p:nvPr>
        </p:nvSpPr>
        <p:spPr/>
        <p:txBody>
          <a:bodyPr/>
          <a:lstStyle/>
          <a:p>
            <a:r>
              <a:rPr lang="zh-CN" altLang="en-US" dirty="0"/>
              <a:t>逻辑斯蒂回归：损失函数</a:t>
            </a:r>
          </a:p>
        </p:txBody>
      </p:sp>
      <p:sp>
        <p:nvSpPr>
          <p:cNvPr id="3" name="内容占位符 2">
            <a:extLst>
              <a:ext uri="{FF2B5EF4-FFF2-40B4-BE49-F238E27FC236}">
                <a16:creationId xmlns:a16="http://schemas.microsoft.com/office/drawing/2014/main" id="{ECE8911C-22B4-4AF8-B3B8-C45E8AFABD66}"/>
              </a:ext>
            </a:extLst>
          </p:cNvPr>
          <p:cNvSpPr>
            <a:spLocks noGrp="1"/>
          </p:cNvSpPr>
          <p:nvPr>
            <p:ph idx="1"/>
          </p:nvPr>
        </p:nvSpPr>
        <p:spPr/>
        <p:txBody>
          <a:bodyPr/>
          <a:lstStyle/>
          <a:p>
            <a:r>
              <a:rPr lang="zh-CN" altLang="en-US" dirty="0"/>
              <a:t>损失函数：交叉熵损失函数（通过极大似然估计推导得出）</a:t>
            </a:r>
            <a:endParaRPr lang="en-US" altLang="zh-CN" dirty="0"/>
          </a:p>
          <a:p>
            <a:endParaRPr lang="en-US" altLang="zh-CN" dirty="0"/>
          </a:p>
          <a:p>
            <a:endParaRPr lang="en-US" altLang="zh-CN" dirty="0"/>
          </a:p>
          <a:p>
            <a:endParaRPr lang="en-US" altLang="zh-CN" dirty="0"/>
          </a:p>
          <a:p>
            <a:endParaRPr lang="en-US" altLang="zh-CN" dirty="0"/>
          </a:p>
          <a:p>
            <a:r>
              <a:rPr lang="zh-CN" altLang="en-US" dirty="0"/>
              <a:t>求解最优参数组合：使用梯度下降法计算得出。</a:t>
            </a:r>
            <a:endParaRPr lang="en-US" altLang="zh-CN" dirty="0"/>
          </a:p>
        </p:txBody>
      </p:sp>
      <p:sp>
        <p:nvSpPr>
          <p:cNvPr id="4" name="日期占位符 3">
            <a:extLst>
              <a:ext uri="{FF2B5EF4-FFF2-40B4-BE49-F238E27FC236}">
                <a16:creationId xmlns:a16="http://schemas.microsoft.com/office/drawing/2014/main" id="{78B33DC6-9F68-47B5-BA95-8E7C4D96672B}"/>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F77565A1-F384-4C80-8C58-A68228928891}"/>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7D7108B-BA04-449E-8F96-2A48C48D4EF5}"/>
              </a:ext>
            </a:extLst>
          </p:cNvPr>
          <p:cNvSpPr>
            <a:spLocks noGrp="1"/>
          </p:cNvSpPr>
          <p:nvPr>
            <p:ph type="sldNum" sz="quarter" idx="12"/>
          </p:nvPr>
        </p:nvSpPr>
        <p:spPr/>
        <p:txBody>
          <a:bodyPr/>
          <a:lstStyle/>
          <a:p>
            <a:pPr>
              <a:defRPr/>
            </a:pPr>
            <a:fld id="{64C9EB70-B654-4058-838F-8806615D92E5}" type="slidenum">
              <a:rPr lang="en-US" altLang="zh-CN" smtClean="0"/>
              <a:pPr>
                <a:defRPr/>
              </a:pPr>
              <a:t>72</a:t>
            </a:fld>
            <a:endParaRPr lang="en-US" altLang="zh-CN"/>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620ECDD-A692-4B90-B461-40BC6F86B3D4}"/>
                  </a:ext>
                </a:extLst>
              </p:cNvPr>
              <p:cNvSpPr txBox="1"/>
              <p:nvPr/>
            </p:nvSpPr>
            <p:spPr>
              <a:xfrm>
                <a:off x="1258349" y="1648436"/>
                <a:ext cx="7989047"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𝐿</m:t>
                      </m:r>
                      <m:d>
                        <m:dPr>
                          <m:ctrlPr>
                            <a:rPr lang="en-US" altLang="zh-CN" i="1">
                              <a:latin typeface="Cambria Math" panose="02040503050406030204" pitchFamily="18" charset="0"/>
                            </a:rPr>
                          </m:ctrlPr>
                        </m:dPr>
                        <m:e>
                          <m:r>
                            <a:rPr lang="en-US" altLang="zh-CN" b="1" i="1">
                              <a:latin typeface="Cambria Math" panose="02040503050406030204" pitchFamily="18" charset="0"/>
                            </a:rPr>
                            <m:t>𝒘</m:t>
                          </m:r>
                          <m:r>
                            <a:rPr lang="en-US" altLang="zh-CN" i="1">
                              <a:latin typeface="Cambria Math" panose="02040503050406030204" pitchFamily="18" charset="0"/>
                            </a:rPr>
                            <m:t>,</m:t>
                          </m:r>
                          <m:r>
                            <a:rPr lang="en-US" altLang="zh-CN" i="1">
                              <a:latin typeface="Cambria Math" panose="02040503050406030204" pitchFamily="18" charset="0"/>
                            </a:rPr>
                            <m:t>𝑏</m:t>
                          </m:r>
                        </m:e>
                      </m:d>
                      <m:r>
                        <a:rPr lang="en-US" altLang="zh-CN" i="1">
                          <a:latin typeface="Cambria Math" panose="02040503050406030204" pitchFamily="18" charset="0"/>
                        </a:rPr>
                        <m:t>=</m:t>
                      </m:r>
                      <m:r>
                        <a:rPr lang="en-US" altLang="zh-CN" b="0" i="1" smtClean="0">
                          <a:latin typeface="Cambria Math" charset="0"/>
                        </a:rPr>
                        <m:t>−</m:t>
                      </m:r>
                      <m:f>
                        <m:fPr>
                          <m:ctrlPr>
                            <a:rPr lang="mr-IN" altLang="zh-CN" b="0" i="1" smtClean="0">
                              <a:latin typeface="Cambria Math" panose="02040503050406030204" pitchFamily="18" charset="0"/>
                            </a:rPr>
                          </m:ctrlPr>
                        </m:fPr>
                        <m:num>
                          <m:r>
                            <a:rPr lang="en-US" altLang="zh-CN" b="0" i="1" smtClean="0">
                              <a:latin typeface="Cambria Math" charset="0"/>
                            </a:rPr>
                            <m:t>1</m:t>
                          </m:r>
                        </m:num>
                        <m:den>
                          <m:r>
                            <a:rPr lang="en-US" altLang="zh-CN" b="0" i="1" smtClean="0">
                              <a:latin typeface="Cambria Math" charset="0"/>
                            </a:rPr>
                            <m:t>𝑁</m:t>
                          </m:r>
                        </m:den>
                      </m:f>
                      <m:d>
                        <m:dPr>
                          <m:begChr m:val="["/>
                          <m:endChr m:val="]"/>
                          <m:ctrlPr>
                            <a:rPr lang="mr-IN" altLang="zh-CN" b="0" i="1" smtClean="0">
                              <a:latin typeface="Cambria Math" panose="02040503050406030204" pitchFamily="18" charset="0"/>
                            </a:rPr>
                          </m:ctrlPr>
                        </m:dPr>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sSup>
                                <m:sSupPr>
                                  <m:ctrlPr>
                                    <a:rPr lang="en-US" altLang="zh-CN" b="0" i="1" smtClean="0">
                                      <a:latin typeface="Cambria Math" panose="02040503050406030204" pitchFamily="18" charset="0"/>
                                    </a:rPr>
                                  </m:ctrlPr>
                                </m:sSupPr>
                                <m:e>
                                  <m:r>
                                    <a:rPr lang="en-US" altLang="zh-CN" b="0" i="1" smtClean="0">
                                      <a:latin typeface="Cambria Math" charset="0"/>
                                    </a:rPr>
                                    <m:t>𝑦</m:t>
                                  </m:r>
                                </m:e>
                                <m:sup>
                                  <m:r>
                                    <a:rPr lang="en-US" altLang="zh-CN" b="0" i="1" smtClean="0">
                                      <a:latin typeface="Cambria Math" charset="0"/>
                                    </a:rPr>
                                    <m:t>(</m:t>
                                  </m:r>
                                  <m:r>
                                    <a:rPr lang="en-US" altLang="zh-CN" b="0" i="1" smtClean="0">
                                      <a:latin typeface="Cambria Math" charset="0"/>
                                    </a:rPr>
                                    <m:t>𝑖</m:t>
                                  </m:r>
                                  <m:r>
                                    <a:rPr lang="en-US" altLang="zh-CN" b="0" i="1" smtClean="0">
                                      <a:latin typeface="Cambria Math" charset="0"/>
                                    </a:rPr>
                                    <m:t>)</m:t>
                                  </m:r>
                                </m:sup>
                              </m:sSup>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𝒘</m:t>
                                                  </m:r>
                                                </m:e>
                                                <m:sup>
                                                  <m:r>
                                                    <a:rPr lang="en-US" altLang="zh-CN" i="1">
                                                      <a:latin typeface="Cambria Math" panose="02040503050406030204" pitchFamily="18" charset="0"/>
                                                    </a:rPr>
                                                    <m:t>𝑇</m:t>
                                                  </m:r>
                                                </m:sup>
                                              </m:sSup>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sup>
                                          </m:sSup>
                                        </m:den>
                                      </m:f>
                                    </m:e>
                                  </m:d>
                                </m:e>
                              </m:func>
                              <m:r>
                                <a:rPr lang="en-US" altLang="zh-CN" b="0" i="1" smtClean="0">
                                  <a:latin typeface="Cambria Math" charset="0"/>
                                </a:rPr>
                                <m:t>+</m:t>
                              </m:r>
                              <m:d>
                                <m:dPr>
                                  <m:ctrlPr>
                                    <a:rPr lang="mr-IN" altLang="zh-CN" b="0" i="1" smtClean="0">
                                      <a:latin typeface="Cambria Math" panose="02040503050406030204" pitchFamily="18" charset="0"/>
                                    </a:rPr>
                                  </m:ctrlPr>
                                </m:dPr>
                                <m:e>
                                  <m:r>
                                    <a:rPr lang="en-US" altLang="zh-CN" b="0" i="1" smtClean="0">
                                      <a:latin typeface="Cambria Math" charset="0"/>
                                    </a:rPr>
                                    <m:t>1−</m:t>
                                  </m:r>
                                  <m:sSup>
                                    <m:sSupPr>
                                      <m:ctrlPr>
                                        <a:rPr lang="en-US" altLang="zh-CN" b="0" i="1" smtClean="0">
                                          <a:latin typeface="Cambria Math" panose="02040503050406030204" pitchFamily="18" charset="0"/>
                                        </a:rPr>
                                      </m:ctrlPr>
                                    </m:sSupPr>
                                    <m:e>
                                      <m:r>
                                        <a:rPr lang="en-US" altLang="zh-CN" b="0" i="1" smtClean="0">
                                          <a:latin typeface="Cambria Math" charset="0"/>
                                        </a:rPr>
                                        <m:t>𝑦</m:t>
                                      </m:r>
                                    </m:e>
                                    <m:sup>
                                      <m:r>
                                        <a:rPr lang="en-US" altLang="zh-CN" b="0" i="1" smtClean="0">
                                          <a:latin typeface="Cambria Math" charset="0"/>
                                        </a:rPr>
                                        <m:t>(</m:t>
                                      </m:r>
                                      <m:r>
                                        <a:rPr lang="en-US" altLang="zh-CN" b="0" i="1" smtClean="0">
                                          <a:latin typeface="Cambria Math" charset="0"/>
                                        </a:rPr>
                                        <m:t>𝑖</m:t>
                                      </m:r>
                                      <m:r>
                                        <a:rPr lang="en-US" altLang="zh-CN" b="0" i="1" smtClean="0">
                                          <a:latin typeface="Cambria Math" charset="0"/>
                                        </a:rPr>
                                        <m:t>)</m:t>
                                      </m:r>
                                    </m:sup>
                                  </m:sSup>
                                </m:e>
                              </m:d>
                              <m:func>
                                <m:funcPr>
                                  <m:ctrlPr>
                                    <a:rPr lang="zh-CN" altLang="en-US" b="0" i="1" smtClean="0">
                                      <a:latin typeface="Cambria Math" panose="02040503050406030204" pitchFamily="18" charset="0"/>
                                    </a:rPr>
                                  </m:ctrlPr>
                                </m:funcPr>
                                <m:fName>
                                  <m:r>
                                    <m:rPr>
                                      <m:sty m:val="p"/>
                                    </m:rPr>
                                    <a:rPr lang="en-US" altLang="zh-CN" b="0" i="0" smtClean="0">
                                      <a:latin typeface="Cambria Math" charset="0"/>
                                    </a:rPr>
                                    <m:t>log</m:t>
                                  </m:r>
                                </m:fName>
                                <m:e>
                                  <m:d>
                                    <m:dPr>
                                      <m:ctrlPr>
                                        <a:rPr lang="mr-IN" altLang="zh-CN" b="0" i="1" smtClean="0">
                                          <a:latin typeface="Cambria Math" panose="02040503050406030204" pitchFamily="18" charset="0"/>
                                        </a:rPr>
                                      </m:ctrlPr>
                                    </m:dPr>
                                    <m:e>
                                      <m:r>
                                        <a:rPr lang="en-US" altLang="zh-CN" b="0" i="1" smtClean="0">
                                          <a:latin typeface="Cambria Math"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𝒘</m:t>
                                                  </m:r>
                                                </m:e>
                                                <m:sup>
                                                  <m:r>
                                                    <a:rPr lang="en-US" altLang="zh-CN" i="1">
                                                      <a:latin typeface="Cambria Math" panose="02040503050406030204" pitchFamily="18" charset="0"/>
                                                    </a:rPr>
                                                    <m:t>𝑇</m:t>
                                                  </m:r>
                                                </m:sup>
                                              </m:sSup>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sup>
                                          </m:sSup>
                                        </m:den>
                                      </m:f>
                                    </m:e>
                                  </m:d>
                                </m:e>
                              </m:func>
                            </m:e>
                          </m:nary>
                        </m:e>
                      </m:d>
                    </m:oMath>
                  </m:oMathPara>
                </a14:m>
                <a:endParaRPr lang="zh-CN" altLang="en-US" dirty="0"/>
              </a:p>
            </p:txBody>
          </p:sp>
        </mc:Choice>
        <mc:Fallback xmlns="">
          <p:sp>
            <p:nvSpPr>
              <p:cNvPr id="7" name="文本框 6">
                <a:extLst>
                  <a:ext uri="{FF2B5EF4-FFF2-40B4-BE49-F238E27FC236}">
                    <a16:creationId xmlns:a16="http://schemas.microsoft.com/office/drawing/2014/main" xmlns="" xmlns:a14="http://schemas.microsoft.com/office/drawing/2010/main" id="{D620ECDD-A692-4B90-B461-40BC6F86B3D4}"/>
                  </a:ext>
                </a:extLst>
              </p:cNvPr>
              <p:cNvSpPr txBox="1">
                <a:spLocks noRot="1" noChangeAspect="1" noMove="1" noResize="1" noEditPoints="1" noAdjustHandles="1" noChangeArrowheads="1" noChangeShapeType="1" noTextEdit="1"/>
              </p:cNvSpPr>
              <p:nvPr/>
            </p:nvSpPr>
            <p:spPr>
              <a:xfrm>
                <a:off x="1258349" y="1648436"/>
                <a:ext cx="7989047" cy="778931"/>
              </a:xfrm>
              <a:prstGeom prst="rect">
                <a:avLst/>
              </a:prstGeom>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82642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239C83-E2B1-4AC8-AF46-4A5EF195F115}"/>
              </a:ext>
            </a:extLst>
          </p:cNvPr>
          <p:cNvSpPr>
            <a:spLocks noGrp="1"/>
          </p:cNvSpPr>
          <p:nvPr>
            <p:ph type="title"/>
          </p:nvPr>
        </p:nvSpPr>
        <p:spPr/>
        <p:txBody>
          <a:bodyPr/>
          <a:lstStyle/>
          <a:p>
            <a:r>
              <a:rPr lang="zh-CN" altLang="en-US" dirty="0"/>
              <a:t>逻辑斯蒂回归：决策边界</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FA0A70C-64E7-4189-A688-74951241AC94}"/>
                  </a:ext>
                </a:extLst>
              </p:cNvPr>
              <p:cNvSpPr>
                <a:spLocks noGrp="1"/>
              </p:cNvSpPr>
              <p:nvPr>
                <p:ph idx="1"/>
              </p:nvPr>
            </p:nvSpPr>
            <p:spPr/>
            <p:txBody>
              <a:bodyPr/>
              <a:lstStyle/>
              <a:p>
                <a:r>
                  <a:rPr lang="zh-CN" altLang="en-US" dirty="0"/>
                  <a:t>决策边界：根据学习出来的参数组合形成的一个边界，边界的两侧分别预测为不同的类型。</a:t>
                </a:r>
                <a:endParaRPr lang="en-US" altLang="zh-CN" dirty="0"/>
              </a:p>
              <a:p>
                <a:r>
                  <a:rPr lang="zh-CN" altLang="en-US" dirty="0"/>
                  <a:t>逻辑回归的决策边界是超平面，即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𝒘</m:t>
                        </m:r>
                      </m:e>
                      <m:sup>
                        <m:r>
                          <a:rPr lang="en-US" altLang="zh-CN" b="1" i="1">
                            <a:latin typeface="Cambria Math" panose="02040503050406030204" pitchFamily="18" charset="0"/>
                          </a:rPr>
                          <m:t>𝑻</m:t>
                        </m:r>
                      </m:sup>
                    </m:sSup>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𝑏</m:t>
                    </m:r>
                  </m:oMath>
                </a14:m>
                <a:endParaRPr lang="zh-CN" altLang="en-US" i="1"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a:t>思考：如果</a:t>
                </a:r>
                <a:r>
                  <a:rPr lang="zh-CN" altLang="en-US" dirty="0"/>
                  <a:t>数据的分界线是非线性的该如何处理？</a:t>
                </a:r>
              </a:p>
            </p:txBody>
          </p:sp>
        </mc:Choice>
        <mc:Fallback xmlns="">
          <p:sp>
            <p:nvSpPr>
              <p:cNvPr id="3" name="内容占位符 2">
                <a:extLst>
                  <a:ext uri="{FF2B5EF4-FFF2-40B4-BE49-F238E27FC236}">
                    <a16:creationId xmlns="" xmlns:a16="http://schemas.microsoft.com/office/drawing/2014/main" xmlns:a14="http://schemas.microsoft.com/office/drawing/2010/main" id="{2FA0A70C-64E7-4189-A688-74951241AC94}"/>
                  </a:ext>
                </a:extLst>
              </p:cNvPr>
              <p:cNvSpPr>
                <a:spLocks noGrp="1" noRot="1" noChangeAspect="1" noMove="1" noResize="1" noEditPoints="1" noAdjustHandles="1" noChangeArrowheads="1" noChangeShapeType="1" noTextEdit="1"/>
              </p:cNvSpPr>
              <p:nvPr>
                <p:ph idx="1"/>
              </p:nvPr>
            </p:nvSpPr>
            <p:spPr>
              <a:blipFill rotWithShape="0">
                <a:blip r:embed="rId3"/>
                <a:stretch>
                  <a:fillRect l="-686" t="-85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098B38B2-9801-41B1-88A8-22EAAAA75657}"/>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0B11E78A-72A2-4151-9515-D4567CEF807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4B89DFD1-5C5B-411B-9E0C-B65842C7BD36}"/>
              </a:ext>
            </a:extLst>
          </p:cNvPr>
          <p:cNvSpPr>
            <a:spLocks noGrp="1"/>
          </p:cNvSpPr>
          <p:nvPr>
            <p:ph type="sldNum" sz="quarter" idx="12"/>
          </p:nvPr>
        </p:nvSpPr>
        <p:spPr/>
        <p:txBody>
          <a:bodyPr/>
          <a:lstStyle/>
          <a:p>
            <a:pPr>
              <a:defRPr/>
            </a:pPr>
            <a:fld id="{64C9EB70-B654-4058-838F-8806615D92E5}" type="slidenum">
              <a:rPr lang="en-US" altLang="zh-CN" smtClean="0"/>
              <a:pPr>
                <a:defRPr/>
              </a:pPr>
              <a:t>73</a:t>
            </a:fld>
            <a:endParaRPr lang="en-US" altLang="zh-CN"/>
          </a:p>
        </p:txBody>
      </p:sp>
      <p:graphicFrame>
        <p:nvGraphicFramePr>
          <p:cNvPr id="19" name="对象 18">
            <a:extLst>
              <a:ext uri="{FF2B5EF4-FFF2-40B4-BE49-F238E27FC236}">
                <a16:creationId xmlns:a16="http://schemas.microsoft.com/office/drawing/2014/main" id="{3756A3BC-BF2C-4A77-8A73-75CA90D95430}"/>
              </a:ext>
            </a:extLst>
          </p:cNvPr>
          <p:cNvGraphicFramePr>
            <a:graphicFrameLocks noChangeAspect="1"/>
          </p:cNvGraphicFramePr>
          <p:nvPr>
            <p:extLst>
              <p:ext uri="{D42A27DB-BD31-4B8C-83A1-F6EECF244321}">
                <p14:modId xmlns:p14="http://schemas.microsoft.com/office/powerpoint/2010/main" val="3853685218"/>
              </p:ext>
            </p:extLst>
          </p:nvPr>
        </p:nvGraphicFramePr>
        <p:xfrm>
          <a:off x="4048154" y="2397801"/>
          <a:ext cx="2623891" cy="2623891"/>
        </p:xfrm>
        <a:graphic>
          <a:graphicData uri="http://schemas.openxmlformats.org/presentationml/2006/ole">
            <mc:AlternateContent xmlns:mc="http://schemas.openxmlformats.org/markup-compatibility/2006">
              <mc:Choice xmlns:v="urn:schemas-microsoft-com:vml" Requires="v">
                <p:oleObj spid="_x0000_s6235" name="Acrobat Document" r:id="rId4" imgW="2057310" imgH="2057400" progId="Acrobat.Document.DC">
                  <p:embed/>
                </p:oleObj>
              </mc:Choice>
              <mc:Fallback>
                <p:oleObj name="Acrobat Document" r:id="rId4" imgW="2057310" imgH="2057400" progId="Acrobat.Document.DC">
                  <p:embed/>
                  <p:pic>
                    <p:nvPicPr>
                      <p:cNvPr id="0" name=""/>
                      <p:cNvPicPr/>
                      <p:nvPr/>
                    </p:nvPicPr>
                    <p:blipFill>
                      <a:blip r:embed="rId5"/>
                      <a:stretch>
                        <a:fillRect/>
                      </a:stretch>
                    </p:blipFill>
                    <p:spPr>
                      <a:xfrm>
                        <a:off x="4048154" y="2397801"/>
                        <a:ext cx="2623891" cy="2623891"/>
                      </a:xfrm>
                      <a:prstGeom prst="rect">
                        <a:avLst/>
                      </a:prstGeom>
                    </p:spPr>
                  </p:pic>
                </p:oleObj>
              </mc:Fallback>
            </mc:AlternateContent>
          </a:graphicData>
        </a:graphic>
      </p:graphicFrame>
    </p:spTree>
    <p:extLst>
      <p:ext uri="{BB962C8B-B14F-4D97-AF65-F5344CB8AC3E}">
        <p14:creationId xmlns:p14="http://schemas.microsoft.com/office/powerpoint/2010/main" val="11627956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分类问题：模型评估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55651" y="1052516"/>
                <a:ext cx="7863563" cy="4967287"/>
              </a:xfrm>
            </p:spPr>
            <p:txBody>
              <a:bodyPr>
                <a:normAutofit lnSpcReduction="10000"/>
              </a:bodyPr>
              <a:lstStyle/>
              <a:p>
                <a:r>
                  <a:rPr kumimoji="1" lang="zh-CN" altLang="en-US" dirty="0"/>
                  <a:t>分类问题可以使用下列几个指标来对模型的结果进行评估</a:t>
                </a:r>
                <a:endParaRPr kumimoji="1" lang="en-US" altLang="zh-CN" dirty="0"/>
              </a:p>
              <a:p>
                <a:endParaRPr kumimoji="1" lang="en-US" altLang="zh-CN" dirty="0"/>
              </a:p>
              <a:p>
                <a:r>
                  <a:rPr kumimoji="1" lang="zh-CN" altLang="en-US" dirty="0"/>
                  <a:t>准确率</a:t>
                </a:r>
                <a:r>
                  <a:rPr kumimoji="1" lang="en-US" altLang="zh-CN" dirty="0"/>
                  <a:t>(Accuracy)</a:t>
                </a:r>
                <a:r>
                  <a:rPr kumimoji="1" lang="zh-CN" altLang="en-US" dirty="0"/>
                  <a:t>表示预测正确的样本数所占比重</a:t>
                </a:r>
                <a:endParaRPr kumimoji="1" lang="en-US" altLang="zh-CN" dirty="0"/>
              </a:p>
              <a:p>
                <a:pPr lvl="1"/>
                <a14:m>
                  <m:oMath xmlns:m="http://schemas.openxmlformats.org/officeDocument/2006/math">
                    <m:r>
                      <a:rPr kumimoji="1" lang="en-US" altLang="zh-CN" b="0" i="1" dirty="0" smtClean="0">
                        <a:latin typeface="Cambria Math" charset="0"/>
                      </a:rPr>
                      <m:t>𝐴𝑐𝑐𝑢𝑟𝑎𝑐𝑦</m:t>
                    </m:r>
                    <m:r>
                      <a:rPr kumimoji="1" lang="en-US" altLang="zh-CN" b="0" i="1" dirty="0" smtClean="0">
                        <a:latin typeface="Cambria Math" charset="0"/>
                      </a:rPr>
                      <m:t>=</m:t>
                    </m:r>
                    <m:f>
                      <m:fPr>
                        <m:ctrlPr>
                          <a:rPr kumimoji="1" lang="mr-IN" altLang="zh-CN" b="0" i="1" dirty="0" smtClean="0">
                            <a:latin typeface="Cambria Math" panose="02040503050406030204" pitchFamily="18" charset="0"/>
                          </a:rPr>
                        </m:ctrlPr>
                      </m:fPr>
                      <m:num>
                        <m:r>
                          <a:rPr kumimoji="1" lang="en-US" altLang="zh-CN" b="0" i="1" dirty="0" smtClean="0">
                            <a:latin typeface="Cambria Math" charset="0"/>
                          </a:rPr>
                          <m:t>𝑇𝑃</m:t>
                        </m:r>
                        <m:r>
                          <a:rPr kumimoji="1" lang="en-US" altLang="zh-CN" b="0" i="1" dirty="0" smtClean="0">
                            <a:latin typeface="Cambria Math" charset="0"/>
                          </a:rPr>
                          <m:t>+</m:t>
                        </m:r>
                        <m:r>
                          <a:rPr kumimoji="1" lang="en-US" altLang="zh-CN" b="0" i="1" dirty="0" smtClean="0">
                            <a:latin typeface="Cambria Math" charset="0"/>
                          </a:rPr>
                          <m:t>𝐹𝑁</m:t>
                        </m:r>
                      </m:num>
                      <m:den>
                        <m:r>
                          <a:rPr kumimoji="1" lang="en-US" altLang="zh-CN" b="0" i="1" dirty="0" smtClean="0">
                            <a:latin typeface="Cambria Math" charset="0"/>
                          </a:rPr>
                          <m:t>𝑇𝑃</m:t>
                        </m:r>
                        <m:r>
                          <a:rPr kumimoji="1" lang="en-US" altLang="zh-CN" b="0" i="1" dirty="0" smtClean="0">
                            <a:latin typeface="Cambria Math" charset="0"/>
                          </a:rPr>
                          <m:t>+</m:t>
                        </m:r>
                        <m:r>
                          <a:rPr kumimoji="1" lang="en-US" altLang="zh-CN" b="0" i="1" dirty="0" smtClean="0">
                            <a:latin typeface="Cambria Math" charset="0"/>
                          </a:rPr>
                          <m:t>𝐹𝑃</m:t>
                        </m:r>
                        <m:r>
                          <a:rPr kumimoji="1" lang="en-US" altLang="zh-CN" b="0" i="1" dirty="0" smtClean="0">
                            <a:latin typeface="Cambria Math" charset="0"/>
                          </a:rPr>
                          <m:t>+</m:t>
                        </m:r>
                        <m:r>
                          <a:rPr kumimoji="1" lang="en-US" altLang="zh-CN" b="0" i="1" dirty="0" smtClean="0">
                            <a:latin typeface="Cambria Math" charset="0"/>
                          </a:rPr>
                          <m:t>𝑇𝑁</m:t>
                        </m:r>
                        <m:r>
                          <a:rPr kumimoji="1" lang="en-US" altLang="zh-CN" b="0" i="1" dirty="0" smtClean="0">
                            <a:latin typeface="Cambria Math" charset="0"/>
                          </a:rPr>
                          <m:t>+</m:t>
                        </m:r>
                        <m:r>
                          <a:rPr kumimoji="1" lang="en-US" altLang="zh-CN" b="0" i="1" dirty="0" smtClean="0">
                            <a:latin typeface="Cambria Math" charset="0"/>
                          </a:rPr>
                          <m:t>𝐹𝑁</m:t>
                        </m:r>
                      </m:den>
                    </m:f>
                  </m:oMath>
                </a14:m>
                <a:endParaRPr kumimoji="1" lang="en-US" altLang="zh-CN" dirty="0"/>
              </a:p>
              <a:p>
                <a:r>
                  <a:rPr kumimoji="1" lang="zh-CN" altLang="en-US" dirty="0"/>
                  <a:t>精确率</a:t>
                </a:r>
                <a:r>
                  <a:rPr kumimoji="1" lang="en-US" altLang="zh-CN" dirty="0"/>
                  <a:t>(Precision)</a:t>
                </a:r>
                <a:r>
                  <a:rPr kumimoji="1" lang="zh-CN" altLang="en-US" dirty="0"/>
                  <a:t>表示所有预测值为正例的样本中预测正确的样本所占比重</a:t>
                </a:r>
                <a:endParaRPr kumimoji="1" lang="en-US" altLang="zh-CN" dirty="0"/>
              </a:p>
              <a:p>
                <a:pPr lvl="1"/>
                <a14:m>
                  <m:oMath xmlns:m="http://schemas.openxmlformats.org/officeDocument/2006/math">
                    <m:r>
                      <a:rPr kumimoji="1" lang="en-US" altLang="zh-CN" b="0" i="1" smtClean="0">
                        <a:latin typeface="Cambria Math" charset="0"/>
                      </a:rPr>
                      <m:t>𝑃𝑟𝑒𝑐𝑖𝑠𝑖𝑜𝑛</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𝑇𝑃</m:t>
                        </m:r>
                      </m:num>
                      <m:den>
                        <m:r>
                          <a:rPr kumimoji="1" lang="en-US" altLang="zh-CN" b="0" i="1" smtClean="0">
                            <a:latin typeface="Cambria Math" charset="0"/>
                          </a:rPr>
                          <m:t>𝑇𝑃</m:t>
                        </m:r>
                        <m:r>
                          <a:rPr kumimoji="1" lang="en-US" altLang="zh-CN" b="0" i="1" smtClean="0">
                            <a:latin typeface="Cambria Math" charset="0"/>
                          </a:rPr>
                          <m:t>+</m:t>
                        </m:r>
                        <m:r>
                          <a:rPr kumimoji="1" lang="en-US" altLang="zh-CN" b="0" i="1" smtClean="0">
                            <a:latin typeface="Cambria Math" charset="0"/>
                          </a:rPr>
                          <m:t>𝐹𝑃</m:t>
                        </m:r>
                      </m:den>
                    </m:f>
                  </m:oMath>
                </a14:m>
                <a:endParaRPr kumimoji="1" lang="en-US" altLang="zh-CN" dirty="0"/>
              </a:p>
              <a:p>
                <a:r>
                  <a:rPr kumimoji="1" lang="zh-CN" altLang="en-US" dirty="0"/>
                  <a:t>召回率</a:t>
                </a:r>
                <a:r>
                  <a:rPr kumimoji="1" lang="en-US" altLang="zh-CN" dirty="0"/>
                  <a:t>(Recall)</a:t>
                </a:r>
                <a:r>
                  <a:rPr kumimoji="1" lang="zh-CN" altLang="en-US" dirty="0"/>
                  <a:t>表示所有真实值为正例的样本中预测正确的样本所占比重</a:t>
                </a:r>
                <a:endParaRPr kumimoji="1" lang="en-US" altLang="zh-CN" dirty="0"/>
              </a:p>
              <a:p>
                <a:pPr lvl="1"/>
                <a14:m>
                  <m:oMath xmlns:m="http://schemas.openxmlformats.org/officeDocument/2006/math">
                    <m:r>
                      <a:rPr kumimoji="1" lang="en-US" altLang="zh-CN" b="0" i="1" smtClean="0">
                        <a:latin typeface="Cambria Math" charset="0"/>
                      </a:rPr>
                      <m:t>𝑅𝑒𝑐𝑎𝑙𝑙</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𝑇𝑃</m:t>
                        </m:r>
                      </m:num>
                      <m:den>
                        <m:r>
                          <a:rPr kumimoji="1" lang="en-US" altLang="zh-CN" b="0" i="1" smtClean="0">
                            <a:latin typeface="Cambria Math" charset="0"/>
                          </a:rPr>
                          <m:t>𝑇𝑃</m:t>
                        </m:r>
                        <m:r>
                          <a:rPr kumimoji="1" lang="en-US" altLang="zh-CN" b="0" i="1" smtClean="0">
                            <a:latin typeface="Cambria Math" charset="0"/>
                          </a:rPr>
                          <m:t>+</m:t>
                        </m:r>
                        <m:r>
                          <a:rPr kumimoji="1" lang="en-US" altLang="zh-CN" b="0" i="1" smtClean="0">
                            <a:latin typeface="Cambria Math" charset="0"/>
                          </a:rPr>
                          <m:t>𝐹𝑁</m:t>
                        </m:r>
                      </m:den>
                    </m:f>
                  </m:oMath>
                </a14:m>
                <a:endParaRPr kumimoji="1" lang="en-US" altLang="zh-CN" dirty="0"/>
              </a:p>
              <a:p>
                <a:r>
                  <a:rPr kumimoji="1" lang="en-US" altLang="zh-CN" dirty="0"/>
                  <a:t>F1-Score</a:t>
                </a:r>
                <a:r>
                  <a:rPr kumimoji="1" lang="zh-CN" altLang="en-US" dirty="0"/>
                  <a:t>为</a:t>
                </a:r>
                <a:r>
                  <a:rPr kumimoji="1" lang="en-US" altLang="zh-CN" dirty="0"/>
                  <a:t>precision</a:t>
                </a:r>
                <a:r>
                  <a:rPr kumimoji="1" lang="zh-CN" altLang="en-US" dirty="0"/>
                  <a:t>和</a:t>
                </a:r>
                <a:r>
                  <a:rPr kumimoji="1" lang="en-US" altLang="zh-CN" dirty="0"/>
                  <a:t>recall</a:t>
                </a:r>
                <a:r>
                  <a:rPr kumimoji="1" lang="zh-CN" altLang="en-US" dirty="0"/>
                  <a:t>的调和平均</a:t>
                </a:r>
                <a:endParaRPr kumimoji="1" lang="en-US" altLang="zh-CN" dirty="0"/>
              </a:p>
              <a:p>
                <a:pPr lvl="1"/>
                <a14:m>
                  <m:oMath xmlns:m="http://schemas.openxmlformats.org/officeDocument/2006/math">
                    <m:sSub>
                      <m:sSubPr>
                        <m:ctrlPr>
                          <a:rPr kumimoji="1" lang="en-US" altLang="zh-CN" b="0" i="1" dirty="0" smtClean="0">
                            <a:latin typeface="Cambria Math" panose="02040503050406030204" pitchFamily="18" charset="0"/>
                          </a:rPr>
                        </m:ctrlPr>
                      </m:sSubPr>
                      <m:e>
                        <m:r>
                          <a:rPr kumimoji="1" lang="en-US" altLang="zh-CN" b="0" i="1" dirty="0" smtClean="0">
                            <a:latin typeface="Cambria Math" charset="0"/>
                          </a:rPr>
                          <m:t>𝐹</m:t>
                        </m:r>
                      </m:e>
                      <m:sub>
                        <m:r>
                          <a:rPr kumimoji="1" lang="en-US" altLang="zh-CN" b="0" i="1" dirty="0" smtClean="0">
                            <a:latin typeface="Cambria Math" charset="0"/>
                          </a:rPr>
                          <m:t>1</m:t>
                        </m:r>
                      </m:sub>
                    </m:sSub>
                    <m:r>
                      <a:rPr kumimoji="1" lang="en-US" altLang="zh-CN" b="0" i="1" dirty="0" smtClean="0">
                        <a:latin typeface="Cambria Math" charset="0"/>
                      </a:rPr>
                      <m:t>=</m:t>
                    </m:r>
                    <m:f>
                      <m:fPr>
                        <m:ctrlPr>
                          <a:rPr kumimoji="1" lang="mr-IN" altLang="zh-CN" b="0" i="1" dirty="0" smtClean="0">
                            <a:latin typeface="Cambria Math" panose="02040503050406030204" pitchFamily="18" charset="0"/>
                          </a:rPr>
                        </m:ctrlPr>
                      </m:fPr>
                      <m:num>
                        <m:r>
                          <a:rPr kumimoji="1" lang="en-US" altLang="zh-CN" b="0" i="1" dirty="0" smtClean="0">
                            <a:latin typeface="Cambria Math" charset="0"/>
                          </a:rPr>
                          <m:t>2⋅</m:t>
                        </m:r>
                        <m:r>
                          <a:rPr kumimoji="1" lang="en-US" altLang="zh-CN" b="0" i="1" dirty="0" smtClean="0">
                            <a:latin typeface="Cambria Math" charset="0"/>
                          </a:rPr>
                          <m:t>𝑃𝑟𝑒𝑐𝑖𝑠𝑖𝑜𝑛</m:t>
                        </m:r>
                        <m:r>
                          <a:rPr kumimoji="1" lang="en-US" altLang="zh-CN" b="0" i="1" dirty="0" smtClean="0">
                            <a:latin typeface="Cambria Math" charset="0"/>
                          </a:rPr>
                          <m:t>⋅</m:t>
                        </m:r>
                        <m:r>
                          <a:rPr kumimoji="1" lang="en-US" altLang="zh-CN" b="0" i="1" dirty="0" smtClean="0">
                            <a:latin typeface="Cambria Math" charset="0"/>
                          </a:rPr>
                          <m:t>𝑅𝑒𝑐𝑎𝑙𝑙</m:t>
                        </m:r>
                      </m:num>
                      <m:den>
                        <m:r>
                          <a:rPr kumimoji="1" lang="en-US" altLang="zh-CN" b="0" i="1" dirty="0" smtClean="0">
                            <a:latin typeface="Cambria Math" charset="0"/>
                          </a:rPr>
                          <m:t>𝑃𝑟𝑒𝑐𝑖𝑠𝑖𝑜𝑛</m:t>
                        </m:r>
                        <m:r>
                          <a:rPr kumimoji="1" lang="en-US" altLang="zh-CN" b="0" i="1" dirty="0" smtClean="0">
                            <a:latin typeface="Cambria Math" charset="0"/>
                          </a:rPr>
                          <m:t>+</m:t>
                        </m:r>
                        <m:r>
                          <a:rPr kumimoji="1" lang="en-US" altLang="zh-CN" b="0" i="1" dirty="0" smtClean="0">
                            <a:latin typeface="Cambria Math" charset="0"/>
                          </a:rPr>
                          <m:t>𝑅𝑒𝑐𝑎𝑙𝑙</m:t>
                        </m:r>
                      </m:den>
                    </m:f>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55651" y="1052516"/>
                <a:ext cx="7863563" cy="4967287"/>
              </a:xfrm>
              <a:blipFill rotWithShape="0">
                <a:blip r:embed="rId2"/>
                <a:stretch>
                  <a:fillRect l="-930" t="-1718" r="-15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74</a:t>
            </a:fld>
            <a:endParaRPr lang="en-US" altLang="zh-CN"/>
          </a:p>
        </p:txBody>
      </p:sp>
      <p:graphicFrame>
        <p:nvGraphicFramePr>
          <p:cNvPr id="8" name="表格 7"/>
          <p:cNvGraphicFramePr>
            <a:graphicFrameLocks noGrp="1"/>
          </p:cNvGraphicFramePr>
          <p:nvPr>
            <p:extLst>
              <p:ext uri="{D42A27DB-BD31-4B8C-83A1-F6EECF244321}">
                <p14:modId xmlns:p14="http://schemas.microsoft.com/office/powerpoint/2010/main" val="970766363"/>
              </p:ext>
            </p:extLst>
          </p:nvPr>
        </p:nvGraphicFramePr>
        <p:xfrm>
          <a:off x="8509919" y="1349389"/>
          <a:ext cx="3520403" cy="1112520"/>
        </p:xfrm>
        <a:graphic>
          <a:graphicData uri="http://schemas.openxmlformats.org/drawingml/2006/table">
            <a:tbl>
              <a:tblPr firstRow="1" bandRow="1">
                <a:tableStyleId>{5940675A-B579-460E-94D1-54222C63F5DA}</a:tableStyleId>
              </a:tblPr>
              <a:tblGrid>
                <a:gridCol w="488907">
                  <a:extLst>
                    <a:ext uri="{9D8B030D-6E8A-4147-A177-3AD203B41FA5}">
                      <a16:colId xmlns:a16="http://schemas.microsoft.com/office/drawing/2014/main" val="20000"/>
                    </a:ext>
                  </a:extLst>
                </a:gridCol>
                <a:gridCol w="1515748">
                  <a:extLst>
                    <a:ext uri="{9D8B030D-6E8A-4147-A177-3AD203B41FA5}">
                      <a16:colId xmlns:a16="http://schemas.microsoft.com/office/drawing/2014/main" val="20001"/>
                    </a:ext>
                  </a:extLst>
                </a:gridCol>
                <a:gridCol w="1515748">
                  <a:extLst>
                    <a:ext uri="{9D8B030D-6E8A-4147-A177-3AD203B41FA5}">
                      <a16:colId xmlns:a16="http://schemas.microsoft.com/office/drawing/2014/main" val="20002"/>
                    </a:ext>
                  </a:extLst>
                </a:gridCol>
              </a:tblGrid>
              <a:tr h="370840">
                <a:tc>
                  <a:txBody>
                    <a:bodyPr/>
                    <a:lstStyle/>
                    <a:p>
                      <a:endParaRPr lang="zh-CN" altLang="en-US" dirty="0"/>
                    </a:p>
                  </a:txBody>
                  <a:tcPr/>
                </a:tc>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extLst>
                  <a:ext uri="{0D108BD9-81ED-4DB2-BD59-A6C34878D82A}">
                    <a16:rowId xmlns:a16="http://schemas.microsoft.com/office/drawing/2014/main" val="10000"/>
                  </a:ext>
                </a:extLst>
              </a:tr>
              <a:tr h="370840">
                <a:tc>
                  <a:txBody>
                    <a:bodyPr/>
                    <a:lstStyle/>
                    <a:p>
                      <a:pPr algn="ctr"/>
                      <a:r>
                        <a:rPr lang="en-US" altLang="zh-CN" dirty="0"/>
                        <a:t>1</a:t>
                      </a:r>
                      <a:endParaRPr lang="zh-CN" altLang="en-US" dirty="0"/>
                    </a:p>
                  </a:txBody>
                  <a:tcPr anchor="ctr"/>
                </a:tc>
                <a:tc>
                  <a:txBody>
                    <a:bodyPr/>
                    <a:lstStyle/>
                    <a:p>
                      <a:r>
                        <a:rPr lang="en-US" altLang="zh-CN" b="1" dirty="0"/>
                        <a:t>T</a:t>
                      </a:r>
                      <a:r>
                        <a:rPr lang="en-US" altLang="zh-CN" dirty="0"/>
                        <a:t>rue</a:t>
                      </a:r>
                      <a:r>
                        <a:rPr lang="zh-CN" altLang="en-US" dirty="0"/>
                        <a:t> </a:t>
                      </a:r>
                      <a:r>
                        <a:rPr lang="en-US" altLang="zh-CN" b="1" dirty="0"/>
                        <a:t>P</a:t>
                      </a:r>
                      <a:r>
                        <a:rPr lang="en-US" altLang="zh-CN" dirty="0"/>
                        <a:t>ositive</a:t>
                      </a:r>
                      <a:endParaRPr lang="zh-CN" altLang="en-US" dirty="0"/>
                    </a:p>
                  </a:txBody>
                  <a:tcPr/>
                </a:tc>
                <a:tc>
                  <a:txBody>
                    <a:bodyPr/>
                    <a:lstStyle/>
                    <a:p>
                      <a:r>
                        <a:rPr lang="en-US" altLang="zh-CN" b="1" dirty="0"/>
                        <a:t>F</a:t>
                      </a:r>
                      <a:r>
                        <a:rPr lang="en-US" altLang="zh-CN" dirty="0"/>
                        <a:t>alse</a:t>
                      </a:r>
                      <a:r>
                        <a:rPr lang="zh-CN" altLang="en-US" dirty="0"/>
                        <a:t> </a:t>
                      </a:r>
                      <a:r>
                        <a:rPr lang="en-US" altLang="zh-CN" b="1" dirty="0"/>
                        <a:t>P</a:t>
                      </a:r>
                      <a:r>
                        <a:rPr lang="en-US" altLang="zh-CN" dirty="0"/>
                        <a:t>ositive</a:t>
                      </a: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0</a:t>
                      </a:r>
                      <a:endParaRPr lang="zh-CN" altLang="en-US" dirty="0"/>
                    </a:p>
                  </a:txBody>
                  <a:tcPr anchor="ctr"/>
                </a:tc>
                <a:tc>
                  <a:txBody>
                    <a:bodyPr/>
                    <a:lstStyle/>
                    <a:p>
                      <a:r>
                        <a:rPr lang="en-US" altLang="zh-CN" b="1" dirty="0"/>
                        <a:t>F</a:t>
                      </a:r>
                      <a:r>
                        <a:rPr lang="en-US" altLang="zh-CN" dirty="0"/>
                        <a:t>alse</a:t>
                      </a:r>
                      <a:r>
                        <a:rPr lang="zh-CN" altLang="en-US" baseline="0" dirty="0"/>
                        <a:t> </a:t>
                      </a:r>
                      <a:r>
                        <a:rPr lang="en-US" altLang="zh-CN" b="1" dirty="0"/>
                        <a:t>N</a:t>
                      </a:r>
                      <a:r>
                        <a:rPr lang="en-US" altLang="zh-CN" dirty="0"/>
                        <a:t>egative</a:t>
                      </a:r>
                      <a:endParaRPr lang="zh-CN" altLang="en-US" dirty="0"/>
                    </a:p>
                  </a:txBody>
                  <a:tcPr/>
                </a:tc>
                <a:tc>
                  <a:txBody>
                    <a:bodyPr/>
                    <a:lstStyle/>
                    <a:p>
                      <a:r>
                        <a:rPr lang="en-US" altLang="zh-CN" b="1" dirty="0"/>
                        <a:t>T</a:t>
                      </a:r>
                      <a:r>
                        <a:rPr lang="en-US" altLang="zh-CN" dirty="0"/>
                        <a:t>rue</a:t>
                      </a:r>
                      <a:r>
                        <a:rPr lang="zh-CN" altLang="en-US" baseline="0" dirty="0"/>
                        <a:t> </a:t>
                      </a:r>
                      <a:r>
                        <a:rPr lang="en-US" altLang="zh-CN" b="1" dirty="0"/>
                        <a:t>N</a:t>
                      </a:r>
                      <a:r>
                        <a:rPr lang="en-US" altLang="zh-CN" dirty="0"/>
                        <a:t>egative</a:t>
                      </a:r>
                      <a:endParaRPr lang="zh-CN" altLang="en-US" dirty="0"/>
                    </a:p>
                  </a:txBody>
                  <a:tcPr/>
                </a:tc>
                <a:extLst>
                  <a:ext uri="{0D108BD9-81ED-4DB2-BD59-A6C34878D82A}">
                    <a16:rowId xmlns:a16="http://schemas.microsoft.com/office/drawing/2014/main" val="10002"/>
                  </a:ext>
                </a:extLst>
              </a:tr>
            </a:tbl>
          </a:graphicData>
        </a:graphic>
      </p:graphicFrame>
      <p:sp>
        <p:nvSpPr>
          <p:cNvPr id="10" name="文本框 9"/>
          <p:cNvSpPr txBox="1"/>
          <p:nvPr/>
        </p:nvSpPr>
        <p:spPr>
          <a:xfrm>
            <a:off x="10058400" y="1040872"/>
            <a:ext cx="644055" cy="276999"/>
          </a:xfrm>
          <a:prstGeom prst="rect">
            <a:avLst/>
          </a:prstGeom>
          <a:noFill/>
        </p:spPr>
        <p:txBody>
          <a:bodyPr wrap="square" rtlCol="0">
            <a:spAutoFit/>
          </a:bodyPr>
          <a:lstStyle/>
          <a:p>
            <a:r>
              <a:rPr kumimoji="1" lang="zh-CN" altLang="en-US" sz="1200" dirty="0"/>
              <a:t>真实值</a:t>
            </a:r>
          </a:p>
        </p:txBody>
      </p:sp>
      <p:sp>
        <p:nvSpPr>
          <p:cNvPr id="11" name="文本框 10"/>
          <p:cNvSpPr txBox="1"/>
          <p:nvPr/>
        </p:nvSpPr>
        <p:spPr>
          <a:xfrm>
            <a:off x="8140588" y="1782516"/>
            <a:ext cx="369332" cy="710911"/>
          </a:xfrm>
          <a:prstGeom prst="rect">
            <a:avLst/>
          </a:prstGeom>
          <a:noFill/>
        </p:spPr>
        <p:txBody>
          <a:bodyPr vert="eaVert" wrap="square" rtlCol="0">
            <a:spAutoFit/>
          </a:bodyPr>
          <a:lstStyle/>
          <a:p>
            <a:r>
              <a:rPr kumimoji="1" lang="zh-CN" altLang="en-US" sz="1200" dirty="0"/>
              <a:t>预测值</a:t>
            </a:r>
          </a:p>
        </p:txBody>
      </p:sp>
    </p:spTree>
    <p:extLst>
      <p:ext uri="{BB962C8B-B14F-4D97-AF65-F5344CB8AC3E}">
        <p14:creationId xmlns:p14="http://schemas.microsoft.com/office/powerpoint/2010/main" val="2339532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逻辑斯底回归：多分类问题</a:t>
            </a:r>
          </a:p>
        </p:txBody>
      </p:sp>
      <p:sp>
        <p:nvSpPr>
          <p:cNvPr id="3" name="内容占位符 2"/>
          <p:cNvSpPr>
            <a:spLocks noGrp="1"/>
          </p:cNvSpPr>
          <p:nvPr>
            <p:ph idx="1"/>
          </p:nvPr>
        </p:nvSpPr>
        <p:spPr/>
        <p:txBody>
          <a:bodyPr/>
          <a:lstStyle/>
          <a:p>
            <a:r>
              <a:rPr kumimoji="1" lang="zh-CN" altLang="en-US" dirty="0"/>
              <a:t>如何处理多分类问题？</a:t>
            </a:r>
            <a:endParaRPr kumimoji="1" lang="en-US" altLang="zh-CN" dirty="0"/>
          </a:p>
          <a:p>
            <a:endParaRPr kumimoji="1" lang="en-US" altLang="zh-CN" dirty="0"/>
          </a:p>
          <a:p>
            <a:r>
              <a:rPr kumimoji="1" lang="en-US" altLang="zh-CN" dirty="0"/>
              <a:t>One-vs-All</a:t>
            </a:r>
            <a:r>
              <a:rPr kumimoji="1" lang="zh-CN" altLang="en-US" dirty="0"/>
              <a:t> </a:t>
            </a:r>
            <a:r>
              <a:rPr kumimoji="1" lang="en-US" altLang="zh-CN" dirty="0"/>
              <a:t>(One-vs-Rest)</a:t>
            </a:r>
          </a:p>
          <a:p>
            <a:pPr lvl="1"/>
            <a:r>
              <a:rPr kumimoji="1" lang="zh-CN" altLang="en-US" dirty="0"/>
              <a:t>对于每一类创建一个二分类器</a:t>
            </a:r>
            <a:endParaRPr kumimoji="1" lang="en-US" altLang="zh-CN" dirty="0"/>
          </a:p>
          <a:p>
            <a:pPr lvl="1"/>
            <a:r>
              <a:rPr kumimoji="1" lang="zh-CN" altLang="en-US" dirty="0"/>
              <a:t>预测输出为</a:t>
            </a:r>
            <a:r>
              <a:rPr kumimoji="1" lang="en-US" altLang="zh-CN" dirty="0"/>
              <a:t>n</a:t>
            </a:r>
            <a:r>
              <a:rPr kumimoji="1" lang="zh-CN" altLang="en-US" dirty="0"/>
              <a:t>个分类器中评分最高的那个类别</a:t>
            </a:r>
            <a:endParaRPr kumimoji="1" lang="en-US" altLang="zh-CN" dirty="0"/>
          </a:p>
          <a:p>
            <a:pPr lvl="1"/>
            <a:endParaRPr kumimoji="1" lang="en-US" altLang="zh-CN" dirty="0"/>
          </a:p>
          <a:p>
            <a:pPr lvl="1"/>
            <a:endParaRPr kumimoji="1" lang="en-US" altLang="zh-CN" dirty="0"/>
          </a:p>
          <a:p>
            <a:r>
              <a:rPr kumimoji="1" lang="en-US" altLang="zh-CN" dirty="0"/>
              <a:t>Multinomial Logistic Loss</a:t>
            </a:r>
            <a:r>
              <a:rPr kumimoji="1" lang="zh-CN" altLang="en-US" dirty="0"/>
              <a:t> </a:t>
            </a:r>
            <a:r>
              <a:rPr kumimoji="1" lang="en-US" altLang="zh-CN" dirty="0"/>
              <a:t>Function:</a:t>
            </a:r>
          </a:p>
          <a:p>
            <a:pPr lvl="1"/>
            <a:endParaRPr kumimoji="1" lang="en-US" altLang="zh-CN" dirty="0"/>
          </a:p>
          <a:p>
            <a:pPr lvl="1"/>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75</a:t>
            </a:fld>
            <a:endParaRPr lang="en-US" altLang="zh-CN"/>
          </a:p>
        </p:txBody>
      </p:sp>
      <p:pic>
        <p:nvPicPr>
          <p:cNvPr id="7" name="图片 6"/>
          <p:cNvPicPr>
            <a:picLocks noChangeAspect="1"/>
          </p:cNvPicPr>
          <p:nvPr/>
        </p:nvPicPr>
        <p:blipFill>
          <a:blip r:embed="rId2"/>
          <a:stretch>
            <a:fillRect/>
          </a:stretch>
        </p:blipFill>
        <p:spPr>
          <a:xfrm>
            <a:off x="7005168" y="2931315"/>
            <a:ext cx="1725957" cy="1490933"/>
          </a:xfrm>
          <a:prstGeom prst="rect">
            <a:avLst/>
          </a:prstGeom>
        </p:spPr>
      </p:pic>
      <p:pic>
        <p:nvPicPr>
          <p:cNvPr id="8" name="图片 7"/>
          <p:cNvPicPr>
            <a:picLocks noChangeAspect="1"/>
          </p:cNvPicPr>
          <p:nvPr/>
        </p:nvPicPr>
        <p:blipFill>
          <a:blip r:embed="rId2"/>
          <a:stretch>
            <a:fillRect/>
          </a:stretch>
        </p:blipFill>
        <p:spPr>
          <a:xfrm>
            <a:off x="9668371" y="1142273"/>
            <a:ext cx="1725957" cy="1490933"/>
          </a:xfrm>
          <a:prstGeom prst="rect">
            <a:avLst/>
          </a:prstGeom>
        </p:spPr>
      </p:pic>
      <p:pic>
        <p:nvPicPr>
          <p:cNvPr id="9" name="图片 8"/>
          <p:cNvPicPr>
            <a:picLocks noChangeAspect="1"/>
          </p:cNvPicPr>
          <p:nvPr/>
        </p:nvPicPr>
        <p:blipFill>
          <a:blip r:embed="rId2"/>
          <a:stretch>
            <a:fillRect/>
          </a:stretch>
        </p:blipFill>
        <p:spPr>
          <a:xfrm>
            <a:off x="9668370" y="2931316"/>
            <a:ext cx="1725957" cy="1490933"/>
          </a:xfrm>
          <a:prstGeom prst="rect">
            <a:avLst/>
          </a:prstGeom>
        </p:spPr>
      </p:pic>
      <p:pic>
        <p:nvPicPr>
          <p:cNvPr id="10" name="图片 9"/>
          <p:cNvPicPr>
            <a:picLocks noChangeAspect="1"/>
          </p:cNvPicPr>
          <p:nvPr/>
        </p:nvPicPr>
        <p:blipFill>
          <a:blip r:embed="rId2"/>
          <a:stretch>
            <a:fillRect/>
          </a:stretch>
        </p:blipFill>
        <p:spPr>
          <a:xfrm>
            <a:off x="9668370" y="4720359"/>
            <a:ext cx="1725957" cy="1490933"/>
          </a:xfrm>
          <a:prstGeom prst="rect">
            <a:avLst/>
          </a:prstGeom>
        </p:spPr>
      </p:pic>
      <p:pic>
        <p:nvPicPr>
          <p:cNvPr id="13" name="图片 12"/>
          <p:cNvPicPr>
            <a:picLocks noChangeAspect="1"/>
          </p:cNvPicPr>
          <p:nvPr/>
        </p:nvPicPr>
        <p:blipFill>
          <a:blip r:embed="rId3"/>
          <a:stretch>
            <a:fillRect/>
          </a:stretch>
        </p:blipFill>
        <p:spPr>
          <a:xfrm>
            <a:off x="10870764" y="1614321"/>
            <a:ext cx="184150" cy="184150"/>
          </a:xfrm>
          <a:prstGeom prst="rect">
            <a:avLst/>
          </a:prstGeom>
        </p:spPr>
      </p:pic>
      <p:pic>
        <p:nvPicPr>
          <p:cNvPr id="12" name="图片 11"/>
          <p:cNvPicPr>
            <a:picLocks noChangeAspect="1"/>
          </p:cNvPicPr>
          <p:nvPr/>
        </p:nvPicPr>
        <p:blipFill>
          <a:blip r:embed="rId3"/>
          <a:stretch>
            <a:fillRect/>
          </a:stretch>
        </p:blipFill>
        <p:spPr>
          <a:xfrm>
            <a:off x="10715500" y="1476375"/>
            <a:ext cx="184150" cy="184150"/>
          </a:xfrm>
          <a:prstGeom prst="rect">
            <a:avLst/>
          </a:prstGeom>
        </p:spPr>
      </p:pic>
      <p:pic>
        <p:nvPicPr>
          <p:cNvPr id="14" name="图片 13"/>
          <p:cNvPicPr>
            <a:picLocks noChangeAspect="1"/>
          </p:cNvPicPr>
          <p:nvPr/>
        </p:nvPicPr>
        <p:blipFill>
          <a:blip r:embed="rId3"/>
          <a:stretch>
            <a:fillRect/>
          </a:stretch>
        </p:blipFill>
        <p:spPr>
          <a:xfrm>
            <a:off x="11086975" y="1566696"/>
            <a:ext cx="184150" cy="184150"/>
          </a:xfrm>
          <a:prstGeom prst="rect">
            <a:avLst/>
          </a:prstGeom>
        </p:spPr>
      </p:pic>
      <p:pic>
        <p:nvPicPr>
          <p:cNvPr id="15" name="图片 14"/>
          <p:cNvPicPr>
            <a:picLocks noChangeAspect="1"/>
          </p:cNvPicPr>
          <p:nvPr/>
        </p:nvPicPr>
        <p:blipFill>
          <a:blip r:embed="rId3"/>
          <a:stretch>
            <a:fillRect/>
          </a:stretch>
        </p:blipFill>
        <p:spPr>
          <a:xfrm>
            <a:off x="10931711" y="1384300"/>
            <a:ext cx="184150" cy="184150"/>
          </a:xfrm>
          <a:prstGeom prst="rect">
            <a:avLst/>
          </a:prstGeom>
        </p:spPr>
      </p:pic>
      <p:pic>
        <p:nvPicPr>
          <p:cNvPr id="16" name="图片 15"/>
          <p:cNvPicPr>
            <a:picLocks noChangeAspect="1"/>
          </p:cNvPicPr>
          <p:nvPr/>
        </p:nvPicPr>
        <p:blipFill>
          <a:blip r:embed="rId3"/>
          <a:stretch>
            <a:fillRect/>
          </a:stretch>
        </p:blipFill>
        <p:spPr>
          <a:xfrm>
            <a:off x="10747561" y="1795296"/>
            <a:ext cx="184150" cy="184150"/>
          </a:xfrm>
          <a:prstGeom prst="rect">
            <a:avLst/>
          </a:prstGeom>
        </p:spPr>
      </p:pic>
      <p:pic>
        <p:nvPicPr>
          <p:cNvPr id="17" name="图片 16"/>
          <p:cNvPicPr>
            <a:picLocks noChangeAspect="1"/>
          </p:cNvPicPr>
          <p:nvPr/>
        </p:nvPicPr>
        <p:blipFill>
          <a:blip r:embed="rId3"/>
          <a:stretch>
            <a:fillRect/>
          </a:stretch>
        </p:blipFill>
        <p:spPr>
          <a:xfrm>
            <a:off x="10407525" y="1899841"/>
            <a:ext cx="184150" cy="184150"/>
          </a:xfrm>
          <a:prstGeom prst="rect">
            <a:avLst/>
          </a:prstGeom>
        </p:spPr>
      </p:pic>
      <p:pic>
        <p:nvPicPr>
          <p:cNvPr id="18" name="图片 17"/>
          <p:cNvPicPr>
            <a:picLocks noChangeAspect="1"/>
          </p:cNvPicPr>
          <p:nvPr/>
        </p:nvPicPr>
        <p:blipFill>
          <a:blip r:embed="rId3"/>
          <a:stretch>
            <a:fillRect/>
          </a:stretch>
        </p:blipFill>
        <p:spPr>
          <a:xfrm>
            <a:off x="10594539" y="2024460"/>
            <a:ext cx="184150" cy="184150"/>
          </a:xfrm>
          <a:prstGeom prst="rect">
            <a:avLst/>
          </a:prstGeom>
        </p:spPr>
      </p:pic>
      <p:pic>
        <p:nvPicPr>
          <p:cNvPr id="19" name="图片 18"/>
          <p:cNvPicPr>
            <a:picLocks noChangeAspect="1"/>
          </p:cNvPicPr>
          <p:nvPr/>
        </p:nvPicPr>
        <p:blipFill>
          <a:blip r:embed="rId3"/>
          <a:stretch>
            <a:fillRect/>
          </a:stretch>
        </p:blipFill>
        <p:spPr>
          <a:xfrm>
            <a:off x="10407525" y="2088757"/>
            <a:ext cx="184150" cy="184150"/>
          </a:xfrm>
          <a:prstGeom prst="rect">
            <a:avLst/>
          </a:prstGeom>
        </p:spPr>
      </p:pic>
      <p:pic>
        <p:nvPicPr>
          <p:cNvPr id="20" name="图片 19"/>
          <p:cNvPicPr>
            <a:picLocks noChangeAspect="1"/>
          </p:cNvPicPr>
          <p:nvPr/>
        </p:nvPicPr>
        <p:blipFill>
          <a:blip r:embed="rId3"/>
          <a:stretch>
            <a:fillRect/>
          </a:stretch>
        </p:blipFill>
        <p:spPr>
          <a:xfrm>
            <a:off x="10226550" y="1996682"/>
            <a:ext cx="184150" cy="184150"/>
          </a:xfrm>
          <a:prstGeom prst="rect">
            <a:avLst/>
          </a:prstGeom>
        </p:spPr>
      </p:pic>
      <p:pic>
        <p:nvPicPr>
          <p:cNvPr id="21" name="图片 20"/>
          <p:cNvPicPr>
            <a:picLocks noChangeAspect="1"/>
          </p:cNvPicPr>
          <p:nvPr/>
        </p:nvPicPr>
        <p:blipFill>
          <a:blip r:embed="rId3"/>
          <a:stretch>
            <a:fillRect/>
          </a:stretch>
        </p:blipFill>
        <p:spPr>
          <a:xfrm>
            <a:off x="10310532" y="3127375"/>
            <a:ext cx="184150" cy="184150"/>
          </a:xfrm>
          <a:prstGeom prst="rect">
            <a:avLst/>
          </a:prstGeom>
        </p:spPr>
      </p:pic>
      <p:pic>
        <p:nvPicPr>
          <p:cNvPr id="22" name="图片 21"/>
          <p:cNvPicPr>
            <a:picLocks noChangeAspect="1"/>
          </p:cNvPicPr>
          <p:nvPr/>
        </p:nvPicPr>
        <p:blipFill>
          <a:blip r:embed="rId3"/>
          <a:stretch>
            <a:fillRect/>
          </a:stretch>
        </p:blipFill>
        <p:spPr>
          <a:xfrm>
            <a:off x="10170832" y="3279605"/>
            <a:ext cx="184150" cy="184150"/>
          </a:xfrm>
          <a:prstGeom prst="rect">
            <a:avLst/>
          </a:prstGeom>
        </p:spPr>
      </p:pic>
      <p:pic>
        <p:nvPicPr>
          <p:cNvPr id="23" name="图片 22"/>
          <p:cNvPicPr>
            <a:picLocks noChangeAspect="1"/>
          </p:cNvPicPr>
          <p:nvPr/>
        </p:nvPicPr>
        <p:blipFill>
          <a:blip r:embed="rId3"/>
          <a:stretch>
            <a:fillRect/>
          </a:stretch>
        </p:blipFill>
        <p:spPr>
          <a:xfrm>
            <a:off x="10366248" y="3323434"/>
            <a:ext cx="184150" cy="184150"/>
          </a:xfrm>
          <a:prstGeom prst="rect">
            <a:avLst/>
          </a:prstGeom>
        </p:spPr>
      </p:pic>
      <p:pic>
        <p:nvPicPr>
          <p:cNvPr id="25" name="图片 24"/>
          <p:cNvPicPr>
            <a:picLocks noChangeAspect="1"/>
          </p:cNvPicPr>
          <p:nvPr/>
        </p:nvPicPr>
        <p:blipFill>
          <a:blip r:embed="rId3"/>
          <a:stretch>
            <a:fillRect/>
          </a:stretch>
        </p:blipFill>
        <p:spPr>
          <a:xfrm>
            <a:off x="10407525" y="3699705"/>
            <a:ext cx="184150" cy="184150"/>
          </a:xfrm>
          <a:prstGeom prst="rect">
            <a:avLst/>
          </a:prstGeom>
        </p:spPr>
      </p:pic>
      <p:pic>
        <p:nvPicPr>
          <p:cNvPr id="26" name="图片 25"/>
          <p:cNvPicPr>
            <a:picLocks noChangeAspect="1"/>
          </p:cNvPicPr>
          <p:nvPr/>
        </p:nvPicPr>
        <p:blipFill>
          <a:blip r:embed="rId3"/>
          <a:stretch>
            <a:fillRect/>
          </a:stretch>
        </p:blipFill>
        <p:spPr>
          <a:xfrm>
            <a:off x="10594539" y="3824324"/>
            <a:ext cx="184150" cy="184150"/>
          </a:xfrm>
          <a:prstGeom prst="rect">
            <a:avLst/>
          </a:prstGeom>
        </p:spPr>
      </p:pic>
      <p:pic>
        <p:nvPicPr>
          <p:cNvPr id="27" name="图片 26"/>
          <p:cNvPicPr>
            <a:picLocks noChangeAspect="1"/>
          </p:cNvPicPr>
          <p:nvPr/>
        </p:nvPicPr>
        <p:blipFill>
          <a:blip r:embed="rId3"/>
          <a:stretch>
            <a:fillRect/>
          </a:stretch>
        </p:blipFill>
        <p:spPr>
          <a:xfrm>
            <a:off x="10407525" y="3885446"/>
            <a:ext cx="184150" cy="184150"/>
          </a:xfrm>
          <a:prstGeom prst="rect">
            <a:avLst/>
          </a:prstGeom>
        </p:spPr>
      </p:pic>
      <p:pic>
        <p:nvPicPr>
          <p:cNvPr id="28" name="图片 27"/>
          <p:cNvPicPr>
            <a:picLocks noChangeAspect="1"/>
          </p:cNvPicPr>
          <p:nvPr/>
        </p:nvPicPr>
        <p:blipFill>
          <a:blip r:embed="rId3"/>
          <a:stretch>
            <a:fillRect/>
          </a:stretch>
        </p:blipFill>
        <p:spPr>
          <a:xfrm>
            <a:off x="10226550" y="3796546"/>
            <a:ext cx="184150" cy="184150"/>
          </a:xfrm>
          <a:prstGeom prst="rect">
            <a:avLst/>
          </a:prstGeom>
        </p:spPr>
      </p:pic>
      <p:pic>
        <p:nvPicPr>
          <p:cNvPr id="31" name="图片 30"/>
          <p:cNvPicPr>
            <a:picLocks noChangeAspect="1"/>
          </p:cNvPicPr>
          <p:nvPr/>
        </p:nvPicPr>
        <p:blipFill>
          <a:blip r:embed="rId3"/>
          <a:stretch>
            <a:fillRect/>
          </a:stretch>
        </p:blipFill>
        <p:spPr>
          <a:xfrm>
            <a:off x="10310532" y="4918075"/>
            <a:ext cx="184150" cy="184150"/>
          </a:xfrm>
          <a:prstGeom prst="rect">
            <a:avLst/>
          </a:prstGeom>
        </p:spPr>
      </p:pic>
      <p:pic>
        <p:nvPicPr>
          <p:cNvPr id="30" name="图片 29"/>
          <p:cNvPicPr>
            <a:picLocks noChangeAspect="1"/>
          </p:cNvPicPr>
          <p:nvPr/>
        </p:nvPicPr>
        <p:blipFill>
          <a:blip r:embed="rId3"/>
          <a:stretch>
            <a:fillRect/>
          </a:stretch>
        </p:blipFill>
        <p:spPr>
          <a:xfrm>
            <a:off x="10170832" y="5070305"/>
            <a:ext cx="184150" cy="184150"/>
          </a:xfrm>
          <a:prstGeom prst="rect">
            <a:avLst/>
          </a:prstGeom>
        </p:spPr>
      </p:pic>
      <p:pic>
        <p:nvPicPr>
          <p:cNvPr id="32" name="图片 31"/>
          <p:cNvPicPr>
            <a:picLocks noChangeAspect="1"/>
          </p:cNvPicPr>
          <p:nvPr/>
        </p:nvPicPr>
        <p:blipFill>
          <a:blip r:embed="rId3"/>
          <a:stretch>
            <a:fillRect/>
          </a:stretch>
        </p:blipFill>
        <p:spPr>
          <a:xfrm>
            <a:off x="10366248" y="5114134"/>
            <a:ext cx="184150" cy="184150"/>
          </a:xfrm>
          <a:prstGeom prst="rect">
            <a:avLst/>
          </a:prstGeom>
        </p:spPr>
      </p:pic>
      <p:pic>
        <p:nvPicPr>
          <p:cNvPr id="33" name="图片 32"/>
          <p:cNvPicPr>
            <a:picLocks noChangeAspect="1"/>
          </p:cNvPicPr>
          <p:nvPr/>
        </p:nvPicPr>
        <p:blipFill>
          <a:blip r:embed="rId3"/>
          <a:stretch>
            <a:fillRect/>
          </a:stretch>
        </p:blipFill>
        <p:spPr>
          <a:xfrm>
            <a:off x="10732496" y="5066638"/>
            <a:ext cx="184150" cy="184150"/>
          </a:xfrm>
          <a:prstGeom prst="rect">
            <a:avLst/>
          </a:prstGeom>
        </p:spPr>
      </p:pic>
      <p:pic>
        <p:nvPicPr>
          <p:cNvPr id="34" name="图片 33"/>
          <p:cNvPicPr>
            <a:picLocks noChangeAspect="1"/>
          </p:cNvPicPr>
          <p:nvPr/>
        </p:nvPicPr>
        <p:blipFill>
          <a:blip r:embed="rId3"/>
          <a:stretch>
            <a:fillRect/>
          </a:stretch>
        </p:blipFill>
        <p:spPr>
          <a:xfrm>
            <a:off x="10747561" y="5359070"/>
            <a:ext cx="184150" cy="184150"/>
          </a:xfrm>
          <a:prstGeom prst="rect">
            <a:avLst/>
          </a:prstGeom>
        </p:spPr>
      </p:pic>
      <p:pic>
        <p:nvPicPr>
          <p:cNvPr id="35" name="图片 34"/>
          <p:cNvPicPr>
            <a:picLocks noChangeAspect="1"/>
          </p:cNvPicPr>
          <p:nvPr/>
        </p:nvPicPr>
        <p:blipFill>
          <a:blip r:embed="rId3"/>
          <a:stretch>
            <a:fillRect/>
          </a:stretch>
        </p:blipFill>
        <p:spPr>
          <a:xfrm>
            <a:off x="10931711" y="4958226"/>
            <a:ext cx="184150" cy="184150"/>
          </a:xfrm>
          <a:prstGeom prst="rect">
            <a:avLst/>
          </a:prstGeom>
        </p:spPr>
      </p:pic>
      <p:pic>
        <p:nvPicPr>
          <p:cNvPr id="36" name="图片 35"/>
          <p:cNvPicPr>
            <a:picLocks noChangeAspect="1"/>
          </p:cNvPicPr>
          <p:nvPr/>
        </p:nvPicPr>
        <p:blipFill>
          <a:blip r:embed="rId3"/>
          <a:stretch>
            <a:fillRect/>
          </a:stretch>
        </p:blipFill>
        <p:spPr>
          <a:xfrm>
            <a:off x="10899650" y="5184115"/>
            <a:ext cx="184150" cy="184150"/>
          </a:xfrm>
          <a:prstGeom prst="rect">
            <a:avLst/>
          </a:prstGeom>
        </p:spPr>
      </p:pic>
      <p:pic>
        <p:nvPicPr>
          <p:cNvPr id="37" name="图片 36"/>
          <p:cNvPicPr>
            <a:picLocks noChangeAspect="1"/>
          </p:cNvPicPr>
          <p:nvPr/>
        </p:nvPicPr>
        <p:blipFill>
          <a:blip r:embed="rId3"/>
          <a:stretch>
            <a:fillRect/>
          </a:stretch>
        </p:blipFill>
        <p:spPr>
          <a:xfrm>
            <a:off x="11101108" y="5144760"/>
            <a:ext cx="184150" cy="184150"/>
          </a:xfrm>
          <a:prstGeom prst="rect">
            <a:avLst/>
          </a:prstGeom>
        </p:spPr>
      </p:pic>
      <p:cxnSp>
        <p:nvCxnSpPr>
          <p:cNvPr id="39" name="直线箭头连接符 38"/>
          <p:cNvCxnSpPr>
            <a:stCxn id="7" idx="3"/>
            <a:endCxn id="8" idx="1"/>
          </p:cNvCxnSpPr>
          <p:nvPr/>
        </p:nvCxnSpPr>
        <p:spPr>
          <a:xfrm flipV="1">
            <a:off x="8731125" y="1887740"/>
            <a:ext cx="937246" cy="17890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7" idx="3"/>
            <a:endCxn id="9" idx="1"/>
          </p:cNvCxnSpPr>
          <p:nvPr/>
        </p:nvCxnSpPr>
        <p:spPr>
          <a:xfrm>
            <a:off x="8731125" y="3676782"/>
            <a:ext cx="93724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7" idx="3"/>
            <a:endCxn id="10" idx="1"/>
          </p:cNvCxnSpPr>
          <p:nvPr/>
        </p:nvCxnSpPr>
        <p:spPr>
          <a:xfrm>
            <a:off x="8731125" y="3676782"/>
            <a:ext cx="937245" cy="1789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43"/>
              <p:cNvSpPr txBox="1"/>
              <p:nvPr/>
            </p:nvSpPr>
            <p:spPr>
              <a:xfrm>
                <a:off x="1371063" y="4287707"/>
                <a:ext cx="5543056"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𝐿</m:t>
                      </m:r>
                      <m:d>
                        <m:dPr>
                          <m:ctrlPr>
                            <a:rPr kumimoji="1" lang="en-US" altLang="zh-CN" b="0" i="1" smtClean="0">
                              <a:latin typeface="Cambria Math" panose="02040503050406030204" pitchFamily="18" charset="0"/>
                            </a:rPr>
                          </m:ctrlPr>
                        </m:dPr>
                        <m:e>
                          <m:r>
                            <a:rPr kumimoji="1" lang="en-US" altLang="zh-CN" b="1" i="1" smtClean="0">
                              <a:latin typeface="Cambria Math" charset="0"/>
                            </a:rPr>
                            <m:t>𝒘</m:t>
                          </m:r>
                          <m:r>
                            <a:rPr kumimoji="1" lang="en-US" altLang="zh-CN" b="0" i="1" smtClean="0">
                              <a:latin typeface="Cambria Math" charset="0"/>
                            </a:rPr>
                            <m:t>,</m:t>
                          </m:r>
                          <m:r>
                            <a:rPr kumimoji="1" lang="en-US" altLang="zh-CN" b="0" i="1" smtClean="0">
                              <a:latin typeface="Cambria Math" charset="0"/>
                            </a:rPr>
                            <m:t>𝑏</m:t>
                          </m:r>
                        </m:e>
                      </m:d>
                      <m:r>
                        <a:rPr kumimoji="1" lang="en-US" altLang="zh-CN" b="0" i="1" smtClean="0">
                          <a:latin typeface="Cambria Math" charset="0"/>
                        </a:rPr>
                        <m:t>=−</m:t>
                      </m:r>
                      <m:nary>
                        <m:naryPr>
                          <m:chr m:val="∑"/>
                          <m:ctrlPr>
                            <a:rPr kumimoji="1" lang="is-IS" altLang="zh-CN" b="0" i="1" smtClean="0">
                              <a:latin typeface="Cambria Math" panose="02040503050406030204" pitchFamily="18" charset="0"/>
                            </a:rPr>
                          </m:ctrlPr>
                        </m:naryPr>
                        <m:sub>
                          <m:r>
                            <m:rPr>
                              <m:brk m:alnAt="23"/>
                            </m:rPr>
                            <a:rPr kumimoji="1" lang="en-US" altLang="zh-CN" b="0" i="1" smtClean="0">
                              <a:latin typeface="Cambria Math" charset="0"/>
                            </a:rPr>
                            <m:t>𝑖</m:t>
                          </m:r>
                          <m:r>
                            <a:rPr kumimoji="1" lang="en-US" altLang="zh-CN" b="0" i="1" smtClean="0">
                              <a:latin typeface="Cambria Math" charset="0"/>
                            </a:rPr>
                            <m:t>=1</m:t>
                          </m:r>
                        </m:sub>
                        <m:sup>
                          <m:r>
                            <a:rPr kumimoji="1" lang="en-US" altLang="zh-CN" b="0" i="1" smtClean="0">
                              <a:latin typeface="Cambria Math" charset="0"/>
                            </a:rPr>
                            <m:t>𝑁</m:t>
                          </m:r>
                        </m:sup>
                        <m:e>
                          <m:nary>
                            <m:naryPr>
                              <m:chr m:val="∑"/>
                              <m:ctrlPr>
                                <a:rPr kumimoji="1" lang="is-IS" altLang="zh-CN" b="0" i="1" smtClean="0">
                                  <a:latin typeface="Cambria Math" panose="02040503050406030204" pitchFamily="18" charset="0"/>
                                </a:rPr>
                              </m:ctrlPr>
                            </m:naryPr>
                            <m:sub>
                              <m:r>
                                <m:rPr>
                                  <m:brk m:alnAt="23"/>
                                </m:rPr>
                                <a:rPr kumimoji="1" lang="en-US" altLang="zh-CN" b="0" i="1" smtClean="0">
                                  <a:latin typeface="Cambria Math" charset="0"/>
                                </a:rPr>
                                <m:t>𝑘</m:t>
                              </m:r>
                              <m:r>
                                <a:rPr kumimoji="1" lang="en-US" altLang="zh-CN" b="0" i="1" smtClean="0">
                                  <a:latin typeface="Cambria Math" charset="0"/>
                                </a:rPr>
                                <m:t>=1</m:t>
                              </m:r>
                            </m:sub>
                            <m:sup>
                              <m:r>
                                <a:rPr kumimoji="1" lang="en-US" altLang="zh-CN" b="0" i="1" smtClean="0">
                                  <a:latin typeface="Cambria Math" charset="0"/>
                                </a:rPr>
                                <m:t>𝐾</m:t>
                              </m:r>
                            </m:sup>
                            <m:e>
                              <m:r>
                                <a:rPr kumimoji="1" lang="en-US" altLang="zh-CN" b="0" i="1" smtClean="0">
                                  <a:latin typeface="Cambria Math" charset="0"/>
                                </a:rPr>
                                <m:t>1</m:t>
                              </m:r>
                              <m:d>
                                <m:dPr>
                                  <m:begChr m:val="{"/>
                                  <m:endChr m:val="}"/>
                                  <m:ctrlPr>
                                    <a:rPr kumimoji="1" lang="en-US"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rPr>
                                      </m:ctrlPr>
                                    </m:sSupPr>
                                    <m:e>
                                      <m:r>
                                        <a:rPr kumimoji="1" lang="en-US" altLang="zh-CN" b="0" i="1" smtClean="0">
                                          <a:latin typeface="Cambria Math" charset="0"/>
                                        </a:rPr>
                                        <m:t>𝑦</m:t>
                                      </m:r>
                                    </m:e>
                                    <m:sup>
                                      <m:r>
                                        <a:rPr kumimoji="1" lang="en-US" altLang="zh-CN" b="0" i="1" smtClean="0">
                                          <a:latin typeface="Cambria Math" charset="0"/>
                                        </a:rPr>
                                        <m:t>(</m:t>
                                      </m:r>
                                      <m:r>
                                        <a:rPr kumimoji="1" lang="en-US" altLang="zh-CN" b="0" i="1" smtClean="0">
                                          <a:latin typeface="Cambria Math" charset="0"/>
                                        </a:rPr>
                                        <m:t>𝑖</m:t>
                                      </m:r>
                                      <m:r>
                                        <a:rPr kumimoji="1" lang="en-US" altLang="zh-CN" b="0" i="1" smtClean="0">
                                          <a:latin typeface="Cambria Math" charset="0"/>
                                        </a:rPr>
                                        <m:t>)</m:t>
                                      </m:r>
                                    </m:sup>
                                  </m:sSup>
                                  <m:r>
                                    <a:rPr kumimoji="1" lang="en-US" altLang="zh-CN" b="0" i="1" smtClean="0">
                                      <a:latin typeface="Cambria Math" charset="0"/>
                                    </a:rPr>
                                    <m:t>=</m:t>
                                  </m:r>
                                  <m:r>
                                    <a:rPr kumimoji="1" lang="en-US" altLang="zh-CN" b="0" i="1" smtClean="0">
                                      <a:latin typeface="Cambria Math" charset="0"/>
                                    </a:rPr>
                                    <m:t>𝑘</m:t>
                                  </m:r>
                                </m:e>
                              </m:d>
                              <m:func>
                                <m:funcPr>
                                  <m:ctrlPr>
                                    <a:rPr kumimoji="1" lang="zh-CN" altLang="en-US" b="0" i="1" smtClean="0">
                                      <a:latin typeface="Cambria Math" panose="02040503050406030204" pitchFamily="18" charset="0"/>
                                    </a:rPr>
                                  </m:ctrlPr>
                                </m:funcPr>
                                <m:fName>
                                  <m:r>
                                    <m:rPr>
                                      <m:sty m:val="p"/>
                                    </m:rPr>
                                    <a:rPr kumimoji="1" lang="en-US" altLang="zh-CN" b="0" i="0" smtClean="0">
                                      <a:latin typeface="Cambria Math" charset="0"/>
                                    </a:rPr>
                                    <m:t>log</m:t>
                                  </m:r>
                                </m:fName>
                                <m:e>
                                  <m:r>
                                    <a:rPr kumimoji="1" lang="en-US" altLang="zh-CN" b="0" i="1" smtClean="0">
                                      <a:latin typeface="Cambria Math" charset="0"/>
                                    </a:rPr>
                                    <m:t>𝑝</m:t>
                                  </m:r>
                                  <m:d>
                                    <m:dPr>
                                      <m:ctrlPr>
                                        <a:rPr kumimoji="1" lang="mr-IN"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rPr>
                                          </m:ctrlPr>
                                        </m:sSupPr>
                                        <m:e>
                                          <m:r>
                                            <a:rPr kumimoji="1" lang="en-US" altLang="zh-CN" b="0" i="1" smtClean="0">
                                              <a:latin typeface="Cambria Math" charset="0"/>
                                            </a:rPr>
                                            <m:t>𝑦</m:t>
                                          </m:r>
                                        </m:e>
                                        <m:sup>
                                          <m:r>
                                            <a:rPr kumimoji="1" lang="en-US" altLang="zh-CN" b="0" i="1" smtClean="0">
                                              <a:latin typeface="Cambria Math" charset="0"/>
                                            </a:rPr>
                                            <m:t>(</m:t>
                                          </m:r>
                                          <m:r>
                                            <a:rPr kumimoji="1" lang="en-US" altLang="zh-CN" b="0" i="1" smtClean="0">
                                              <a:latin typeface="Cambria Math" charset="0"/>
                                            </a:rPr>
                                            <m:t>𝑖</m:t>
                                          </m:r>
                                          <m:r>
                                            <a:rPr kumimoji="1" lang="en-US" altLang="zh-CN" b="0" i="1" smtClean="0">
                                              <a:latin typeface="Cambria Math" charset="0"/>
                                            </a:rPr>
                                            <m:t>)</m:t>
                                          </m:r>
                                        </m:sup>
                                      </m:sSup>
                                      <m:r>
                                        <a:rPr kumimoji="1" lang="en-US" altLang="zh-CN" b="0" i="1" smtClean="0">
                                          <a:latin typeface="Cambria Math" charset="0"/>
                                        </a:rPr>
                                        <m:t>=</m:t>
                                      </m:r>
                                      <m:r>
                                        <a:rPr kumimoji="1" lang="en-US" altLang="zh-CN" b="0" i="1" smtClean="0">
                                          <a:latin typeface="Cambria Math" charset="0"/>
                                        </a:rPr>
                                        <m:t>𝑘</m:t>
                                      </m:r>
                                      <m:r>
                                        <a:rPr kumimoji="1" lang="en-US" altLang="zh-CN" b="0" i="1" smtClean="0">
                                          <a:latin typeface="Cambria Math"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charset="0"/>
                                            </a:rPr>
                                            <m:t>𝑥</m:t>
                                          </m:r>
                                        </m:e>
                                        <m:sup>
                                          <m:d>
                                            <m:dPr>
                                              <m:ctrlPr>
                                                <a:rPr kumimoji="1" lang="en-US" altLang="zh-CN" b="0" i="1" smtClean="0">
                                                  <a:latin typeface="Cambria Math" panose="02040503050406030204" pitchFamily="18" charset="0"/>
                                                </a:rPr>
                                              </m:ctrlPr>
                                            </m:dPr>
                                            <m:e>
                                              <m:r>
                                                <a:rPr kumimoji="1" lang="en-US" altLang="zh-CN" b="0" i="1" smtClean="0">
                                                  <a:latin typeface="Cambria Math" charset="0"/>
                                                </a:rPr>
                                                <m:t>𝑖</m:t>
                                              </m:r>
                                            </m:e>
                                          </m:d>
                                        </m:sup>
                                      </m:sSup>
                                      <m:r>
                                        <a:rPr kumimoji="1" lang="en-US" altLang="zh-CN" b="0" i="1" smtClean="0">
                                          <a:latin typeface="Cambria Math" charset="0"/>
                                        </a:rPr>
                                        <m:t>;</m:t>
                                      </m:r>
                                      <m:r>
                                        <a:rPr kumimoji="1" lang="en-US" altLang="zh-CN" b="1" i="1" smtClean="0">
                                          <a:latin typeface="Cambria Math" charset="0"/>
                                        </a:rPr>
                                        <m:t>𝒘</m:t>
                                      </m:r>
                                      <m:r>
                                        <a:rPr kumimoji="1" lang="en-US" altLang="zh-CN" b="0" i="1" smtClean="0">
                                          <a:latin typeface="Cambria Math" charset="0"/>
                                        </a:rPr>
                                        <m:t>,</m:t>
                                      </m:r>
                                      <m:r>
                                        <a:rPr kumimoji="1" lang="en-US" altLang="zh-CN" b="0" i="1" smtClean="0">
                                          <a:latin typeface="Cambria Math" charset="0"/>
                                        </a:rPr>
                                        <m:t>𝑏</m:t>
                                      </m:r>
                                    </m:e>
                                  </m:d>
                                </m:e>
                              </m:func>
                            </m:e>
                          </m:nary>
                        </m:e>
                      </m:nary>
                    </m:oMath>
                  </m:oMathPara>
                </a14:m>
                <a:endParaRPr kumimoji="1" lang="zh-CN" altLang="en-US" dirty="0"/>
              </a:p>
            </p:txBody>
          </p:sp>
        </mc:Choice>
        <mc:Fallback xmlns="">
          <p:sp>
            <p:nvSpPr>
              <p:cNvPr id="44" name="文本框 43"/>
              <p:cNvSpPr txBox="1">
                <a:spLocks noRot="1" noChangeAspect="1" noMove="1" noResize="1" noEditPoints="1" noAdjustHandles="1" noChangeArrowheads="1" noChangeShapeType="1" noTextEdit="1"/>
              </p:cNvSpPr>
              <p:nvPr/>
            </p:nvSpPr>
            <p:spPr>
              <a:xfrm>
                <a:off x="1371063" y="4287707"/>
                <a:ext cx="5543056" cy="778931"/>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02475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逻辑斯蒂回归实例：鸢尾花数据集</a:t>
            </a:r>
          </a:p>
        </p:txBody>
      </p:sp>
      <p:sp>
        <p:nvSpPr>
          <p:cNvPr id="3" name="内容占位符 2"/>
          <p:cNvSpPr>
            <a:spLocks noGrp="1"/>
          </p:cNvSpPr>
          <p:nvPr>
            <p:ph idx="1"/>
          </p:nvPr>
        </p:nvSpPr>
        <p:spPr/>
        <p:txBody>
          <a:bodyPr/>
          <a:lstStyle/>
          <a:p>
            <a:r>
              <a:rPr kumimoji="1" lang="zh-CN" altLang="en-US" dirty="0"/>
              <a:t>鸢尾花数据集包括</a:t>
            </a:r>
            <a:r>
              <a:rPr lang="zh-CN" altLang="en-US" dirty="0"/>
              <a:t>三种鸢尾花的四个特征，分别是花萼长度、花萼宽度、花瓣长度、花瓣宽度，用</a:t>
            </a:r>
            <a:r>
              <a:rPr lang="zh-CN" altLang="en-US"/>
              <a:t>来识别鸢尾花的种类。</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76</a:t>
            </a:fld>
            <a:endParaRPr lang="en-US" altLang="zh-CN"/>
          </a:p>
        </p:txBody>
      </p:sp>
      <p:pic>
        <p:nvPicPr>
          <p:cNvPr id="7" name="图片 6"/>
          <p:cNvPicPr>
            <a:picLocks noChangeAspect="1"/>
          </p:cNvPicPr>
          <p:nvPr/>
        </p:nvPicPr>
        <p:blipFill>
          <a:blip r:embed="rId2"/>
          <a:stretch>
            <a:fillRect/>
          </a:stretch>
        </p:blipFill>
        <p:spPr>
          <a:xfrm>
            <a:off x="0" y="0"/>
            <a:ext cx="12192000" cy="685800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634" y="2622600"/>
            <a:ext cx="2298262" cy="1827118"/>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3878" y="2622600"/>
            <a:ext cx="1993219" cy="1827118"/>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3104" y="2624422"/>
            <a:ext cx="1825296" cy="1825296"/>
          </a:xfrm>
          <a:prstGeom prst="rect">
            <a:avLst/>
          </a:prstGeom>
        </p:spPr>
      </p:pic>
      <p:sp>
        <p:nvSpPr>
          <p:cNvPr id="11" name="矩形 10"/>
          <p:cNvSpPr/>
          <p:nvPr/>
        </p:nvSpPr>
        <p:spPr>
          <a:xfrm>
            <a:off x="1603680" y="4524384"/>
            <a:ext cx="2561920" cy="369332"/>
          </a:xfrm>
          <a:prstGeom prst="rect">
            <a:avLst/>
          </a:prstGeom>
        </p:spPr>
        <p:txBody>
          <a:bodyPr wrap="none">
            <a:spAutoFit/>
          </a:bodyPr>
          <a:lstStyle/>
          <a:p>
            <a:r>
              <a:rPr lang="zh-CN" altLang="mr-IN" dirty="0">
                <a:solidFill>
                  <a:srgbClr val="000000"/>
                </a:solidFill>
                <a:latin typeface="Verdana" charset="0"/>
              </a:rPr>
              <a:t>山鸢尾花</a:t>
            </a:r>
            <a:r>
              <a:rPr lang="mr-IN" altLang="zh-CN" dirty="0">
                <a:solidFill>
                  <a:srgbClr val="000000"/>
                </a:solidFill>
                <a:latin typeface="Verdana" charset="0"/>
              </a:rPr>
              <a:t>(</a:t>
            </a:r>
            <a:r>
              <a:rPr lang="mr-IN" altLang="zh-CN" dirty="0" err="1">
                <a:solidFill>
                  <a:srgbClr val="000000"/>
                </a:solidFill>
                <a:latin typeface="Verdana" charset="0"/>
              </a:rPr>
              <a:t>Iris</a:t>
            </a:r>
            <a:r>
              <a:rPr lang="mr-IN" altLang="zh-CN" dirty="0">
                <a:solidFill>
                  <a:srgbClr val="000000"/>
                </a:solidFill>
                <a:latin typeface="Verdana" charset="0"/>
              </a:rPr>
              <a:t> </a:t>
            </a:r>
            <a:r>
              <a:rPr lang="mr-IN" altLang="zh-CN" dirty="0" err="1">
                <a:solidFill>
                  <a:srgbClr val="000000"/>
                </a:solidFill>
                <a:latin typeface="Verdana" charset="0"/>
              </a:rPr>
              <a:t>Setosa</a:t>
            </a:r>
            <a:r>
              <a:rPr lang="mr-IN" altLang="zh-CN" dirty="0">
                <a:solidFill>
                  <a:srgbClr val="000000"/>
                </a:solidFill>
                <a:latin typeface="Verdana" charset="0"/>
              </a:rPr>
              <a:t>)</a:t>
            </a:r>
            <a:endParaRPr lang="zh-CN" altLang="en-US" dirty="0"/>
          </a:p>
        </p:txBody>
      </p:sp>
      <p:sp>
        <p:nvSpPr>
          <p:cNvPr id="12" name="矩形 11"/>
          <p:cNvSpPr/>
          <p:nvPr/>
        </p:nvSpPr>
        <p:spPr>
          <a:xfrm>
            <a:off x="4370383" y="4524384"/>
            <a:ext cx="3135923" cy="369332"/>
          </a:xfrm>
          <a:prstGeom prst="rect">
            <a:avLst/>
          </a:prstGeom>
        </p:spPr>
        <p:txBody>
          <a:bodyPr wrap="none">
            <a:spAutoFit/>
          </a:bodyPr>
          <a:lstStyle/>
          <a:p>
            <a:r>
              <a:rPr lang="zh-CN" altLang="de-DE" dirty="0">
                <a:solidFill>
                  <a:srgbClr val="000000"/>
                </a:solidFill>
                <a:latin typeface="Verdana" charset="0"/>
              </a:rPr>
              <a:t>变色鸢尾花</a:t>
            </a:r>
            <a:r>
              <a:rPr lang="de-DE" altLang="zh-CN" dirty="0">
                <a:solidFill>
                  <a:srgbClr val="000000"/>
                </a:solidFill>
                <a:latin typeface="Verdana" charset="0"/>
              </a:rPr>
              <a:t>(Iris </a:t>
            </a:r>
            <a:r>
              <a:rPr lang="de-DE" altLang="zh-CN" dirty="0" err="1">
                <a:solidFill>
                  <a:srgbClr val="000000"/>
                </a:solidFill>
                <a:latin typeface="Verdana" charset="0"/>
              </a:rPr>
              <a:t>Versicolor</a:t>
            </a:r>
            <a:r>
              <a:rPr lang="de-DE" altLang="zh-CN" dirty="0">
                <a:solidFill>
                  <a:srgbClr val="000000"/>
                </a:solidFill>
                <a:latin typeface="Verdana" charset="0"/>
              </a:rPr>
              <a:t>)</a:t>
            </a:r>
            <a:endParaRPr lang="zh-CN" altLang="en-US" dirty="0"/>
          </a:p>
        </p:txBody>
      </p:sp>
      <p:sp>
        <p:nvSpPr>
          <p:cNvPr id="13" name="矩形 12"/>
          <p:cNvSpPr/>
          <p:nvPr/>
        </p:nvSpPr>
        <p:spPr>
          <a:xfrm>
            <a:off x="7506306" y="4511952"/>
            <a:ext cx="3466013" cy="369332"/>
          </a:xfrm>
          <a:prstGeom prst="rect">
            <a:avLst/>
          </a:prstGeom>
        </p:spPr>
        <p:txBody>
          <a:bodyPr wrap="none">
            <a:spAutoFit/>
          </a:bodyPr>
          <a:lstStyle/>
          <a:p>
            <a:r>
              <a:rPr lang="zh-CN" altLang="en-US" dirty="0">
                <a:solidFill>
                  <a:srgbClr val="000000"/>
                </a:solidFill>
                <a:latin typeface="Verdana" charset="0"/>
              </a:rPr>
              <a:t>维吉尼亚鸢尾花</a:t>
            </a:r>
            <a:r>
              <a:rPr lang="en-US" altLang="zh-CN" dirty="0">
                <a:solidFill>
                  <a:srgbClr val="000000"/>
                </a:solidFill>
                <a:latin typeface="Verdana" charset="0"/>
              </a:rPr>
              <a:t>(Iris </a:t>
            </a:r>
            <a:r>
              <a:rPr lang="en-US" altLang="zh-CN" dirty="0" err="1">
                <a:solidFill>
                  <a:srgbClr val="000000"/>
                </a:solidFill>
                <a:latin typeface="Verdana" charset="0"/>
              </a:rPr>
              <a:t>Virginica</a:t>
            </a:r>
            <a:r>
              <a:rPr lang="en-US" altLang="zh-CN" dirty="0">
                <a:solidFill>
                  <a:srgbClr val="000000"/>
                </a:solidFill>
                <a:latin typeface="Verdana" charset="0"/>
              </a:rPr>
              <a:t>)</a:t>
            </a:r>
            <a:endParaRPr lang="zh-CN" altLang="en-US" dirty="0"/>
          </a:p>
        </p:txBody>
      </p:sp>
    </p:spTree>
    <p:extLst>
      <p:ext uri="{BB962C8B-B14F-4D97-AF65-F5344CB8AC3E}">
        <p14:creationId xmlns:p14="http://schemas.microsoft.com/office/powerpoint/2010/main" val="7754322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2.2</a:t>
            </a:r>
            <a:r>
              <a:rPr kumimoji="1" lang="zh-CN" altLang="en-US" dirty="0"/>
              <a:t> 决策树</a:t>
            </a:r>
          </a:p>
        </p:txBody>
      </p:sp>
      <p:sp>
        <p:nvSpPr>
          <p:cNvPr id="3" name="文本占位符 2"/>
          <p:cNvSpPr>
            <a:spLocks noGrp="1"/>
          </p:cNvSpPr>
          <p:nvPr>
            <p:ph type="body" idx="1"/>
          </p:nvPr>
        </p:nvSpPr>
        <p:spPr/>
        <p:txBody>
          <a:bodyPr/>
          <a:lstStyle/>
          <a:p>
            <a:endParaRPr kumimoji="1" lang="zh-CN" altLang="en-US"/>
          </a:p>
        </p:txBody>
      </p:sp>
      <p:sp>
        <p:nvSpPr>
          <p:cNvPr id="4" name="日期占位符 3"/>
          <p:cNvSpPr>
            <a:spLocks noGrp="1"/>
          </p:cNvSpPr>
          <p:nvPr>
            <p:ph type="dt" sz="half" idx="10"/>
          </p:nvPr>
        </p:nvSpPr>
        <p:spPr/>
        <p:txBody>
          <a:bodyPr/>
          <a:lstStyle/>
          <a:p>
            <a:pPr>
              <a:defRPr/>
            </a:pPr>
            <a:fld id="{841F93BA-D9BF-BC4B-BA86-175867B95F50}"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89FB17D4-0CBA-41AA-B1E7-777C77D31479}" type="slidenum">
              <a:rPr lang="en-US" altLang="zh-CN" smtClean="0"/>
              <a:pPr>
                <a:defRPr/>
              </a:pPr>
              <a:t>77</a:t>
            </a:fld>
            <a:endParaRPr lang="en-US" altLang="zh-CN"/>
          </a:p>
        </p:txBody>
      </p:sp>
    </p:spTree>
    <p:extLst>
      <p:ext uri="{BB962C8B-B14F-4D97-AF65-F5344CB8AC3E}">
        <p14:creationId xmlns:p14="http://schemas.microsoft.com/office/powerpoint/2010/main" val="19000608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决策树</a:t>
            </a:r>
          </a:p>
        </p:txBody>
      </p:sp>
      <p:sp>
        <p:nvSpPr>
          <p:cNvPr id="3" name="内容占位符 2"/>
          <p:cNvSpPr>
            <a:spLocks noGrp="1"/>
          </p:cNvSpPr>
          <p:nvPr>
            <p:ph idx="1"/>
          </p:nvPr>
        </p:nvSpPr>
        <p:spPr>
          <a:xfrm>
            <a:off x="755651" y="1052516"/>
            <a:ext cx="7377798" cy="4967287"/>
          </a:xfrm>
        </p:spPr>
        <p:txBody>
          <a:bodyPr/>
          <a:lstStyle/>
          <a:p>
            <a:r>
              <a:rPr kumimoji="1" lang="zh-CN" altLang="en-US" dirty="0"/>
              <a:t>什么是决策树？</a:t>
            </a:r>
            <a:endParaRPr kumimoji="1" lang="en-US" altLang="zh-CN" dirty="0"/>
          </a:p>
          <a:p>
            <a:endParaRPr kumimoji="1" lang="en-US" altLang="zh-CN" dirty="0"/>
          </a:p>
          <a:p>
            <a:r>
              <a:rPr kumimoji="1" lang="zh-CN" altLang="en-US" dirty="0"/>
              <a:t>对于一个数据集，可以生成多个决策树。如何生成最优的决策树？</a:t>
            </a:r>
            <a:endParaRPr kumimoji="1" lang="en-US" altLang="zh-CN" dirty="0"/>
          </a:p>
          <a:p>
            <a:pPr lvl="1"/>
            <a:r>
              <a:rPr kumimoji="1" lang="zh-CN" altLang="en-US" dirty="0"/>
              <a:t>信息增益：信息熵或基尼系数</a:t>
            </a:r>
            <a:endParaRPr kumimoji="1" lang="en-US" altLang="zh-CN" dirty="0"/>
          </a:p>
          <a:p>
            <a:pPr lvl="1"/>
            <a:endParaRPr kumimoji="1" lang="en-US" altLang="zh-CN" dirty="0"/>
          </a:p>
          <a:p>
            <a:r>
              <a:rPr kumimoji="1" lang="zh-CN" altLang="en-US" dirty="0"/>
              <a:t>决策树每次分支总是沿着某个特征的维度方向将空间划分开。</a:t>
            </a:r>
            <a:endParaRPr kumimoji="1" lang="en-US" altLang="zh-CN" dirty="0"/>
          </a:p>
          <a:p>
            <a:endParaRPr kumimoji="1" lang="en-US" altLang="zh-CN" dirty="0"/>
          </a:p>
          <a:p>
            <a:r>
              <a:rPr kumimoji="1" lang="zh-CN" altLang="en-US" dirty="0"/>
              <a:t>优点：</a:t>
            </a:r>
            <a:endParaRPr kumimoji="1" lang="en-US" altLang="zh-CN" dirty="0"/>
          </a:p>
          <a:p>
            <a:pPr lvl="1"/>
            <a:r>
              <a:rPr kumimoji="1" lang="zh-CN" altLang="en-US" dirty="0"/>
              <a:t>模型的解释性强</a:t>
            </a:r>
            <a:endParaRPr kumimoji="1" lang="en-US" altLang="zh-CN" dirty="0"/>
          </a:p>
          <a:p>
            <a:r>
              <a:rPr kumimoji="1" lang="zh-CN" altLang="en-US" dirty="0"/>
              <a:t>缺点：</a:t>
            </a:r>
            <a:endParaRPr kumimoji="1" lang="en-US" altLang="zh-CN" dirty="0"/>
          </a:p>
          <a:p>
            <a:pPr lvl="1"/>
            <a:r>
              <a:rPr kumimoji="1" lang="zh-CN" altLang="en-US" dirty="0"/>
              <a:t>分类器较为简单</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78</a:t>
            </a:fld>
            <a:endParaRPr lang="en-US" altLang="zh-CN"/>
          </a:p>
        </p:txBody>
      </p:sp>
      <p:pic>
        <p:nvPicPr>
          <p:cNvPr id="1026" name="Picture 2" descr="https://pic.baike.soso.com/ugc/baikepic2/2292/20180526182420-1875484245_jpg_477_541_16710.jpg/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3449" y="1664331"/>
            <a:ext cx="3300784" cy="3743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512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2.3 k</a:t>
            </a:r>
            <a:r>
              <a:rPr kumimoji="1" lang="zh-CN" altLang="en-US" dirty="0"/>
              <a:t>最近邻</a:t>
            </a:r>
          </a:p>
        </p:txBody>
      </p:sp>
      <p:sp>
        <p:nvSpPr>
          <p:cNvPr id="3" name="文本占位符 2"/>
          <p:cNvSpPr>
            <a:spLocks noGrp="1"/>
          </p:cNvSpPr>
          <p:nvPr>
            <p:ph type="body" idx="1"/>
          </p:nvPr>
        </p:nvSpPr>
        <p:spPr/>
        <p:txBody>
          <a:bodyPr/>
          <a:lstStyle/>
          <a:p>
            <a:endParaRPr kumimoji="1" lang="zh-CN" altLang="en-US"/>
          </a:p>
        </p:txBody>
      </p:sp>
      <p:sp>
        <p:nvSpPr>
          <p:cNvPr id="4" name="日期占位符 3"/>
          <p:cNvSpPr>
            <a:spLocks noGrp="1"/>
          </p:cNvSpPr>
          <p:nvPr>
            <p:ph type="dt" sz="half" idx="10"/>
          </p:nvPr>
        </p:nvSpPr>
        <p:spPr/>
        <p:txBody>
          <a:bodyPr/>
          <a:lstStyle/>
          <a:p>
            <a:pPr>
              <a:defRPr/>
            </a:pPr>
            <a:fld id="{841F93BA-D9BF-BC4B-BA86-175867B95F50}"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89FB17D4-0CBA-41AA-B1E7-777C77D31479}" type="slidenum">
              <a:rPr lang="en-US" altLang="zh-CN" smtClean="0"/>
              <a:pPr>
                <a:defRPr/>
              </a:pPr>
              <a:t>79</a:t>
            </a:fld>
            <a:endParaRPr lang="en-US" altLang="zh-CN"/>
          </a:p>
        </p:txBody>
      </p:sp>
    </p:spTree>
    <p:extLst>
      <p:ext uri="{BB962C8B-B14F-4D97-AF65-F5344CB8AC3E}">
        <p14:creationId xmlns:p14="http://schemas.microsoft.com/office/powerpoint/2010/main" val="874345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a:t>
            </a:r>
            <a:r>
              <a:rPr kumimoji="1" lang="en-US" altLang="zh-CN" dirty="0" err="1"/>
              <a:t>ndarray</a:t>
            </a:r>
            <a:r>
              <a:rPr kumimoji="1" lang="en-US" altLang="zh-CN" dirty="0"/>
              <a:t>-</a:t>
            </a:r>
            <a:r>
              <a:rPr kumimoji="1" lang="zh-CN" altLang="en-US" dirty="0"/>
              <a:t>创建</a:t>
            </a:r>
          </a:p>
        </p:txBody>
      </p:sp>
      <p:sp>
        <p:nvSpPr>
          <p:cNvPr id="3" name="内容占位符 2"/>
          <p:cNvSpPr>
            <a:spLocks noGrp="1"/>
          </p:cNvSpPr>
          <p:nvPr>
            <p:ph idx="1"/>
          </p:nvPr>
        </p:nvSpPr>
        <p:spPr/>
        <p:txBody>
          <a:bodyPr>
            <a:normAutofit/>
          </a:bodyPr>
          <a:lstStyle/>
          <a:p>
            <a:r>
              <a:rPr kumimoji="1" lang="zh-CN" altLang="en-US" dirty="0"/>
              <a:t>创建</a:t>
            </a:r>
            <a:r>
              <a:rPr kumimoji="1" lang="en-US" altLang="zh-CN" dirty="0" err="1"/>
              <a:t>ndarray</a:t>
            </a:r>
            <a:r>
              <a:rPr kumimoji="1" lang="zh-CN" altLang="en-US" dirty="0"/>
              <a:t>：</a:t>
            </a:r>
            <a:endParaRPr kumimoji="1" lang="en-US" altLang="zh-CN" dirty="0"/>
          </a:p>
          <a:p>
            <a:pPr lvl="1"/>
            <a:r>
              <a:rPr kumimoji="1" lang="en-US" altLang="zh-CN" dirty="0"/>
              <a:t>array()		</a:t>
            </a:r>
            <a:r>
              <a:rPr kumimoji="1" lang="zh-CN" altLang="en-US" dirty="0"/>
              <a:t>将列表转换为数组，可选择显式指定</a:t>
            </a:r>
            <a:r>
              <a:rPr kumimoji="1" lang="en-US" altLang="zh-CN" dirty="0" err="1"/>
              <a:t>dtype</a:t>
            </a:r>
            <a:endParaRPr kumimoji="1" lang="en-US" altLang="zh-CN" dirty="0"/>
          </a:p>
          <a:p>
            <a:pPr lvl="1"/>
            <a:r>
              <a:rPr kumimoji="1" lang="en-US" altLang="zh-CN" dirty="0" err="1"/>
              <a:t>arange</a:t>
            </a:r>
            <a:r>
              <a:rPr kumimoji="1" lang="en-US" altLang="zh-CN" dirty="0"/>
              <a:t>()		range</a:t>
            </a:r>
            <a:r>
              <a:rPr kumimoji="1" lang="zh-CN" altLang="en-US" dirty="0"/>
              <a:t>的</a:t>
            </a:r>
            <a:r>
              <a:rPr kumimoji="1" lang="en-US" altLang="zh-CN" dirty="0" err="1"/>
              <a:t>numpy</a:t>
            </a:r>
            <a:r>
              <a:rPr kumimoji="1" lang="zh-CN" altLang="en-US" dirty="0"/>
              <a:t>版，支持浮点数</a:t>
            </a:r>
            <a:endParaRPr kumimoji="1" lang="en-US" altLang="zh-CN" dirty="0"/>
          </a:p>
          <a:p>
            <a:pPr lvl="1"/>
            <a:r>
              <a:rPr kumimoji="1" lang="en-US" altLang="zh-CN" dirty="0" err="1"/>
              <a:t>linspace</a:t>
            </a:r>
            <a:r>
              <a:rPr kumimoji="1" lang="en-US" altLang="zh-CN" dirty="0"/>
              <a:t>()	</a:t>
            </a:r>
            <a:r>
              <a:rPr kumimoji="1" lang="zh-CN" altLang="en-US" dirty="0"/>
              <a:t>类似</a:t>
            </a:r>
            <a:r>
              <a:rPr kumimoji="1" lang="en-US" altLang="zh-CN" dirty="0" err="1"/>
              <a:t>arange</a:t>
            </a:r>
            <a:r>
              <a:rPr kumimoji="1" lang="en-US" altLang="zh-CN" dirty="0"/>
              <a:t>()</a:t>
            </a:r>
            <a:r>
              <a:rPr kumimoji="1" lang="zh-CN" altLang="en-US" dirty="0"/>
              <a:t>，第三个参数为数组长度</a:t>
            </a:r>
            <a:endParaRPr kumimoji="1" lang="en-US" altLang="zh-CN" dirty="0"/>
          </a:p>
          <a:p>
            <a:pPr lvl="1"/>
            <a:r>
              <a:rPr kumimoji="1" lang="en-US" altLang="zh-CN" dirty="0"/>
              <a:t>zeros()		</a:t>
            </a:r>
            <a:r>
              <a:rPr kumimoji="1" lang="zh-CN" altLang="en-US" dirty="0"/>
              <a:t>根据指定形状和</a:t>
            </a:r>
            <a:r>
              <a:rPr kumimoji="1" lang="en-US" altLang="zh-CN" dirty="0" err="1"/>
              <a:t>dtype</a:t>
            </a:r>
            <a:r>
              <a:rPr kumimoji="1" lang="zh-CN" altLang="en-US" dirty="0"/>
              <a:t>创建全</a:t>
            </a:r>
            <a:r>
              <a:rPr kumimoji="1" lang="en-US" altLang="zh-CN" dirty="0"/>
              <a:t>0</a:t>
            </a:r>
            <a:r>
              <a:rPr kumimoji="1" lang="zh-CN" altLang="en-US" dirty="0"/>
              <a:t>数组</a:t>
            </a:r>
            <a:endParaRPr kumimoji="1" lang="en-US" altLang="zh-CN" dirty="0"/>
          </a:p>
          <a:p>
            <a:pPr lvl="1"/>
            <a:r>
              <a:rPr kumimoji="1" lang="en-US" altLang="zh-CN" dirty="0"/>
              <a:t>ones()		</a:t>
            </a:r>
            <a:r>
              <a:rPr kumimoji="1" lang="zh-CN" altLang="en-US" dirty="0"/>
              <a:t>根据指定形状和</a:t>
            </a:r>
            <a:r>
              <a:rPr kumimoji="1" lang="en-US" altLang="zh-CN" dirty="0" err="1"/>
              <a:t>dtype</a:t>
            </a:r>
            <a:r>
              <a:rPr kumimoji="1" lang="zh-CN" altLang="en-US" dirty="0"/>
              <a:t>创建全</a:t>
            </a:r>
            <a:r>
              <a:rPr kumimoji="1" lang="en-US" altLang="zh-CN" dirty="0"/>
              <a:t>1</a:t>
            </a:r>
            <a:r>
              <a:rPr kumimoji="1" lang="zh-CN" altLang="en-US" dirty="0"/>
              <a:t>数组</a:t>
            </a:r>
            <a:endParaRPr kumimoji="1" lang="en-US" altLang="zh-CN" dirty="0"/>
          </a:p>
          <a:p>
            <a:pPr lvl="1"/>
            <a:r>
              <a:rPr kumimoji="1" lang="en-US" altLang="zh-CN" dirty="0"/>
              <a:t>empty()		</a:t>
            </a:r>
            <a:r>
              <a:rPr kumimoji="1" lang="zh-CN" altLang="en-US" dirty="0"/>
              <a:t>根据指定形状和</a:t>
            </a:r>
            <a:r>
              <a:rPr kumimoji="1" lang="en-US" altLang="zh-CN" dirty="0" err="1"/>
              <a:t>dtype</a:t>
            </a:r>
            <a:r>
              <a:rPr kumimoji="1" lang="zh-CN" altLang="en-US" dirty="0"/>
              <a:t>创建空数组（随机值）</a:t>
            </a:r>
            <a:endParaRPr kumimoji="1" lang="en-US" altLang="zh-CN" dirty="0"/>
          </a:p>
          <a:p>
            <a:pPr lvl="1"/>
            <a:r>
              <a:rPr kumimoji="1" lang="en-US" altLang="zh-CN" dirty="0"/>
              <a:t>eye()		</a:t>
            </a:r>
            <a:r>
              <a:rPr kumimoji="1" lang="zh-CN" altLang="en-US" dirty="0"/>
              <a:t>根据指定边长和</a:t>
            </a:r>
            <a:r>
              <a:rPr kumimoji="1" lang="en-US" altLang="zh-CN" dirty="0" err="1"/>
              <a:t>dtype</a:t>
            </a:r>
            <a:r>
              <a:rPr kumimoji="1" lang="zh-CN" altLang="en-US" dirty="0"/>
              <a:t>创建单位矩阵</a:t>
            </a:r>
            <a:endParaRPr kumimoji="1" lang="en-US" altLang="zh-CN" dirty="0"/>
          </a:p>
          <a:p>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8</a:t>
            </a:fld>
            <a:endParaRPr lang="en-US" altLang="zh-CN"/>
          </a:p>
        </p:txBody>
      </p:sp>
    </p:spTree>
    <p:extLst>
      <p:ext uri="{BB962C8B-B14F-4D97-AF65-F5344CB8AC3E}">
        <p14:creationId xmlns:p14="http://schemas.microsoft.com/office/powerpoint/2010/main" val="14824324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kNN</a:t>
            </a:r>
            <a:endParaRPr kumimoji="1" lang="zh-CN" altLang="en-US" dirty="0"/>
          </a:p>
        </p:txBody>
      </p:sp>
      <p:sp>
        <p:nvSpPr>
          <p:cNvPr id="3" name="内容占位符 2"/>
          <p:cNvSpPr>
            <a:spLocks noGrp="1"/>
          </p:cNvSpPr>
          <p:nvPr>
            <p:ph idx="1"/>
          </p:nvPr>
        </p:nvSpPr>
        <p:spPr>
          <a:xfrm>
            <a:off x="755651" y="1052516"/>
            <a:ext cx="7456075" cy="4967287"/>
          </a:xfrm>
        </p:spPr>
        <p:txBody>
          <a:bodyPr/>
          <a:lstStyle/>
          <a:p>
            <a:r>
              <a:rPr kumimoji="1" lang="en-US" altLang="zh-CN" dirty="0"/>
              <a:t>k</a:t>
            </a:r>
            <a:r>
              <a:rPr kumimoji="1" lang="zh-CN" altLang="en-US" dirty="0"/>
              <a:t>最近邻</a:t>
            </a:r>
            <a:r>
              <a:rPr kumimoji="1" lang="en-US" altLang="zh-CN" dirty="0"/>
              <a:t>(</a:t>
            </a:r>
            <a:r>
              <a:rPr lang="en-US" altLang="zh-CN" dirty="0" err="1"/>
              <a:t>kNN</a:t>
            </a:r>
            <a:r>
              <a:rPr lang="zh-CN" altLang="en-US" dirty="0"/>
              <a:t>，</a:t>
            </a:r>
            <a:r>
              <a:rPr lang="en-US" altLang="zh-CN" dirty="0"/>
              <a:t>k-Nearest</a:t>
            </a:r>
            <a:r>
              <a:rPr lang="zh-CN" altLang="en-US" dirty="0"/>
              <a:t> </a:t>
            </a:r>
            <a:r>
              <a:rPr lang="en-US" altLang="zh-CN" dirty="0"/>
              <a:t>Neighbor</a:t>
            </a:r>
            <a:r>
              <a:rPr kumimoji="1" lang="en-US" altLang="zh-CN" dirty="0"/>
              <a:t>)</a:t>
            </a:r>
            <a:r>
              <a:rPr kumimoji="1" lang="zh-CN" altLang="en-US" dirty="0"/>
              <a:t>分类算法是机器学习中最简单的方法之一。</a:t>
            </a:r>
            <a:endParaRPr kumimoji="1" lang="en-US" altLang="zh-CN" dirty="0"/>
          </a:p>
          <a:p>
            <a:endParaRPr kumimoji="1" lang="en-US" altLang="zh-CN" dirty="0"/>
          </a:p>
          <a:p>
            <a:r>
              <a:rPr kumimoji="1" lang="zh-CN" altLang="en-US" dirty="0"/>
              <a:t>核心思想：为了预测某样本</a:t>
            </a:r>
            <a:r>
              <a:rPr kumimoji="1" lang="en-US" altLang="zh-CN" dirty="0"/>
              <a:t>x</a:t>
            </a:r>
            <a:r>
              <a:rPr kumimoji="1" lang="zh-CN" altLang="en-US" dirty="0"/>
              <a:t>的分类，从训练集中选取距离该样本最近的</a:t>
            </a:r>
            <a:r>
              <a:rPr kumimoji="1" lang="en-US" altLang="zh-CN" dirty="0"/>
              <a:t>k</a:t>
            </a:r>
            <a:r>
              <a:rPr kumimoji="1" lang="zh-CN" altLang="en-US" dirty="0"/>
              <a:t>个样本，通过这</a:t>
            </a:r>
            <a:r>
              <a:rPr kumimoji="1" lang="en-US" altLang="zh-CN" dirty="0"/>
              <a:t>k</a:t>
            </a:r>
            <a:r>
              <a:rPr kumimoji="1" lang="zh-CN" altLang="en-US" dirty="0"/>
              <a:t>个样本投票来预测该样本的分类。</a:t>
            </a:r>
            <a:endParaRPr kumimoji="1" lang="en-US" altLang="zh-CN" dirty="0"/>
          </a:p>
          <a:p>
            <a:pPr lvl="1"/>
            <a:r>
              <a:rPr kumimoji="1" lang="zh-CN" altLang="en-US" dirty="0"/>
              <a:t>每个样本投票权重相等</a:t>
            </a:r>
            <a:endParaRPr kumimoji="1" lang="en-US" altLang="zh-CN" dirty="0"/>
          </a:p>
          <a:p>
            <a:pPr lvl="1"/>
            <a:r>
              <a:rPr kumimoji="1" lang="zh-CN" altLang="en-US" dirty="0"/>
              <a:t>根据距离加权投票，距离越近，权重越大</a:t>
            </a:r>
            <a:endParaRPr kumimoji="1" lang="en-US" altLang="zh-CN" dirty="0"/>
          </a:p>
          <a:p>
            <a:endParaRPr kumimoji="1" lang="en-US" altLang="zh-CN" dirty="0"/>
          </a:p>
          <a:p>
            <a:r>
              <a:rPr kumimoji="1" lang="zh-CN" altLang="en-US" dirty="0"/>
              <a:t>优点：简单易于实现；可解释性强</a:t>
            </a:r>
            <a:endParaRPr kumimoji="1" lang="en-US" altLang="zh-CN" dirty="0"/>
          </a:p>
          <a:p>
            <a:r>
              <a:rPr kumimoji="1" lang="zh-CN" altLang="en-US" dirty="0"/>
              <a:t>缺点：需要大量空间存储已知实例；算法复杂度高</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80</a:t>
            </a:fld>
            <a:endParaRPr lang="en-US" altLang="zh-CN"/>
          </a:p>
        </p:txBody>
      </p:sp>
      <p:pic>
        <p:nvPicPr>
          <p:cNvPr id="1026" name="Picture 2" descr="https://gss2.bdstatic.com/9fo3dSag_xI4khGkpoWK1HF6hhy/baike/c0%3Dbaike80%2C5%2C5%2C80%2C26/sign=8fabe2c8d5c8a786aa27425c0660a258/03087bf40ad162d95867202e15dfa9ec8a13cd7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1726" y="2137298"/>
            <a:ext cx="3222507" cy="2797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3453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9121B6-9492-49ED-B1D7-1581BCF347E3}"/>
              </a:ext>
            </a:extLst>
          </p:cNvPr>
          <p:cNvSpPr>
            <a:spLocks noGrp="1"/>
          </p:cNvSpPr>
          <p:nvPr>
            <p:ph type="title"/>
          </p:nvPr>
        </p:nvSpPr>
        <p:spPr/>
        <p:txBody>
          <a:bodyPr/>
          <a:lstStyle/>
          <a:p>
            <a:r>
              <a:rPr lang="en-US" altLang="zh-CN" dirty="0"/>
              <a:t>2.4 </a:t>
            </a:r>
            <a:r>
              <a:rPr lang="zh-CN" altLang="en-US" dirty="0"/>
              <a:t>支持向量机</a:t>
            </a:r>
          </a:p>
        </p:txBody>
      </p:sp>
      <p:sp>
        <p:nvSpPr>
          <p:cNvPr id="3" name="文本占位符 2">
            <a:extLst>
              <a:ext uri="{FF2B5EF4-FFF2-40B4-BE49-F238E27FC236}">
                <a16:creationId xmlns:a16="http://schemas.microsoft.com/office/drawing/2014/main" id="{4037811C-AFA3-4315-AD08-405C77A73DA6}"/>
              </a:ext>
            </a:extLst>
          </p:cNvPr>
          <p:cNvSpPr>
            <a:spLocks noGrp="1"/>
          </p:cNvSpPr>
          <p:nvPr>
            <p:ph type="body" idx="1"/>
          </p:nvPr>
        </p:nvSpPr>
        <p:spPr/>
        <p:txBody>
          <a:bodyPr/>
          <a:lstStyle/>
          <a:p>
            <a:endParaRPr lang="zh-CN" altLang="en-US"/>
          </a:p>
        </p:txBody>
      </p:sp>
      <p:sp>
        <p:nvSpPr>
          <p:cNvPr id="4" name="日期占位符 3">
            <a:extLst>
              <a:ext uri="{FF2B5EF4-FFF2-40B4-BE49-F238E27FC236}">
                <a16:creationId xmlns:a16="http://schemas.microsoft.com/office/drawing/2014/main" id="{427D1AB6-B58B-41F8-9C38-D29872930F41}"/>
              </a:ext>
            </a:extLst>
          </p:cNvPr>
          <p:cNvSpPr>
            <a:spLocks noGrp="1"/>
          </p:cNvSpPr>
          <p:nvPr>
            <p:ph type="dt" sz="half" idx="10"/>
          </p:nvPr>
        </p:nvSpPr>
        <p:spPr/>
        <p:txBody>
          <a:bodyPr/>
          <a:lstStyle/>
          <a:p>
            <a:pPr>
              <a:defRPr/>
            </a:pPr>
            <a:fld id="{841F93BA-D9BF-BC4B-BA86-175867B95F50}"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84225DB6-BBC0-4E2C-8E90-F38AC2D5441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DD640791-CCB6-43A4-836D-F906CEB94D78}"/>
              </a:ext>
            </a:extLst>
          </p:cNvPr>
          <p:cNvSpPr>
            <a:spLocks noGrp="1"/>
          </p:cNvSpPr>
          <p:nvPr>
            <p:ph type="sldNum" sz="quarter" idx="12"/>
          </p:nvPr>
        </p:nvSpPr>
        <p:spPr/>
        <p:txBody>
          <a:bodyPr/>
          <a:lstStyle/>
          <a:p>
            <a:pPr>
              <a:defRPr/>
            </a:pPr>
            <a:fld id="{89FB17D4-0CBA-41AA-B1E7-777C77D31479}" type="slidenum">
              <a:rPr lang="en-US" altLang="zh-CN" smtClean="0"/>
              <a:pPr>
                <a:defRPr/>
              </a:pPr>
              <a:t>81</a:t>
            </a:fld>
            <a:endParaRPr lang="en-US" altLang="zh-CN"/>
          </a:p>
        </p:txBody>
      </p:sp>
    </p:spTree>
    <p:extLst>
      <p:ext uri="{BB962C8B-B14F-4D97-AF65-F5344CB8AC3E}">
        <p14:creationId xmlns:p14="http://schemas.microsoft.com/office/powerpoint/2010/main" val="27650072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1CCA9-FD82-4AAC-BBC5-627FD45F6483}"/>
              </a:ext>
            </a:extLst>
          </p:cNvPr>
          <p:cNvSpPr>
            <a:spLocks noGrp="1"/>
          </p:cNvSpPr>
          <p:nvPr>
            <p:ph type="title"/>
          </p:nvPr>
        </p:nvSpPr>
        <p:spPr/>
        <p:txBody>
          <a:bodyPr/>
          <a:lstStyle/>
          <a:p>
            <a:r>
              <a:rPr lang="zh-CN" altLang="en-US" dirty="0"/>
              <a:t>支持向量机</a:t>
            </a:r>
            <a:r>
              <a:rPr lang="en-US" altLang="zh-CN" dirty="0"/>
              <a:t>(SVM)</a:t>
            </a:r>
            <a:endParaRPr lang="zh-CN" altLang="en-US" dirty="0"/>
          </a:p>
        </p:txBody>
      </p:sp>
      <p:sp>
        <p:nvSpPr>
          <p:cNvPr id="3" name="内容占位符 2">
            <a:extLst>
              <a:ext uri="{FF2B5EF4-FFF2-40B4-BE49-F238E27FC236}">
                <a16:creationId xmlns:a16="http://schemas.microsoft.com/office/drawing/2014/main" id="{1ECDD256-8D63-446C-85E1-F03CEB55D89F}"/>
              </a:ext>
            </a:extLst>
          </p:cNvPr>
          <p:cNvSpPr>
            <a:spLocks noGrp="1"/>
          </p:cNvSpPr>
          <p:nvPr>
            <p:ph idx="1"/>
          </p:nvPr>
        </p:nvSpPr>
        <p:spPr>
          <a:xfrm>
            <a:off x="755651" y="5072063"/>
            <a:ext cx="6805082" cy="947740"/>
          </a:xfrm>
        </p:spPr>
        <p:txBody>
          <a:bodyPr/>
          <a:lstStyle/>
          <a:p>
            <a:r>
              <a:rPr lang="zh-CN" altLang="en-US" dirty="0"/>
              <a:t>思考：要学习一个线性分类器，如何决定线性分类器的好坏？</a:t>
            </a:r>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80211A64-AAF7-4300-82ED-E89E5F012A9D}"/>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7349A6E6-A927-4222-BE32-4C1B9A1F140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DBD99D9F-59B4-4B1A-8C88-C2003C40D660}"/>
              </a:ext>
            </a:extLst>
          </p:cNvPr>
          <p:cNvSpPr>
            <a:spLocks noGrp="1"/>
          </p:cNvSpPr>
          <p:nvPr>
            <p:ph type="sldNum" sz="quarter" idx="12"/>
          </p:nvPr>
        </p:nvSpPr>
        <p:spPr/>
        <p:txBody>
          <a:bodyPr/>
          <a:lstStyle/>
          <a:p>
            <a:pPr>
              <a:defRPr/>
            </a:pPr>
            <a:fld id="{64C9EB70-B654-4058-838F-8806615D92E5}" type="slidenum">
              <a:rPr lang="en-US" altLang="zh-CN" smtClean="0"/>
              <a:pPr>
                <a:defRPr/>
              </a:pPr>
              <a:t>82</a:t>
            </a:fld>
            <a:endParaRPr lang="en-US" altLang="zh-CN"/>
          </a:p>
        </p:txBody>
      </p:sp>
      <p:grpSp>
        <p:nvGrpSpPr>
          <p:cNvPr id="7" name="Group 34">
            <a:extLst>
              <a:ext uri="{FF2B5EF4-FFF2-40B4-BE49-F238E27FC236}">
                <a16:creationId xmlns:a16="http://schemas.microsoft.com/office/drawing/2014/main" id="{F8757C22-9CC6-4E65-81D3-86A24107F5DF}"/>
              </a:ext>
            </a:extLst>
          </p:cNvPr>
          <p:cNvGrpSpPr>
            <a:grpSpLocks/>
          </p:cNvGrpSpPr>
          <p:nvPr/>
        </p:nvGrpSpPr>
        <p:grpSpPr bwMode="auto">
          <a:xfrm>
            <a:off x="2324100" y="1509713"/>
            <a:ext cx="3683000" cy="3200400"/>
            <a:chOff x="3600" y="1296"/>
            <a:chExt cx="2320" cy="2016"/>
          </a:xfrm>
        </p:grpSpPr>
        <p:sp>
          <p:nvSpPr>
            <p:cNvPr id="8" name="Line 12">
              <a:extLst>
                <a:ext uri="{FF2B5EF4-FFF2-40B4-BE49-F238E27FC236}">
                  <a16:creationId xmlns:a16="http://schemas.microsoft.com/office/drawing/2014/main" id="{CD706DE8-0F8B-48E5-B607-5317BC426CF9}"/>
                </a:ext>
              </a:extLst>
            </p:cNvPr>
            <p:cNvSpPr>
              <a:spLocks noChangeShapeType="1"/>
            </p:cNvSpPr>
            <p:nvPr/>
          </p:nvSpPr>
          <p:spPr bwMode="auto">
            <a:xfrm flipV="1">
              <a:off x="3600" y="1296"/>
              <a:ext cx="0" cy="2016"/>
            </a:xfrm>
            <a:prstGeom prst="line">
              <a:avLst/>
            </a:prstGeom>
            <a:noFill/>
            <a:ln w="12700">
              <a:solidFill>
                <a:schemeClr val="tx1"/>
              </a:solidFill>
              <a:miter lim="800000"/>
              <a:headEnd/>
              <a:tailEnd type="triangle" w="med" len="med"/>
            </a:ln>
          </p:spPr>
          <p:txBody>
            <a:bodyPr wrap="none"/>
            <a:lstStyle/>
            <a:p>
              <a:endParaRPr lang="zh-CN" altLang="en-US"/>
            </a:p>
          </p:txBody>
        </p:sp>
        <p:sp>
          <p:nvSpPr>
            <p:cNvPr id="9" name="Line 13">
              <a:extLst>
                <a:ext uri="{FF2B5EF4-FFF2-40B4-BE49-F238E27FC236}">
                  <a16:creationId xmlns:a16="http://schemas.microsoft.com/office/drawing/2014/main" id="{342BAA3B-AEB2-4A36-AE7C-CD9AC9A0B0AF}"/>
                </a:ext>
              </a:extLst>
            </p:cNvPr>
            <p:cNvSpPr>
              <a:spLocks noChangeShapeType="1"/>
            </p:cNvSpPr>
            <p:nvPr/>
          </p:nvSpPr>
          <p:spPr bwMode="auto">
            <a:xfrm flipV="1">
              <a:off x="3600" y="3312"/>
              <a:ext cx="1920" cy="0"/>
            </a:xfrm>
            <a:prstGeom prst="line">
              <a:avLst/>
            </a:prstGeom>
            <a:noFill/>
            <a:ln w="12700">
              <a:solidFill>
                <a:schemeClr val="tx1"/>
              </a:solidFill>
              <a:miter lim="800000"/>
              <a:headEnd/>
              <a:tailEnd type="triangle" w="med" len="med"/>
            </a:ln>
          </p:spPr>
          <p:txBody>
            <a:bodyPr wrap="none"/>
            <a:lstStyle/>
            <a:p>
              <a:endParaRPr lang="zh-CN" altLang="en-US"/>
            </a:p>
          </p:txBody>
        </p:sp>
        <p:sp>
          <p:nvSpPr>
            <p:cNvPr id="10" name="Oval 14">
              <a:extLst>
                <a:ext uri="{FF2B5EF4-FFF2-40B4-BE49-F238E27FC236}">
                  <a16:creationId xmlns:a16="http://schemas.microsoft.com/office/drawing/2014/main" id="{68FA345B-603D-4BAE-A3AB-A5E747A7FA15}"/>
                </a:ext>
              </a:extLst>
            </p:cNvPr>
            <p:cNvSpPr>
              <a:spLocks noChangeArrowheads="1"/>
            </p:cNvSpPr>
            <p:nvPr/>
          </p:nvSpPr>
          <p:spPr bwMode="auto">
            <a:xfrm>
              <a:off x="4896" y="1680"/>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1" name="Oval 15">
              <a:extLst>
                <a:ext uri="{FF2B5EF4-FFF2-40B4-BE49-F238E27FC236}">
                  <a16:creationId xmlns:a16="http://schemas.microsoft.com/office/drawing/2014/main" id="{B95AA81E-B842-44C8-BECD-0895964B7A73}"/>
                </a:ext>
              </a:extLst>
            </p:cNvPr>
            <p:cNvSpPr>
              <a:spLocks noChangeArrowheads="1"/>
            </p:cNvSpPr>
            <p:nvPr/>
          </p:nvSpPr>
          <p:spPr bwMode="auto">
            <a:xfrm>
              <a:off x="5040" y="2064"/>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 name="Oval 16">
              <a:extLst>
                <a:ext uri="{FF2B5EF4-FFF2-40B4-BE49-F238E27FC236}">
                  <a16:creationId xmlns:a16="http://schemas.microsoft.com/office/drawing/2014/main" id="{BB05AE87-9A22-4036-8826-EF10B37299B7}"/>
                </a:ext>
              </a:extLst>
            </p:cNvPr>
            <p:cNvSpPr>
              <a:spLocks noChangeArrowheads="1"/>
            </p:cNvSpPr>
            <p:nvPr/>
          </p:nvSpPr>
          <p:spPr bwMode="auto">
            <a:xfrm>
              <a:off x="5568" y="2208"/>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3" name="Oval 17">
              <a:extLst>
                <a:ext uri="{FF2B5EF4-FFF2-40B4-BE49-F238E27FC236}">
                  <a16:creationId xmlns:a16="http://schemas.microsoft.com/office/drawing/2014/main" id="{4400F086-4507-4104-B177-78A089333DD6}"/>
                </a:ext>
              </a:extLst>
            </p:cNvPr>
            <p:cNvSpPr>
              <a:spLocks noChangeArrowheads="1"/>
            </p:cNvSpPr>
            <p:nvPr/>
          </p:nvSpPr>
          <p:spPr bwMode="auto">
            <a:xfrm>
              <a:off x="4608" y="1776"/>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4" name="Oval 18">
              <a:extLst>
                <a:ext uri="{FF2B5EF4-FFF2-40B4-BE49-F238E27FC236}">
                  <a16:creationId xmlns:a16="http://schemas.microsoft.com/office/drawing/2014/main" id="{E71905A9-B93F-44D0-ADBB-E15CB0C31D1B}"/>
                </a:ext>
              </a:extLst>
            </p:cNvPr>
            <p:cNvSpPr>
              <a:spLocks noChangeArrowheads="1"/>
            </p:cNvSpPr>
            <p:nvPr/>
          </p:nvSpPr>
          <p:spPr bwMode="auto">
            <a:xfrm>
              <a:off x="5232" y="2400"/>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5" name="Rectangle 19">
              <a:extLst>
                <a:ext uri="{FF2B5EF4-FFF2-40B4-BE49-F238E27FC236}">
                  <a16:creationId xmlns:a16="http://schemas.microsoft.com/office/drawing/2014/main" id="{D21EB3D1-94F0-468C-B0DD-1A8B45DD0C01}"/>
                </a:ext>
              </a:extLst>
            </p:cNvPr>
            <p:cNvSpPr>
              <a:spLocks noChangeArrowheads="1"/>
            </p:cNvSpPr>
            <p:nvPr/>
          </p:nvSpPr>
          <p:spPr bwMode="auto">
            <a:xfrm>
              <a:off x="3792" y="2352"/>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6" name="Rectangle 20">
              <a:extLst>
                <a:ext uri="{FF2B5EF4-FFF2-40B4-BE49-F238E27FC236}">
                  <a16:creationId xmlns:a16="http://schemas.microsoft.com/office/drawing/2014/main" id="{27EA4CA4-92D6-4BD7-A83E-6B0876A68ED1}"/>
                </a:ext>
              </a:extLst>
            </p:cNvPr>
            <p:cNvSpPr>
              <a:spLocks noChangeArrowheads="1"/>
            </p:cNvSpPr>
            <p:nvPr/>
          </p:nvSpPr>
          <p:spPr bwMode="auto">
            <a:xfrm>
              <a:off x="4560" y="2640"/>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7" name="Rectangle 21">
              <a:extLst>
                <a:ext uri="{FF2B5EF4-FFF2-40B4-BE49-F238E27FC236}">
                  <a16:creationId xmlns:a16="http://schemas.microsoft.com/office/drawing/2014/main" id="{970522AF-F439-42D1-BBEB-953ACDD8CD5B}"/>
                </a:ext>
              </a:extLst>
            </p:cNvPr>
            <p:cNvSpPr>
              <a:spLocks noChangeArrowheads="1"/>
            </p:cNvSpPr>
            <p:nvPr/>
          </p:nvSpPr>
          <p:spPr bwMode="auto">
            <a:xfrm>
              <a:off x="4464" y="2928"/>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8" name="Rectangle 22">
              <a:extLst>
                <a:ext uri="{FF2B5EF4-FFF2-40B4-BE49-F238E27FC236}">
                  <a16:creationId xmlns:a16="http://schemas.microsoft.com/office/drawing/2014/main" id="{4A4A4467-C608-4F03-8FFA-CB53C4A36938}"/>
                </a:ext>
              </a:extLst>
            </p:cNvPr>
            <p:cNvSpPr>
              <a:spLocks noChangeArrowheads="1"/>
            </p:cNvSpPr>
            <p:nvPr/>
          </p:nvSpPr>
          <p:spPr bwMode="auto">
            <a:xfrm>
              <a:off x="4080" y="2640"/>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9" name="Rectangle 23">
              <a:extLst>
                <a:ext uri="{FF2B5EF4-FFF2-40B4-BE49-F238E27FC236}">
                  <a16:creationId xmlns:a16="http://schemas.microsoft.com/office/drawing/2014/main" id="{002D8B37-39D7-4266-B6E5-27689D965B31}"/>
                </a:ext>
              </a:extLst>
            </p:cNvPr>
            <p:cNvSpPr>
              <a:spLocks noChangeArrowheads="1"/>
            </p:cNvSpPr>
            <p:nvPr/>
          </p:nvSpPr>
          <p:spPr bwMode="auto">
            <a:xfrm>
              <a:off x="3888" y="2880"/>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20" name="Rectangle 24">
              <a:extLst>
                <a:ext uri="{FF2B5EF4-FFF2-40B4-BE49-F238E27FC236}">
                  <a16:creationId xmlns:a16="http://schemas.microsoft.com/office/drawing/2014/main" id="{C8A8AFA3-ECF6-4D8B-87DD-C3991699A3D5}"/>
                </a:ext>
              </a:extLst>
            </p:cNvPr>
            <p:cNvSpPr>
              <a:spLocks noChangeArrowheads="1"/>
            </p:cNvSpPr>
            <p:nvPr/>
          </p:nvSpPr>
          <p:spPr bwMode="auto">
            <a:xfrm>
              <a:off x="4032" y="2112"/>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21" name="Text Box 25">
              <a:extLst>
                <a:ext uri="{FF2B5EF4-FFF2-40B4-BE49-F238E27FC236}">
                  <a16:creationId xmlns:a16="http://schemas.microsoft.com/office/drawing/2014/main" id="{C6D061A2-353D-4FCD-B1B0-77F74B6D1732}"/>
                </a:ext>
              </a:extLst>
            </p:cNvPr>
            <p:cNvSpPr txBox="1">
              <a:spLocks noChangeArrowheads="1"/>
            </p:cNvSpPr>
            <p:nvPr/>
          </p:nvSpPr>
          <p:spPr bwMode="auto">
            <a:xfrm>
              <a:off x="3792" y="3007"/>
              <a:ext cx="677" cy="252"/>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2" name="Text Box 26">
              <a:extLst>
                <a:ext uri="{FF2B5EF4-FFF2-40B4-BE49-F238E27FC236}">
                  <a16:creationId xmlns:a16="http://schemas.microsoft.com/office/drawing/2014/main" id="{DAA0A152-87BC-48F0-B9C2-2DFEAB44986B}"/>
                </a:ext>
              </a:extLst>
            </p:cNvPr>
            <p:cNvSpPr txBox="1">
              <a:spLocks noChangeArrowheads="1"/>
            </p:cNvSpPr>
            <p:nvPr/>
          </p:nvSpPr>
          <p:spPr bwMode="auto">
            <a:xfrm>
              <a:off x="5184" y="1584"/>
              <a:ext cx="736" cy="252"/>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grpSp>
      <p:sp>
        <p:nvSpPr>
          <p:cNvPr id="23" name="Line 27">
            <a:extLst>
              <a:ext uri="{FF2B5EF4-FFF2-40B4-BE49-F238E27FC236}">
                <a16:creationId xmlns:a16="http://schemas.microsoft.com/office/drawing/2014/main" id="{B028B974-A94D-4B52-BB06-CD9EA472717F}"/>
              </a:ext>
            </a:extLst>
          </p:cNvPr>
          <p:cNvSpPr>
            <a:spLocks noChangeShapeType="1"/>
          </p:cNvSpPr>
          <p:nvPr/>
        </p:nvSpPr>
        <p:spPr bwMode="auto">
          <a:xfrm>
            <a:off x="2838450" y="1662113"/>
            <a:ext cx="2362200" cy="2743200"/>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4" name="Line 28">
            <a:extLst>
              <a:ext uri="{FF2B5EF4-FFF2-40B4-BE49-F238E27FC236}">
                <a16:creationId xmlns:a16="http://schemas.microsoft.com/office/drawing/2014/main" id="{AC433159-6D4A-44CC-9729-19257321BFA6}"/>
              </a:ext>
            </a:extLst>
          </p:cNvPr>
          <p:cNvSpPr>
            <a:spLocks noChangeShapeType="1"/>
          </p:cNvSpPr>
          <p:nvPr/>
        </p:nvSpPr>
        <p:spPr bwMode="auto">
          <a:xfrm>
            <a:off x="3578225" y="1585913"/>
            <a:ext cx="1079500" cy="3240088"/>
          </a:xfrm>
          <a:prstGeom prst="line">
            <a:avLst/>
          </a:prstGeom>
          <a:noFill/>
          <a:ln w="19050">
            <a:solidFill>
              <a:srgbClr val="CC99FF"/>
            </a:solidFill>
            <a:round/>
            <a:headEnd/>
            <a:tailEnd/>
          </a:ln>
        </p:spPr>
        <p:txBody>
          <a:bodyPr/>
          <a:lstStyle/>
          <a:p>
            <a:endParaRPr lang="zh-CN" altLang="en-US"/>
          </a:p>
        </p:txBody>
      </p:sp>
      <p:sp>
        <p:nvSpPr>
          <p:cNvPr id="25" name="Line 29">
            <a:extLst>
              <a:ext uri="{FF2B5EF4-FFF2-40B4-BE49-F238E27FC236}">
                <a16:creationId xmlns:a16="http://schemas.microsoft.com/office/drawing/2014/main" id="{34BFEBAE-36AA-453D-951A-06FDF6337776}"/>
              </a:ext>
            </a:extLst>
          </p:cNvPr>
          <p:cNvSpPr>
            <a:spLocks noChangeShapeType="1"/>
          </p:cNvSpPr>
          <p:nvPr/>
        </p:nvSpPr>
        <p:spPr bwMode="auto">
          <a:xfrm>
            <a:off x="2714625" y="2089151"/>
            <a:ext cx="2376488" cy="2663825"/>
          </a:xfrm>
          <a:prstGeom prst="line">
            <a:avLst/>
          </a:prstGeom>
          <a:noFill/>
          <a:ln w="19050">
            <a:solidFill>
              <a:srgbClr val="CC99FF"/>
            </a:solidFill>
            <a:round/>
            <a:headEnd/>
            <a:tailEnd/>
          </a:ln>
        </p:spPr>
        <p:txBody>
          <a:bodyPr/>
          <a:lstStyle/>
          <a:p>
            <a:endParaRPr lang="zh-CN" altLang="en-US"/>
          </a:p>
        </p:txBody>
      </p:sp>
      <p:sp>
        <p:nvSpPr>
          <p:cNvPr id="26" name="Line 31">
            <a:extLst>
              <a:ext uri="{FF2B5EF4-FFF2-40B4-BE49-F238E27FC236}">
                <a16:creationId xmlns:a16="http://schemas.microsoft.com/office/drawing/2014/main" id="{F87E20D7-5666-4DC6-A2BD-F342929AD99D}"/>
              </a:ext>
            </a:extLst>
          </p:cNvPr>
          <p:cNvSpPr>
            <a:spLocks noChangeShapeType="1"/>
          </p:cNvSpPr>
          <p:nvPr/>
        </p:nvSpPr>
        <p:spPr bwMode="auto">
          <a:xfrm>
            <a:off x="2786063" y="1873251"/>
            <a:ext cx="3024187" cy="2160587"/>
          </a:xfrm>
          <a:prstGeom prst="line">
            <a:avLst/>
          </a:prstGeom>
          <a:noFill/>
          <a:ln w="19050">
            <a:solidFill>
              <a:srgbClr val="CC99FF"/>
            </a:solidFill>
            <a:round/>
            <a:headEnd/>
            <a:tailEnd/>
          </a:ln>
        </p:spPr>
        <p:txBody>
          <a:bodyPr/>
          <a:lstStyle/>
          <a:p>
            <a:endParaRPr lang="zh-CN" altLang="en-US"/>
          </a:p>
        </p:txBody>
      </p:sp>
    </p:spTree>
    <p:extLst>
      <p:ext uri="{BB962C8B-B14F-4D97-AF65-F5344CB8AC3E}">
        <p14:creationId xmlns:p14="http://schemas.microsoft.com/office/powerpoint/2010/main" val="363828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A598E-1F78-4CDC-A874-437506BF7F05}"/>
              </a:ext>
            </a:extLst>
          </p:cNvPr>
          <p:cNvSpPr>
            <a:spLocks noGrp="1"/>
          </p:cNvSpPr>
          <p:nvPr>
            <p:ph type="title"/>
          </p:nvPr>
        </p:nvSpPr>
        <p:spPr/>
        <p:txBody>
          <a:bodyPr/>
          <a:lstStyle/>
          <a:p>
            <a:r>
              <a:rPr lang="zh-CN" altLang="en-US" dirty="0"/>
              <a:t>支持向量机：最大间隔</a:t>
            </a:r>
          </a:p>
        </p:txBody>
      </p:sp>
      <p:sp>
        <p:nvSpPr>
          <p:cNvPr id="3" name="内容占位符 2">
            <a:extLst>
              <a:ext uri="{FF2B5EF4-FFF2-40B4-BE49-F238E27FC236}">
                <a16:creationId xmlns:a16="http://schemas.microsoft.com/office/drawing/2014/main" id="{63FAFBAC-BE66-4609-97A2-5B0E86B53184}"/>
              </a:ext>
            </a:extLst>
          </p:cNvPr>
          <p:cNvSpPr>
            <a:spLocks noGrp="1"/>
          </p:cNvSpPr>
          <p:nvPr>
            <p:ph idx="1"/>
          </p:nvPr>
        </p:nvSpPr>
        <p:spPr/>
        <p:txBody>
          <a:bodyPr/>
          <a:lstStyle/>
          <a:p>
            <a:r>
              <a:rPr lang="zh-CN" altLang="en-US" dirty="0"/>
              <a:t>线性分类器的决策边界需要尽量远离两类数据</a:t>
            </a:r>
            <a:endParaRPr lang="en-US" altLang="zh-CN" dirty="0"/>
          </a:p>
          <a:p>
            <a:pPr lvl="1"/>
            <a:r>
              <a:rPr lang="zh-CN" altLang="en-US" dirty="0"/>
              <a:t>目标是要最大化间隔</a:t>
            </a:r>
            <a:r>
              <a:rPr lang="en-US" altLang="zh-CN" dirty="0"/>
              <a:t>m</a:t>
            </a:r>
          </a:p>
          <a:p>
            <a:pPr lvl="1"/>
            <a:endParaRPr lang="zh-CN" altLang="en-US" dirty="0"/>
          </a:p>
        </p:txBody>
      </p:sp>
      <p:sp>
        <p:nvSpPr>
          <p:cNvPr id="4" name="日期占位符 3">
            <a:extLst>
              <a:ext uri="{FF2B5EF4-FFF2-40B4-BE49-F238E27FC236}">
                <a16:creationId xmlns:a16="http://schemas.microsoft.com/office/drawing/2014/main" id="{7D7149A4-28BE-4857-A975-27C473AED0D6}"/>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5EE53A72-67FC-4F66-A9C6-0AF8A85529FF}"/>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B28E6EF3-9494-4CB3-AE48-6A4282512942}"/>
              </a:ext>
            </a:extLst>
          </p:cNvPr>
          <p:cNvSpPr>
            <a:spLocks noGrp="1"/>
          </p:cNvSpPr>
          <p:nvPr>
            <p:ph type="sldNum" sz="quarter" idx="12"/>
          </p:nvPr>
        </p:nvSpPr>
        <p:spPr/>
        <p:txBody>
          <a:bodyPr/>
          <a:lstStyle/>
          <a:p>
            <a:pPr>
              <a:defRPr/>
            </a:pPr>
            <a:fld id="{64C9EB70-B654-4058-838F-8806615D92E5}" type="slidenum">
              <a:rPr lang="en-US" altLang="zh-CN" smtClean="0"/>
              <a:pPr>
                <a:defRPr/>
              </a:pPr>
              <a:t>83</a:t>
            </a:fld>
            <a:endParaRPr lang="en-US" altLang="zh-CN"/>
          </a:p>
        </p:txBody>
      </p:sp>
      <p:sp>
        <p:nvSpPr>
          <p:cNvPr id="7" name="Line 6">
            <a:extLst>
              <a:ext uri="{FF2B5EF4-FFF2-40B4-BE49-F238E27FC236}">
                <a16:creationId xmlns:a16="http://schemas.microsoft.com/office/drawing/2014/main" id="{2C2ED2E0-2836-4D33-B1A0-88C52A1EA195}"/>
              </a:ext>
            </a:extLst>
          </p:cNvPr>
          <p:cNvSpPr>
            <a:spLocks noChangeShapeType="1"/>
          </p:cNvSpPr>
          <p:nvPr/>
        </p:nvSpPr>
        <p:spPr bwMode="auto">
          <a:xfrm flipV="1">
            <a:off x="1198927" y="2193928"/>
            <a:ext cx="0" cy="3200400"/>
          </a:xfrm>
          <a:prstGeom prst="line">
            <a:avLst/>
          </a:prstGeom>
          <a:noFill/>
          <a:ln w="12700">
            <a:solidFill>
              <a:schemeClr val="tx1"/>
            </a:solidFill>
            <a:miter lim="800000"/>
            <a:headEnd/>
            <a:tailEnd type="triangle" w="med" len="med"/>
          </a:ln>
        </p:spPr>
        <p:txBody>
          <a:bodyPr wrap="none"/>
          <a:lstStyle/>
          <a:p>
            <a:endParaRPr lang="zh-CN" altLang="en-US"/>
          </a:p>
        </p:txBody>
      </p:sp>
      <p:sp>
        <p:nvSpPr>
          <p:cNvPr id="8" name="Line 7">
            <a:extLst>
              <a:ext uri="{FF2B5EF4-FFF2-40B4-BE49-F238E27FC236}">
                <a16:creationId xmlns:a16="http://schemas.microsoft.com/office/drawing/2014/main" id="{46898592-C21D-4BED-BAF9-2E7655C06563}"/>
              </a:ext>
            </a:extLst>
          </p:cNvPr>
          <p:cNvSpPr>
            <a:spLocks noChangeShapeType="1"/>
          </p:cNvSpPr>
          <p:nvPr/>
        </p:nvSpPr>
        <p:spPr bwMode="auto">
          <a:xfrm flipV="1">
            <a:off x="1198927" y="5394328"/>
            <a:ext cx="3048000" cy="0"/>
          </a:xfrm>
          <a:prstGeom prst="line">
            <a:avLst/>
          </a:prstGeom>
          <a:noFill/>
          <a:ln w="12700">
            <a:solidFill>
              <a:schemeClr val="tx1"/>
            </a:solidFill>
            <a:miter lim="800000"/>
            <a:headEnd/>
            <a:tailEnd type="triangle" w="med" len="med"/>
          </a:ln>
        </p:spPr>
        <p:txBody>
          <a:bodyPr wrap="none"/>
          <a:lstStyle/>
          <a:p>
            <a:endParaRPr lang="zh-CN" altLang="en-US"/>
          </a:p>
        </p:txBody>
      </p:sp>
      <p:sp>
        <p:nvSpPr>
          <p:cNvPr id="9" name="Oval 8">
            <a:extLst>
              <a:ext uri="{FF2B5EF4-FFF2-40B4-BE49-F238E27FC236}">
                <a16:creationId xmlns:a16="http://schemas.microsoft.com/office/drawing/2014/main" id="{20C72200-1D9D-484D-97A5-009F71868FF8}"/>
              </a:ext>
            </a:extLst>
          </p:cNvPr>
          <p:cNvSpPr>
            <a:spLocks noChangeArrowheads="1"/>
          </p:cNvSpPr>
          <p:nvPr/>
        </p:nvSpPr>
        <p:spPr bwMode="auto">
          <a:xfrm>
            <a:off x="3256327" y="28035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0" name="Oval 9">
            <a:extLst>
              <a:ext uri="{FF2B5EF4-FFF2-40B4-BE49-F238E27FC236}">
                <a16:creationId xmlns:a16="http://schemas.microsoft.com/office/drawing/2014/main" id="{C84A2955-C200-4922-AD1D-F19362666C6D}"/>
              </a:ext>
            </a:extLst>
          </p:cNvPr>
          <p:cNvSpPr>
            <a:spLocks noChangeArrowheads="1"/>
          </p:cNvSpPr>
          <p:nvPr/>
        </p:nvSpPr>
        <p:spPr bwMode="auto">
          <a:xfrm>
            <a:off x="3484927" y="34131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1" name="Oval 10">
            <a:extLst>
              <a:ext uri="{FF2B5EF4-FFF2-40B4-BE49-F238E27FC236}">
                <a16:creationId xmlns:a16="http://schemas.microsoft.com/office/drawing/2014/main" id="{8456052B-8B73-466E-B2D1-C45A0DD4CAB4}"/>
              </a:ext>
            </a:extLst>
          </p:cNvPr>
          <p:cNvSpPr>
            <a:spLocks noChangeArrowheads="1"/>
          </p:cNvSpPr>
          <p:nvPr/>
        </p:nvSpPr>
        <p:spPr bwMode="auto">
          <a:xfrm>
            <a:off x="4323127" y="36417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 name="Oval 11">
            <a:extLst>
              <a:ext uri="{FF2B5EF4-FFF2-40B4-BE49-F238E27FC236}">
                <a16:creationId xmlns:a16="http://schemas.microsoft.com/office/drawing/2014/main" id="{5F003F3F-D44C-423D-B3B4-36C702C0A8FF}"/>
              </a:ext>
            </a:extLst>
          </p:cNvPr>
          <p:cNvSpPr>
            <a:spLocks noChangeArrowheads="1"/>
          </p:cNvSpPr>
          <p:nvPr/>
        </p:nvSpPr>
        <p:spPr bwMode="auto">
          <a:xfrm>
            <a:off x="2799127" y="29559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3" name="Oval 12">
            <a:extLst>
              <a:ext uri="{FF2B5EF4-FFF2-40B4-BE49-F238E27FC236}">
                <a16:creationId xmlns:a16="http://schemas.microsoft.com/office/drawing/2014/main" id="{4A96146F-FE50-4600-8B7A-8931ADB3C7BC}"/>
              </a:ext>
            </a:extLst>
          </p:cNvPr>
          <p:cNvSpPr>
            <a:spLocks noChangeArrowheads="1"/>
          </p:cNvSpPr>
          <p:nvPr/>
        </p:nvSpPr>
        <p:spPr bwMode="auto">
          <a:xfrm>
            <a:off x="3789727" y="39465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4" name="Rectangle 13">
            <a:extLst>
              <a:ext uri="{FF2B5EF4-FFF2-40B4-BE49-F238E27FC236}">
                <a16:creationId xmlns:a16="http://schemas.microsoft.com/office/drawing/2014/main" id="{0A2E9960-76A3-4822-95E7-2CA1D04CD5B1}"/>
              </a:ext>
            </a:extLst>
          </p:cNvPr>
          <p:cNvSpPr>
            <a:spLocks noChangeArrowheads="1"/>
          </p:cNvSpPr>
          <p:nvPr/>
        </p:nvSpPr>
        <p:spPr bwMode="auto">
          <a:xfrm>
            <a:off x="1503727" y="38703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5" name="Rectangle 14">
            <a:extLst>
              <a:ext uri="{FF2B5EF4-FFF2-40B4-BE49-F238E27FC236}">
                <a16:creationId xmlns:a16="http://schemas.microsoft.com/office/drawing/2014/main" id="{E067483A-7A9A-4E87-ABF4-90BCA1ADA524}"/>
              </a:ext>
            </a:extLst>
          </p:cNvPr>
          <p:cNvSpPr>
            <a:spLocks noChangeArrowheads="1"/>
          </p:cNvSpPr>
          <p:nvPr/>
        </p:nvSpPr>
        <p:spPr bwMode="auto">
          <a:xfrm>
            <a:off x="2722927" y="43275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6" name="Rectangle 15">
            <a:extLst>
              <a:ext uri="{FF2B5EF4-FFF2-40B4-BE49-F238E27FC236}">
                <a16:creationId xmlns:a16="http://schemas.microsoft.com/office/drawing/2014/main" id="{79582266-D1BE-4BEA-B46B-F646C9418C95}"/>
              </a:ext>
            </a:extLst>
          </p:cNvPr>
          <p:cNvSpPr>
            <a:spLocks noChangeArrowheads="1"/>
          </p:cNvSpPr>
          <p:nvPr/>
        </p:nvSpPr>
        <p:spPr bwMode="auto">
          <a:xfrm>
            <a:off x="2570527" y="47847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7" name="Rectangle 16">
            <a:extLst>
              <a:ext uri="{FF2B5EF4-FFF2-40B4-BE49-F238E27FC236}">
                <a16:creationId xmlns:a16="http://schemas.microsoft.com/office/drawing/2014/main" id="{39BFB9B6-8664-4429-BF5F-84727294A70F}"/>
              </a:ext>
            </a:extLst>
          </p:cNvPr>
          <p:cNvSpPr>
            <a:spLocks noChangeArrowheads="1"/>
          </p:cNvSpPr>
          <p:nvPr/>
        </p:nvSpPr>
        <p:spPr bwMode="auto">
          <a:xfrm>
            <a:off x="1960927" y="43275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8" name="Rectangle 17">
            <a:extLst>
              <a:ext uri="{FF2B5EF4-FFF2-40B4-BE49-F238E27FC236}">
                <a16:creationId xmlns:a16="http://schemas.microsoft.com/office/drawing/2014/main" id="{DCAC7B25-FDA9-49DC-9F08-14FC4D1F0E1D}"/>
              </a:ext>
            </a:extLst>
          </p:cNvPr>
          <p:cNvSpPr>
            <a:spLocks noChangeArrowheads="1"/>
          </p:cNvSpPr>
          <p:nvPr/>
        </p:nvSpPr>
        <p:spPr bwMode="auto">
          <a:xfrm>
            <a:off x="1656127" y="47085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9" name="Rectangle 18">
            <a:extLst>
              <a:ext uri="{FF2B5EF4-FFF2-40B4-BE49-F238E27FC236}">
                <a16:creationId xmlns:a16="http://schemas.microsoft.com/office/drawing/2014/main" id="{A2A710B1-EE06-4B09-BEAC-E0639833D5BD}"/>
              </a:ext>
            </a:extLst>
          </p:cNvPr>
          <p:cNvSpPr>
            <a:spLocks noChangeArrowheads="1"/>
          </p:cNvSpPr>
          <p:nvPr/>
        </p:nvSpPr>
        <p:spPr bwMode="auto">
          <a:xfrm>
            <a:off x="1808527" y="35655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20" name="Text Box 19">
            <a:extLst>
              <a:ext uri="{FF2B5EF4-FFF2-40B4-BE49-F238E27FC236}">
                <a16:creationId xmlns:a16="http://schemas.microsoft.com/office/drawing/2014/main" id="{7EA48CCA-47F1-471B-B119-7FC29EEDFE8D}"/>
              </a:ext>
            </a:extLst>
          </p:cNvPr>
          <p:cNvSpPr txBox="1">
            <a:spLocks noChangeArrowheads="1"/>
          </p:cNvSpPr>
          <p:nvPr/>
        </p:nvSpPr>
        <p:spPr bwMode="auto">
          <a:xfrm>
            <a:off x="1503727" y="4910140"/>
            <a:ext cx="1074207" cy="400110"/>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1" name="Text Box 20">
            <a:extLst>
              <a:ext uri="{FF2B5EF4-FFF2-40B4-BE49-F238E27FC236}">
                <a16:creationId xmlns:a16="http://schemas.microsoft.com/office/drawing/2014/main" id="{52736C90-1F1A-45B3-865E-EBC967B16295}"/>
              </a:ext>
            </a:extLst>
          </p:cNvPr>
          <p:cNvSpPr txBox="1">
            <a:spLocks noChangeArrowheads="1"/>
          </p:cNvSpPr>
          <p:nvPr/>
        </p:nvSpPr>
        <p:spPr bwMode="auto">
          <a:xfrm>
            <a:off x="3942127" y="3717928"/>
            <a:ext cx="1167632" cy="400110"/>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2" name="Line 21">
            <a:extLst>
              <a:ext uri="{FF2B5EF4-FFF2-40B4-BE49-F238E27FC236}">
                <a16:creationId xmlns:a16="http://schemas.microsoft.com/office/drawing/2014/main" id="{0D30368A-783D-4D84-A936-D14F20B53289}"/>
              </a:ext>
            </a:extLst>
          </p:cNvPr>
          <p:cNvSpPr>
            <a:spLocks noChangeShapeType="1"/>
          </p:cNvSpPr>
          <p:nvPr/>
        </p:nvSpPr>
        <p:spPr bwMode="auto">
          <a:xfrm>
            <a:off x="2265727" y="2422528"/>
            <a:ext cx="2514600" cy="2514600"/>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3" name="Line 22">
            <a:extLst>
              <a:ext uri="{FF2B5EF4-FFF2-40B4-BE49-F238E27FC236}">
                <a16:creationId xmlns:a16="http://schemas.microsoft.com/office/drawing/2014/main" id="{27894C41-783B-47BD-B19E-F493AA86F600}"/>
              </a:ext>
            </a:extLst>
          </p:cNvPr>
          <p:cNvSpPr>
            <a:spLocks noChangeShapeType="1"/>
          </p:cNvSpPr>
          <p:nvPr/>
        </p:nvSpPr>
        <p:spPr bwMode="auto">
          <a:xfrm>
            <a:off x="1275127" y="2803528"/>
            <a:ext cx="2971800" cy="2971800"/>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4" name="Line 23">
            <a:extLst>
              <a:ext uri="{FF2B5EF4-FFF2-40B4-BE49-F238E27FC236}">
                <a16:creationId xmlns:a16="http://schemas.microsoft.com/office/drawing/2014/main" id="{9F09F5F0-48D3-45CC-A64D-EB8BB0B93E1A}"/>
              </a:ext>
            </a:extLst>
          </p:cNvPr>
          <p:cNvSpPr>
            <a:spLocks noChangeShapeType="1"/>
          </p:cNvSpPr>
          <p:nvPr/>
        </p:nvSpPr>
        <p:spPr bwMode="auto">
          <a:xfrm>
            <a:off x="1275127" y="2117728"/>
            <a:ext cx="3886200" cy="3886200"/>
          </a:xfrm>
          <a:prstGeom prst="line">
            <a:avLst/>
          </a:prstGeom>
          <a:noFill/>
          <a:ln w="38100">
            <a:solidFill>
              <a:schemeClr val="folHlink"/>
            </a:solidFill>
            <a:miter lim="800000"/>
            <a:headEnd/>
            <a:tailEnd/>
          </a:ln>
        </p:spPr>
        <p:txBody>
          <a:bodyPr wrap="none"/>
          <a:lstStyle/>
          <a:p>
            <a:endParaRPr lang="zh-CN" altLang="en-US"/>
          </a:p>
        </p:txBody>
      </p:sp>
      <p:sp>
        <p:nvSpPr>
          <p:cNvPr id="26" name="Line 27">
            <a:extLst>
              <a:ext uri="{FF2B5EF4-FFF2-40B4-BE49-F238E27FC236}">
                <a16:creationId xmlns:a16="http://schemas.microsoft.com/office/drawing/2014/main" id="{A88ADE08-7466-49E1-B0B6-B0636E9318AD}"/>
              </a:ext>
            </a:extLst>
          </p:cNvPr>
          <p:cNvSpPr>
            <a:spLocks noChangeShapeType="1"/>
          </p:cNvSpPr>
          <p:nvPr/>
        </p:nvSpPr>
        <p:spPr bwMode="auto">
          <a:xfrm flipH="1">
            <a:off x="3713527" y="4584703"/>
            <a:ext cx="723900" cy="733425"/>
          </a:xfrm>
          <a:prstGeom prst="line">
            <a:avLst/>
          </a:prstGeom>
          <a:noFill/>
          <a:ln w="25400">
            <a:solidFill>
              <a:srgbClr val="FF00FF"/>
            </a:solidFill>
            <a:miter lim="800000"/>
            <a:headEnd type="triangle" w="med" len="med"/>
            <a:tailEnd type="triangle" w="med" len="med"/>
          </a:ln>
        </p:spPr>
        <p:txBody>
          <a:bodyPr wrap="none"/>
          <a:lstStyle/>
          <a:p>
            <a:endParaRPr lang="zh-CN" altLang="en-US"/>
          </a:p>
        </p:txBody>
      </p:sp>
      <p:sp>
        <p:nvSpPr>
          <p:cNvPr id="27" name="Text Box 29">
            <a:extLst>
              <a:ext uri="{FF2B5EF4-FFF2-40B4-BE49-F238E27FC236}">
                <a16:creationId xmlns:a16="http://schemas.microsoft.com/office/drawing/2014/main" id="{64DB42A3-3973-41B2-AD6C-C18BCD74E34D}"/>
              </a:ext>
            </a:extLst>
          </p:cNvPr>
          <p:cNvSpPr txBox="1">
            <a:spLocks noChangeArrowheads="1"/>
          </p:cNvSpPr>
          <p:nvPr/>
        </p:nvSpPr>
        <p:spPr bwMode="auto">
          <a:xfrm>
            <a:off x="3637327" y="4708528"/>
            <a:ext cx="439738" cy="457200"/>
          </a:xfrm>
          <a:prstGeom prst="rect">
            <a:avLst/>
          </a:prstGeom>
          <a:noFill/>
          <a:ln w="9525">
            <a:noFill/>
            <a:miter lim="800000"/>
            <a:headEnd/>
            <a:tailEnd/>
          </a:ln>
        </p:spPr>
        <p:txBody>
          <a:bodyPr wrap="none">
            <a:spAutoFit/>
          </a:bodyPr>
          <a:lstStyle/>
          <a:p>
            <a:r>
              <a:rPr lang="en-US" altLang="zh-CN" sz="2400" i="1">
                <a:solidFill>
                  <a:srgbClr val="CC00CC"/>
                </a:solidFill>
                <a:latin typeface="Tahoma" pitchFamily="34" charset="0"/>
              </a:rPr>
              <a:t>m</a:t>
            </a:r>
          </a:p>
        </p:txBody>
      </p:sp>
      <p:sp>
        <p:nvSpPr>
          <p:cNvPr id="28" name="Line 30">
            <a:extLst>
              <a:ext uri="{FF2B5EF4-FFF2-40B4-BE49-F238E27FC236}">
                <a16:creationId xmlns:a16="http://schemas.microsoft.com/office/drawing/2014/main" id="{73A4642A-BE65-4C6B-9C52-89E0223DF880}"/>
              </a:ext>
            </a:extLst>
          </p:cNvPr>
          <p:cNvSpPr>
            <a:spLocks noChangeShapeType="1"/>
          </p:cNvSpPr>
          <p:nvPr/>
        </p:nvSpPr>
        <p:spPr bwMode="auto">
          <a:xfrm flipV="1">
            <a:off x="2418127" y="2803528"/>
            <a:ext cx="1600200" cy="1676400"/>
          </a:xfrm>
          <a:prstGeom prst="line">
            <a:avLst/>
          </a:prstGeom>
          <a:noFill/>
          <a:ln w="25400">
            <a:solidFill>
              <a:srgbClr val="993366"/>
            </a:solidFill>
            <a:miter lim="800000"/>
            <a:headEnd/>
            <a:tailEnd type="triangle" w="med" len="med"/>
          </a:ln>
        </p:spPr>
        <p:txBody>
          <a:bodyPr wrap="none"/>
          <a:lstStyle/>
          <a:p>
            <a:endParaRPr lang="zh-CN" altLang="en-US"/>
          </a:p>
        </p:txBody>
      </p:sp>
      <p:pic>
        <p:nvPicPr>
          <p:cNvPr id="29" name="Picture 31" descr="txp_fig">
            <a:extLst>
              <a:ext uri="{FF2B5EF4-FFF2-40B4-BE49-F238E27FC236}">
                <a16:creationId xmlns:a16="http://schemas.microsoft.com/office/drawing/2014/main" id="{5C8B159F-E4D7-425C-ACDC-7B878D464E0F}"/>
              </a:ext>
            </a:extLst>
          </p:cNvPr>
          <p:cNvPicPr>
            <a:picLocks noChangeAspect="1" noChangeArrowheads="1"/>
          </p:cNvPicPr>
          <p:nvPr>
            <p:custDataLst>
              <p:tags r:id="rId1"/>
            </p:custDataLst>
          </p:nvPr>
        </p:nvPicPr>
        <p:blipFill>
          <a:blip r:embed="rId3" cstate="print"/>
          <a:srcRect/>
          <a:stretch>
            <a:fillRect/>
          </a:stretch>
        </p:blipFill>
        <p:spPr bwMode="auto">
          <a:xfrm>
            <a:off x="3942127" y="2651128"/>
            <a:ext cx="284163" cy="18415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6EE2A2BA-F1EF-4318-9A9C-216DF58DF418}"/>
                  </a:ext>
                </a:extLst>
              </p:cNvPr>
              <p:cNvSpPr txBox="1"/>
              <p:nvPr/>
            </p:nvSpPr>
            <p:spPr>
              <a:xfrm>
                <a:off x="4899246" y="4760162"/>
                <a:ext cx="20953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33" name="文本框 32">
                <a:extLst>
                  <a:ext uri="{FF2B5EF4-FFF2-40B4-BE49-F238E27FC236}">
                    <a16:creationId xmlns:a16="http://schemas.microsoft.com/office/drawing/2014/main" id="{6EE2A2BA-F1EF-4318-9A9C-216DF58DF418}"/>
                  </a:ext>
                </a:extLst>
              </p:cNvPr>
              <p:cNvSpPr txBox="1">
                <a:spLocks noRot="1" noChangeAspect="1" noMove="1" noResize="1" noEditPoints="1" noAdjustHandles="1" noChangeArrowheads="1" noChangeShapeType="1" noTextEdit="1"/>
              </p:cNvSpPr>
              <p:nvPr/>
            </p:nvSpPr>
            <p:spPr>
              <a:xfrm>
                <a:off x="4899246" y="4760162"/>
                <a:ext cx="2095382"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BF8625E-80A0-478B-8AA3-5E0795507D3D}"/>
                  </a:ext>
                </a:extLst>
              </p:cNvPr>
              <p:cNvSpPr txBox="1"/>
              <p:nvPr/>
            </p:nvSpPr>
            <p:spPr>
              <a:xfrm>
                <a:off x="5137182" y="5733382"/>
                <a:ext cx="20953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=0</m:t>
                      </m:r>
                    </m:oMath>
                  </m:oMathPara>
                </a14:m>
                <a:endParaRPr lang="zh-CN" altLang="en-US" sz="2800" dirty="0"/>
              </a:p>
            </p:txBody>
          </p:sp>
        </mc:Choice>
        <mc:Fallback xmlns="">
          <p:sp>
            <p:nvSpPr>
              <p:cNvPr id="34" name="文本框 33">
                <a:extLst>
                  <a:ext uri="{FF2B5EF4-FFF2-40B4-BE49-F238E27FC236}">
                    <a16:creationId xmlns:a16="http://schemas.microsoft.com/office/drawing/2014/main" id="{9BF8625E-80A0-478B-8AA3-5E0795507D3D}"/>
                  </a:ext>
                </a:extLst>
              </p:cNvPr>
              <p:cNvSpPr txBox="1">
                <a:spLocks noRot="1" noChangeAspect="1" noMove="1" noResize="1" noEditPoints="1" noAdjustHandles="1" noChangeArrowheads="1" noChangeShapeType="1" noTextEdit="1"/>
              </p:cNvSpPr>
              <p:nvPr/>
            </p:nvSpPr>
            <p:spPr>
              <a:xfrm>
                <a:off x="5137182" y="5733382"/>
                <a:ext cx="2095382"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34E3E854-AF75-40AF-AAE9-FA49C0ABACD7}"/>
                  </a:ext>
                </a:extLst>
              </p:cNvPr>
              <p:cNvSpPr txBox="1"/>
              <p:nvPr/>
            </p:nvSpPr>
            <p:spPr>
              <a:xfrm>
                <a:off x="2403320" y="5769267"/>
                <a:ext cx="23630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35" name="文本框 34">
                <a:extLst>
                  <a:ext uri="{FF2B5EF4-FFF2-40B4-BE49-F238E27FC236}">
                    <a16:creationId xmlns:a16="http://schemas.microsoft.com/office/drawing/2014/main" id="{34E3E854-AF75-40AF-AAE9-FA49C0ABACD7}"/>
                  </a:ext>
                </a:extLst>
              </p:cNvPr>
              <p:cNvSpPr txBox="1">
                <a:spLocks noRot="1" noChangeAspect="1" noMove="1" noResize="1" noEditPoints="1" noAdjustHandles="1" noChangeArrowheads="1" noChangeShapeType="1" noTextEdit="1"/>
              </p:cNvSpPr>
              <p:nvPr/>
            </p:nvSpPr>
            <p:spPr>
              <a:xfrm>
                <a:off x="2403320" y="5769267"/>
                <a:ext cx="2363083"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6CE9B2FF-35DC-43A0-B389-61C003514C3F}"/>
                  </a:ext>
                </a:extLst>
              </p:cNvPr>
              <p:cNvSpPr txBox="1"/>
              <p:nvPr/>
            </p:nvSpPr>
            <p:spPr>
              <a:xfrm>
                <a:off x="5049865" y="2140279"/>
                <a:ext cx="1787862" cy="991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𝑚</m:t>
                      </m:r>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2</m:t>
                          </m:r>
                        </m:num>
                        <m:den>
                          <m:d>
                            <m:dPr>
                              <m:begChr m:val="‖"/>
                              <m:endChr m:val="‖"/>
                              <m:ctrlPr>
                                <a:rPr lang="en-US" altLang="zh-CN" sz="3200" b="0" i="1" smtClean="0">
                                  <a:latin typeface="Cambria Math" panose="02040503050406030204" pitchFamily="18" charset="0"/>
                                </a:rPr>
                              </m:ctrlPr>
                            </m:dPr>
                            <m:e>
                              <m:r>
                                <a:rPr lang="en-US" altLang="zh-CN" sz="3200" b="1" i="1" smtClean="0">
                                  <a:latin typeface="Cambria Math" panose="02040503050406030204" pitchFamily="18" charset="0"/>
                                </a:rPr>
                                <m:t>𝒘</m:t>
                              </m:r>
                            </m:e>
                          </m:d>
                        </m:den>
                      </m:f>
                    </m:oMath>
                  </m:oMathPara>
                </a14:m>
                <a:endParaRPr lang="zh-CN" altLang="en-US" sz="3200" dirty="0"/>
              </a:p>
            </p:txBody>
          </p:sp>
        </mc:Choice>
        <mc:Fallback xmlns="">
          <p:sp>
            <p:nvSpPr>
              <p:cNvPr id="36" name="文本框 35">
                <a:extLst>
                  <a:ext uri="{FF2B5EF4-FFF2-40B4-BE49-F238E27FC236}">
                    <a16:creationId xmlns:a16="http://schemas.microsoft.com/office/drawing/2014/main" id="{6CE9B2FF-35DC-43A0-B389-61C003514C3F}"/>
                  </a:ext>
                </a:extLst>
              </p:cNvPr>
              <p:cNvSpPr txBox="1">
                <a:spLocks noRot="1" noChangeAspect="1" noMove="1" noResize="1" noEditPoints="1" noAdjustHandles="1" noChangeArrowheads="1" noChangeShapeType="1" noTextEdit="1"/>
              </p:cNvSpPr>
              <p:nvPr/>
            </p:nvSpPr>
            <p:spPr>
              <a:xfrm>
                <a:off x="5049865" y="2140279"/>
                <a:ext cx="1787862" cy="9912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98E21F-6217-41AE-A228-2985FC4ABE79}"/>
                  </a:ext>
                </a:extLst>
              </p:cNvPr>
              <p:cNvSpPr txBox="1"/>
              <p:nvPr/>
            </p:nvSpPr>
            <p:spPr>
              <a:xfrm>
                <a:off x="7937684" y="3794128"/>
                <a:ext cx="3745705" cy="87472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limLow>
                        <m:limLowPr>
                          <m:ctrlPr>
                            <a:rPr lang="en-US" altLang="zh-CN" b="0"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en-US" altLang="zh-CN" b="1" i="1" smtClean="0">
                              <a:latin typeface="Cambria Math" panose="02040503050406030204" pitchFamily="18" charset="0"/>
                            </a:rPr>
                            <m:t>𝒘</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lim>
                      </m:limLow>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𝒘</m:t>
                                  </m:r>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den>
                      </m:f>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≥1, 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m:oMathPara>
                </a14:m>
                <a:endParaRPr lang="zh-CN" altLang="en-US" dirty="0"/>
              </a:p>
            </p:txBody>
          </p:sp>
        </mc:Choice>
        <mc:Fallback xmlns="">
          <p:sp>
            <p:nvSpPr>
              <p:cNvPr id="37" name="文本框 36">
                <a:extLst>
                  <a:ext uri="{FF2B5EF4-FFF2-40B4-BE49-F238E27FC236}">
                    <a16:creationId xmlns:a16="http://schemas.microsoft.com/office/drawing/2014/main" id="{DF98E21F-6217-41AE-A228-2985FC4ABE79}"/>
                  </a:ext>
                </a:extLst>
              </p:cNvPr>
              <p:cNvSpPr txBox="1">
                <a:spLocks noRot="1" noChangeAspect="1" noMove="1" noResize="1" noEditPoints="1" noAdjustHandles="1" noChangeArrowheads="1" noChangeShapeType="1" noTextEdit="1"/>
              </p:cNvSpPr>
              <p:nvPr/>
            </p:nvSpPr>
            <p:spPr>
              <a:xfrm>
                <a:off x="7937684" y="3794128"/>
                <a:ext cx="3745705" cy="874727"/>
              </a:xfrm>
              <a:prstGeom prst="rect">
                <a:avLst/>
              </a:prstGeom>
              <a:blipFill>
                <a:blip r:embed="rId8"/>
                <a:stretch>
                  <a:fillRect b="-5556"/>
                </a:stretch>
              </a:blipFill>
            </p:spPr>
            <p:txBody>
              <a:bodyPr/>
              <a:lstStyle/>
              <a:p>
                <a:r>
                  <a:rPr lang="zh-CN" altLang="en-US">
                    <a:noFill/>
                  </a:rPr>
                  <a:t> </a:t>
                </a:r>
              </a:p>
            </p:txBody>
          </p:sp>
        </mc:Fallback>
      </mc:AlternateContent>
      <p:sp>
        <p:nvSpPr>
          <p:cNvPr id="38" name="文本框 37">
            <a:extLst>
              <a:ext uri="{FF2B5EF4-FFF2-40B4-BE49-F238E27FC236}">
                <a16:creationId xmlns:a16="http://schemas.microsoft.com/office/drawing/2014/main" id="{F74C5FC3-1034-4B30-9DE8-0D372AE3C32F}"/>
              </a:ext>
            </a:extLst>
          </p:cNvPr>
          <p:cNvSpPr txBox="1"/>
          <p:nvPr/>
        </p:nvSpPr>
        <p:spPr>
          <a:xfrm>
            <a:off x="7473583" y="3380862"/>
            <a:ext cx="2598490" cy="369332"/>
          </a:xfrm>
          <a:prstGeom prst="rect">
            <a:avLst/>
          </a:prstGeom>
          <a:noFill/>
        </p:spPr>
        <p:txBody>
          <a:bodyPr wrap="square" rtlCol="0">
            <a:spAutoFit/>
          </a:bodyPr>
          <a:lstStyle/>
          <a:p>
            <a:r>
              <a:rPr lang="zh-CN" altLang="en-US" dirty="0"/>
              <a:t>目标函数：</a:t>
            </a:r>
          </a:p>
        </p:txBody>
      </p:sp>
    </p:spTree>
    <p:extLst>
      <p:ext uri="{BB962C8B-B14F-4D97-AF65-F5344CB8AC3E}">
        <p14:creationId xmlns:p14="http://schemas.microsoft.com/office/powerpoint/2010/main" val="8222255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7E95F-ADD3-4ADD-B03C-ACFA1A5314EB}"/>
              </a:ext>
            </a:extLst>
          </p:cNvPr>
          <p:cNvSpPr>
            <a:spLocks noGrp="1"/>
          </p:cNvSpPr>
          <p:nvPr>
            <p:ph type="title"/>
          </p:nvPr>
        </p:nvSpPr>
        <p:spPr/>
        <p:txBody>
          <a:bodyPr/>
          <a:lstStyle/>
          <a:p>
            <a:r>
              <a:rPr lang="zh-CN" altLang="en-US" dirty="0"/>
              <a:t>支持向量机：软间隔</a:t>
            </a:r>
          </a:p>
        </p:txBody>
      </p:sp>
      <p:sp>
        <p:nvSpPr>
          <p:cNvPr id="3" name="内容占位符 2">
            <a:extLst>
              <a:ext uri="{FF2B5EF4-FFF2-40B4-BE49-F238E27FC236}">
                <a16:creationId xmlns:a16="http://schemas.microsoft.com/office/drawing/2014/main" id="{BD0B039D-4155-4EA4-B418-5E63D3EF40A4}"/>
              </a:ext>
            </a:extLst>
          </p:cNvPr>
          <p:cNvSpPr>
            <a:spLocks noGrp="1"/>
          </p:cNvSpPr>
          <p:nvPr>
            <p:ph idx="1"/>
          </p:nvPr>
        </p:nvSpPr>
        <p:spPr/>
        <p:txBody>
          <a:bodyPr/>
          <a:lstStyle/>
          <a:p>
            <a:r>
              <a:rPr lang="zh-CN" altLang="en-US" dirty="0"/>
              <a:t>如果数据是线性不可分的，如何处理</a:t>
            </a:r>
          </a:p>
        </p:txBody>
      </p:sp>
      <p:sp>
        <p:nvSpPr>
          <p:cNvPr id="4" name="日期占位符 3">
            <a:extLst>
              <a:ext uri="{FF2B5EF4-FFF2-40B4-BE49-F238E27FC236}">
                <a16:creationId xmlns:a16="http://schemas.microsoft.com/office/drawing/2014/main" id="{01854D6F-84AC-4865-BCD9-01431B9E5A87}"/>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9E52EC8D-F3E7-4101-963D-68CFD2A4C63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8C8FA01C-62DB-45E6-9D99-97371137BCF6}"/>
              </a:ext>
            </a:extLst>
          </p:cNvPr>
          <p:cNvSpPr>
            <a:spLocks noGrp="1"/>
          </p:cNvSpPr>
          <p:nvPr>
            <p:ph type="sldNum" sz="quarter" idx="12"/>
          </p:nvPr>
        </p:nvSpPr>
        <p:spPr/>
        <p:txBody>
          <a:bodyPr/>
          <a:lstStyle/>
          <a:p>
            <a:pPr>
              <a:defRPr/>
            </a:pPr>
            <a:fld id="{64C9EB70-B654-4058-838F-8806615D92E5}" type="slidenum">
              <a:rPr lang="en-US" altLang="zh-CN" smtClean="0"/>
              <a:pPr>
                <a:defRPr/>
              </a:pPr>
              <a:t>84</a:t>
            </a:fld>
            <a:endParaRPr lang="en-US" altLang="zh-CN"/>
          </a:p>
        </p:txBody>
      </p:sp>
      <p:sp>
        <p:nvSpPr>
          <p:cNvPr id="7" name="Line 10">
            <a:extLst>
              <a:ext uri="{FF2B5EF4-FFF2-40B4-BE49-F238E27FC236}">
                <a16:creationId xmlns:a16="http://schemas.microsoft.com/office/drawing/2014/main" id="{81283BF2-4449-41F2-B90D-D63ECB0FFF0D}"/>
              </a:ext>
            </a:extLst>
          </p:cNvPr>
          <p:cNvSpPr>
            <a:spLocks noChangeShapeType="1"/>
          </p:cNvSpPr>
          <p:nvPr/>
        </p:nvSpPr>
        <p:spPr bwMode="auto">
          <a:xfrm flipV="1">
            <a:off x="1299436" y="1915648"/>
            <a:ext cx="0" cy="3629025"/>
          </a:xfrm>
          <a:prstGeom prst="line">
            <a:avLst/>
          </a:prstGeom>
          <a:noFill/>
          <a:ln w="12700">
            <a:solidFill>
              <a:schemeClr val="tx1"/>
            </a:solidFill>
            <a:miter lim="800000"/>
            <a:headEnd/>
            <a:tailEnd type="triangle" w="med" len="med"/>
          </a:ln>
        </p:spPr>
        <p:txBody>
          <a:bodyPr wrap="none"/>
          <a:lstStyle/>
          <a:p>
            <a:endParaRPr lang="zh-CN" altLang="en-US"/>
          </a:p>
        </p:txBody>
      </p:sp>
      <p:sp>
        <p:nvSpPr>
          <p:cNvPr id="8" name="Line 11">
            <a:extLst>
              <a:ext uri="{FF2B5EF4-FFF2-40B4-BE49-F238E27FC236}">
                <a16:creationId xmlns:a16="http://schemas.microsoft.com/office/drawing/2014/main" id="{516C8AA6-0DB9-43DE-BDE1-44738CA14308}"/>
              </a:ext>
            </a:extLst>
          </p:cNvPr>
          <p:cNvSpPr>
            <a:spLocks noChangeShapeType="1"/>
          </p:cNvSpPr>
          <p:nvPr/>
        </p:nvSpPr>
        <p:spPr bwMode="auto">
          <a:xfrm flipV="1">
            <a:off x="1299436" y="5544673"/>
            <a:ext cx="3455987" cy="0"/>
          </a:xfrm>
          <a:prstGeom prst="line">
            <a:avLst/>
          </a:prstGeom>
          <a:noFill/>
          <a:ln w="12700">
            <a:solidFill>
              <a:schemeClr val="tx1"/>
            </a:solidFill>
            <a:miter lim="800000"/>
            <a:headEnd/>
            <a:tailEnd type="triangle" w="med" len="med"/>
          </a:ln>
        </p:spPr>
        <p:txBody>
          <a:bodyPr wrap="none"/>
          <a:lstStyle/>
          <a:p>
            <a:endParaRPr lang="zh-CN" altLang="en-US"/>
          </a:p>
        </p:txBody>
      </p:sp>
      <p:sp>
        <p:nvSpPr>
          <p:cNvPr id="9" name="Oval 12">
            <a:extLst>
              <a:ext uri="{FF2B5EF4-FFF2-40B4-BE49-F238E27FC236}">
                <a16:creationId xmlns:a16="http://schemas.microsoft.com/office/drawing/2014/main" id="{C2CC799D-DDC0-44EF-AFAE-506DA5653293}"/>
              </a:ext>
            </a:extLst>
          </p:cNvPr>
          <p:cNvSpPr>
            <a:spLocks noChangeArrowheads="1"/>
          </p:cNvSpPr>
          <p:nvPr/>
        </p:nvSpPr>
        <p:spPr bwMode="auto">
          <a:xfrm>
            <a:off x="3633061" y="2607798"/>
            <a:ext cx="173037" cy="17145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0" name="Oval 13">
            <a:extLst>
              <a:ext uri="{FF2B5EF4-FFF2-40B4-BE49-F238E27FC236}">
                <a16:creationId xmlns:a16="http://schemas.microsoft.com/office/drawing/2014/main" id="{6FD36C97-D242-400B-965D-4C139CC30860}"/>
              </a:ext>
            </a:extLst>
          </p:cNvPr>
          <p:cNvSpPr>
            <a:spLocks noChangeArrowheads="1"/>
          </p:cNvSpPr>
          <p:nvPr/>
        </p:nvSpPr>
        <p:spPr bwMode="auto">
          <a:xfrm>
            <a:off x="4336323" y="2206161"/>
            <a:ext cx="173038" cy="174625"/>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1" name="Oval 14">
            <a:extLst>
              <a:ext uri="{FF2B5EF4-FFF2-40B4-BE49-F238E27FC236}">
                <a16:creationId xmlns:a16="http://schemas.microsoft.com/office/drawing/2014/main" id="{3B5AE187-05C6-4017-9989-23C2B497532F}"/>
              </a:ext>
            </a:extLst>
          </p:cNvPr>
          <p:cNvSpPr>
            <a:spLocks noChangeArrowheads="1"/>
          </p:cNvSpPr>
          <p:nvPr/>
        </p:nvSpPr>
        <p:spPr bwMode="auto">
          <a:xfrm>
            <a:off x="4787173" y="3757148"/>
            <a:ext cx="173038" cy="17145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 name="Oval 15">
            <a:extLst>
              <a:ext uri="{FF2B5EF4-FFF2-40B4-BE49-F238E27FC236}">
                <a16:creationId xmlns:a16="http://schemas.microsoft.com/office/drawing/2014/main" id="{231D04BE-A45B-4BF2-84CA-FFD91DE4DC1C}"/>
              </a:ext>
            </a:extLst>
          </p:cNvPr>
          <p:cNvSpPr>
            <a:spLocks noChangeArrowheads="1"/>
          </p:cNvSpPr>
          <p:nvPr/>
        </p:nvSpPr>
        <p:spPr bwMode="auto">
          <a:xfrm>
            <a:off x="2720248" y="2723686"/>
            <a:ext cx="174625" cy="173037"/>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3" name="Oval 16">
            <a:extLst>
              <a:ext uri="{FF2B5EF4-FFF2-40B4-BE49-F238E27FC236}">
                <a16:creationId xmlns:a16="http://schemas.microsoft.com/office/drawing/2014/main" id="{7C91C05C-0F55-4C69-A10A-AEAEAFD66CE4}"/>
              </a:ext>
            </a:extLst>
          </p:cNvPr>
          <p:cNvSpPr>
            <a:spLocks noChangeArrowheads="1"/>
          </p:cNvSpPr>
          <p:nvPr/>
        </p:nvSpPr>
        <p:spPr bwMode="auto">
          <a:xfrm>
            <a:off x="4982436" y="3176123"/>
            <a:ext cx="171450" cy="17145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4" name="Rectangle 17">
            <a:extLst>
              <a:ext uri="{FF2B5EF4-FFF2-40B4-BE49-F238E27FC236}">
                <a16:creationId xmlns:a16="http://schemas.microsoft.com/office/drawing/2014/main" id="{8A8097F4-4CCD-45F5-B2F0-3E61AEF6F0B6}"/>
              </a:ext>
            </a:extLst>
          </p:cNvPr>
          <p:cNvSpPr>
            <a:spLocks noChangeArrowheads="1"/>
          </p:cNvSpPr>
          <p:nvPr/>
        </p:nvSpPr>
        <p:spPr bwMode="auto">
          <a:xfrm>
            <a:off x="1686786" y="3973048"/>
            <a:ext cx="173037" cy="173038"/>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5" name="Rectangle 18">
            <a:extLst>
              <a:ext uri="{FF2B5EF4-FFF2-40B4-BE49-F238E27FC236}">
                <a16:creationId xmlns:a16="http://schemas.microsoft.com/office/drawing/2014/main" id="{CB01A22A-F09A-4F99-B518-EFDFDB16265E}"/>
              </a:ext>
            </a:extLst>
          </p:cNvPr>
          <p:cNvSpPr>
            <a:spLocks noChangeArrowheads="1"/>
          </p:cNvSpPr>
          <p:nvPr/>
        </p:nvSpPr>
        <p:spPr bwMode="auto">
          <a:xfrm>
            <a:off x="4012473" y="3692061"/>
            <a:ext cx="173038" cy="173037"/>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6" name="Rectangle 19">
            <a:extLst>
              <a:ext uri="{FF2B5EF4-FFF2-40B4-BE49-F238E27FC236}">
                <a16:creationId xmlns:a16="http://schemas.microsoft.com/office/drawing/2014/main" id="{53EC866D-1A06-451E-B158-3CA4307DA49E}"/>
              </a:ext>
            </a:extLst>
          </p:cNvPr>
          <p:cNvSpPr>
            <a:spLocks noChangeArrowheads="1"/>
          </p:cNvSpPr>
          <p:nvPr/>
        </p:nvSpPr>
        <p:spPr bwMode="auto">
          <a:xfrm>
            <a:off x="2461486" y="4338173"/>
            <a:ext cx="173037" cy="173038"/>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7" name="Rectangle 20">
            <a:extLst>
              <a:ext uri="{FF2B5EF4-FFF2-40B4-BE49-F238E27FC236}">
                <a16:creationId xmlns:a16="http://schemas.microsoft.com/office/drawing/2014/main" id="{002AF8F8-B50D-4545-A5B7-5AE699D9B5EB}"/>
              </a:ext>
            </a:extLst>
          </p:cNvPr>
          <p:cNvSpPr>
            <a:spLocks noChangeArrowheads="1"/>
          </p:cNvSpPr>
          <p:nvPr/>
        </p:nvSpPr>
        <p:spPr bwMode="auto">
          <a:xfrm>
            <a:off x="1816961" y="4768386"/>
            <a:ext cx="174625" cy="17145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8" name="Rectangle 21">
            <a:extLst>
              <a:ext uri="{FF2B5EF4-FFF2-40B4-BE49-F238E27FC236}">
                <a16:creationId xmlns:a16="http://schemas.microsoft.com/office/drawing/2014/main" id="{CF8972C3-15F0-4800-B81C-7C7A002688A5}"/>
              </a:ext>
            </a:extLst>
          </p:cNvPr>
          <p:cNvSpPr>
            <a:spLocks noChangeArrowheads="1"/>
          </p:cNvSpPr>
          <p:nvPr/>
        </p:nvSpPr>
        <p:spPr bwMode="auto">
          <a:xfrm>
            <a:off x="1428023" y="4209586"/>
            <a:ext cx="173038" cy="17145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9" name="Text Box 22">
            <a:extLst>
              <a:ext uri="{FF2B5EF4-FFF2-40B4-BE49-F238E27FC236}">
                <a16:creationId xmlns:a16="http://schemas.microsoft.com/office/drawing/2014/main" id="{24C98595-F39D-4F45-BB15-CF21DCFA0D60}"/>
              </a:ext>
            </a:extLst>
          </p:cNvPr>
          <p:cNvSpPr txBox="1">
            <a:spLocks noChangeArrowheads="1"/>
          </p:cNvSpPr>
          <p:nvPr/>
        </p:nvSpPr>
        <p:spPr bwMode="auto">
          <a:xfrm>
            <a:off x="1751873" y="5201773"/>
            <a:ext cx="1074207" cy="400110"/>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0" name="Text Box 23">
            <a:extLst>
              <a:ext uri="{FF2B5EF4-FFF2-40B4-BE49-F238E27FC236}">
                <a16:creationId xmlns:a16="http://schemas.microsoft.com/office/drawing/2014/main" id="{7E5D91B8-4A11-4406-A572-E1ACDCF64106}"/>
              </a:ext>
            </a:extLst>
          </p:cNvPr>
          <p:cNvSpPr txBox="1">
            <a:spLocks noChangeArrowheads="1"/>
          </p:cNvSpPr>
          <p:nvPr/>
        </p:nvSpPr>
        <p:spPr bwMode="auto">
          <a:xfrm>
            <a:off x="4593498" y="2399836"/>
            <a:ext cx="1167632" cy="400110"/>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1" name="Line 24">
            <a:extLst>
              <a:ext uri="{FF2B5EF4-FFF2-40B4-BE49-F238E27FC236}">
                <a16:creationId xmlns:a16="http://schemas.microsoft.com/office/drawing/2014/main" id="{24958FC2-04A1-456A-A7DA-E3F119246ED5}"/>
              </a:ext>
            </a:extLst>
          </p:cNvPr>
          <p:cNvSpPr>
            <a:spLocks noChangeShapeType="1"/>
          </p:cNvSpPr>
          <p:nvPr/>
        </p:nvSpPr>
        <p:spPr bwMode="auto">
          <a:xfrm>
            <a:off x="2850423" y="1818811"/>
            <a:ext cx="2851150" cy="2851150"/>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2" name="Line 25">
            <a:extLst>
              <a:ext uri="{FF2B5EF4-FFF2-40B4-BE49-F238E27FC236}">
                <a16:creationId xmlns:a16="http://schemas.microsoft.com/office/drawing/2014/main" id="{6F9D0EB2-A4F4-4540-8A5F-AD26459F15BF}"/>
              </a:ext>
            </a:extLst>
          </p:cNvPr>
          <p:cNvSpPr>
            <a:spLocks noChangeShapeType="1"/>
          </p:cNvSpPr>
          <p:nvPr/>
        </p:nvSpPr>
        <p:spPr bwMode="auto">
          <a:xfrm>
            <a:off x="846998" y="2723686"/>
            <a:ext cx="3079750" cy="3044825"/>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3" name="Line 26">
            <a:extLst>
              <a:ext uri="{FF2B5EF4-FFF2-40B4-BE49-F238E27FC236}">
                <a16:creationId xmlns:a16="http://schemas.microsoft.com/office/drawing/2014/main" id="{CD092B67-DC46-4272-B411-5A226DB68459}"/>
              </a:ext>
            </a:extLst>
          </p:cNvPr>
          <p:cNvSpPr>
            <a:spLocks noChangeShapeType="1"/>
          </p:cNvSpPr>
          <p:nvPr/>
        </p:nvSpPr>
        <p:spPr bwMode="auto">
          <a:xfrm>
            <a:off x="1385161" y="1829923"/>
            <a:ext cx="3532187" cy="3500438"/>
          </a:xfrm>
          <a:prstGeom prst="line">
            <a:avLst/>
          </a:prstGeom>
          <a:noFill/>
          <a:ln w="38100">
            <a:solidFill>
              <a:schemeClr val="folHlink"/>
            </a:solidFill>
            <a:miter lim="800000"/>
            <a:headEnd/>
            <a:tailEnd/>
          </a:ln>
        </p:spPr>
        <p:txBody>
          <a:bodyPr wrap="none"/>
          <a:lstStyle/>
          <a:p>
            <a:endParaRPr lang="zh-CN" altLang="en-US"/>
          </a:p>
        </p:txBody>
      </p:sp>
      <p:sp>
        <p:nvSpPr>
          <p:cNvPr id="25" name="Line 30">
            <a:extLst>
              <a:ext uri="{FF2B5EF4-FFF2-40B4-BE49-F238E27FC236}">
                <a16:creationId xmlns:a16="http://schemas.microsoft.com/office/drawing/2014/main" id="{75D51E33-25B0-4CF5-B338-35B3CB6120FA}"/>
              </a:ext>
            </a:extLst>
          </p:cNvPr>
          <p:cNvSpPr>
            <a:spLocks noChangeShapeType="1"/>
          </p:cNvSpPr>
          <p:nvPr/>
        </p:nvSpPr>
        <p:spPr bwMode="auto">
          <a:xfrm flipV="1">
            <a:off x="2682148" y="2607798"/>
            <a:ext cx="1814513" cy="1900238"/>
          </a:xfrm>
          <a:prstGeom prst="line">
            <a:avLst/>
          </a:prstGeom>
          <a:noFill/>
          <a:ln w="25400">
            <a:solidFill>
              <a:srgbClr val="993366"/>
            </a:solidFill>
            <a:miter lim="800000"/>
            <a:headEnd/>
            <a:tailEnd type="triangle" w="med" len="med"/>
          </a:ln>
        </p:spPr>
        <p:txBody>
          <a:bodyPr wrap="none"/>
          <a:lstStyle/>
          <a:p>
            <a:endParaRPr lang="zh-CN" altLang="en-US"/>
          </a:p>
        </p:txBody>
      </p:sp>
      <p:pic>
        <p:nvPicPr>
          <p:cNvPr id="26" name="Picture 31" descr="txp_fig">
            <a:extLst>
              <a:ext uri="{FF2B5EF4-FFF2-40B4-BE49-F238E27FC236}">
                <a16:creationId xmlns:a16="http://schemas.microsoft.com/office/drawing/2014/main" id="{26ABD300-3ECF-4030-85C5-498C60FF7B8F}"/>
              </a:ext>
            </a:extLst>
          </p:cNvPr>
          <p:cNvPicPr>
            <a:picLocks noChangeAspect="1" noChangeArrowheads="1"/>
          </p:cNvPicPr>
          <p:nvPr>
            <p:custDataLst>
              <p:tags r:id="rId1"/>
            </p:custDataLst>
          </p:nvPr>
        </p:nvPicPr>
        <p:blipFill>
          <a:blip r:embed="rId7" cstate="print"/>
          <a:srcRect/>
          <a:stretch>
            <a:fillRect/>
          </a:stretch>
        </p:blipFill>
        <p:spPr bwMode="auto">
          <a:xfrm>
            <a:off x="3560036" y="3045948"/>
            <a:ext cx="323850" cy="211138"/>
          </a:xfrm>
          <a:prstGeom prst="rect">
            <a:avLst/>
          </a:prstGeom>
          <a:noFill/>
          <a:ln w="9525">
            <a:noFill/>
            <a:miter lim="800000"/>
            <a:headEnd/>
            <a:tailEnd/>
          </a:ln>
        </p:spPr>
      </p:pic>
      <p:sp>
        <p:nvSpPr>
          <p:cNvPr id="27" name="Line 32">
            <a:extLst>
              <a:ext uri="{FF2B5EF4-FFF2-40B4-BE49-F238E27FC236}">
                <a16:creationId xmlns:a16="http://schemas.microsoft.com/office/drawing/2014/main" id="{51958220-4CCD-44D3-B3B8-6AC0D559FCBB}"/>
              </a:ext>
            </a:extLst>
          </p:cNvPr>
          <p:cNvSpPr>
            <a:spLocks noChangeShapeType="1"/>
          </p:cNvSpPr>
          <p:nvPr/>
        </p:nvSpPr>
        <p:spPr bwMode="auto">
          <a:xfrm flipH="1">
            <a:off x="3018698" y="3834936"/>
            <a:ext cx="1033463" cy="1033462"/>
          </a:xfrm>
          <a:prstGeom prst="line">
            <a:avLst/>
          </a:prstGeom>
          <a:noFill/>
          <a:ln w="25400">
            <a:solidFill>
              <a:srgbClr val="FF00FF"/>
            </a:solidFill>
            <a:miter lim="800000"/>
            <a:headEnd type="triangle" w="med" len="med"/>
            <a:tailEnd type="triangle" w="med" len="med"/>
          </a:ln>
        </p:spPr>
        <p:txBody>
          <a:bodyPr wrap="none"/>
          <a:lstStyle/>
          <a:p>
            <a:endParaRPr lang="zh-CN" altLang="en-US"/>
          </a:p>
        </p:txBody>
      </p:sp>
      <p:pic>
        <p:nvPicPr>
          <p:cNvPr id="28" name="Picture 33" descr="txp_fig">
            <a:extLst>
              <a:ext uri="{FF2B5EF4-FFF2-40B4-BE49-F238E27FC236}">
                <a16:creationId xmlns:a16="http://schemas.microsoft.com/office/drawing/2014/main" id="{A59EC243-AD42-462F-AAA8-A1B010FC2D3A}"/>
              </a:ext>
            </a:extLst>
          </p:cNvPr>
          <p:cNvPicPr>
            <a:picLocks noChangeAspect="1" noChangeArrowheads="1"/>
          </p:cNvPicPr>
          <p:nvPr>
            <p:custDataLst>
              <p:tags r:id="rId2"/>
            </p:custDataLst>
          </p:nvPr>
        </p:nvPicPr>
        <p:blipFill>
          <a:blip r:embed="rId8" cstate="print"/>
          <a:srcRect/>
          <a:stretch>
            <a:fillRect/>
          </a:stretch>
        </p:blipFill>
        <p:spPr bwMode="auto">
          <a:xfrm>
            <a:off x="3496536" y="4403261"/>
            <a:ext cx="255587" cy="322262"/>
          </a:xfrm>
          <a:prstGeom prst="rect">
            <a:avLst/>
          </a:prstGeom>
          <a:noFill/>
          <a:ln w="9525">
            <a:noFill/>
            <a:miter lim="800000"/>
            <a:headEnd/>
            <a:tailEnd/>
          </a:ln>
        </p:spPr>
      </p:pic>
      <p:pic>
        <p:nvPicPr>
          <p:cNvPr id="29" name="Picture 34" descr="txp_fig">
            <a:extLst>
              <a:ext uri="{FF2B5EF4-FFF2-40B4-BE49-F238E27FC236}">
                <a16:creationId xmlns:a16="http://schemas.microsoft.com/office/drawing/2014/main" id="{B86F0C8E-BDE5-4D39-8CC8-E80B0991D594}"/>
              </a:ext>
            </a:extLst>
          </p:cNvPr>
          <p:cNvPicPr>
            <a:picLocks noChangeAspect="1" noChangeArrowheads="1"/>
          </p:cNvPicPr>
          <p:nvPr>
            <p:custDataLst>
              <p:tags r:id="rId3"/>
            </p:custDataLst>
          </p:nvPr>
        </p:nvPicPr>
        <p:blipFill>
          <a:blip r:embed="rId9" cstate="print"/>
          <a:srcRect/>
          <a:stretch>
            <a:fillRect/>
          </a:stretch>
        </p:blipFill>
        <p:spPr bwMode="auto">
          <a:xfrm>
            <a:off x="4196623" y="3885736"/>
            <a:ext cx="268288" cy="209550"/>
          </a:xfrm>
          <a:prstGeom prst="rect">
            <a:avLst/>
          </a:prstGeom>
          <a:noFill/>
          <a:ln w="9525">
            <a:noFill/>
            <a:miter lim="800000"/>
            <a:headEnd/>
            <a:tailEnd/>
          </a:ln>
        </p:spPr>
      </p:pic>
      <p:sp>
        <p:nvSpPr>
          <p:cNvPr id="30" name="Line 35">
            <a:extLst>
              <a:ext uri="{FF2B5EF4-FFF2-40B4-BE49-F238E27FC236}">
                <a16:creationId xmlns:a16="http://schemas.microsoft.com/office/drawing/2014/main" id="{37B4514C-FCC6-4701-9421-84C807DBC08A}"/>
              </a:ext>
            </a:extLst>
          </p:cNvPr>
          <p:cNvSpPr>
            <a:spLocks noChangeShapeType="1"/>
          </p:cNvSpPr>
          <p:nvPr/>
        </p:nvSpPr>
        <p:spPr bwMode="auto">
          <a:xfrm flipH="1">
            <a:off x="2850423" y="2320461"/>
            <a:ext cx="503238" cy="466725"/>
          </a:xfrm>
          <a:prstGeom prst="line">
            <a:avLst/>
          </a:prstGeom>
          <a:noFill/>
          <a:ln w="25400">
            <a:solidFill>
              <a:srgbClr val="FF00FF"/>
            </a:solidFill>
            <a:miter lim="800000"/>
            <a:headEnd type="triangle" w="med" len="med"/>
            <a:tailEnd type="triangle" w="med" len="med"/>
          </a:ln>
        </p:spPr>
        <p:txBody>
          <a:bodyPr wrap="none"/>
          <a:lstStyle/>
          <a:p>
            <a:endParaRPr lang="zh-CN" altLang="en-US"/>
          </a:p>
        </p:txBody>
      </p:sp>
      <p:pic>
        <p:nvPicPr>
          <p:cNvPr id="31" name="Picture 36" descr="txp_fig">
            <a:extLst>
              <a:ext uri="{FF2B5EF4-FFF2-40B4-BE49-F238E27FC236}">
                <a16:creationId xmlns:a16="http://schemas.microsoft.com/office/drawing/2014/main" id="{7AD5D934-0AAA-4F5A-A0C1-9C624C934CF2}"/>
              </a:ext>
            </a:extLst>
          </p:cNvPr>
          <p:cNvPicPr>
            <a:picLocks noChangeAspect="1" noChangeArrowheads="1"/>
          </p:cNvPicPr>
          <p:nvPr>
            <p:custDataLst>
              <p:tags r:id="rId4"/>
            </p:custDataLst>
          </p:nvPr>
        </p:nvPicPr>
        <p:blipFill>
          <a:blip r:embed="rId10" cstate="print"/>
          <a:srcRect/>
          <a:stretch>
            <a:fillRect/>
          </a:stretch>
        </p:blipFill>
        <p:spPr bwMode="auto">
          <a:xfrm>
            <a:off x="2894873" y="2823698"/>
            <a:ext cx="298450" cy="252413"/>
          </a:xfrm>
          <a:prstGeom prst="rect">
            <a:avLst/>
          </a:prstGeom>
          <a:noFill/>
          <a:ln w="9525">
            <a:noFill/>
            <a:miter lim="800000"/>
            <a:headEnd/>
            <a:tailEnd/>
          </a:ln>
        </p:spPr>
      </p:pic>
      <p:pic>
        <p:nvPicPr>
          <p:cNvPr id="32" name="Picture 37" descr="txp_fig">
            <a:extLst>
              <a:ext uri="{FF2B5EF4-FFF2-40B4-BE49-F238E27FC236}">
                <a16:creationId xmlns:a16="http://schemas.microsoft.com/office/drawing/2014/main" id="{0EDFDFFA-E0D3-4BC9-8C4F-2CE8EF8D15A1}"/>
              </a:ext>
            </a:extLst>
          </p:cNvPr>
          <p:cNvPicPr>
            <a:picLocks noChangeAspect="1" noChangeArrowheads="1"/>
          </p:cNvPicPr>
          <p:nvPr>
            <p:custDataLst>
              <p:tags r:id="rId5"/>
            </p:custDataLst>
          </p:nvPr>
        </p:nvPicPr>
        <p:blipFill>
          <a:blip r:embed="rId11" cstate="print"/>
          <a:srcRect/>
          <a:stretch>
            <a:fillRect/>
          </a:stretch>
        </p:blipFill>
        <p:spPr bwMode="auto">
          <a:xfrm>
            <a:off x="2705961" y="2245848"/>
            <a:ext cx="288925" cy="37306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C9787D8A-6DDF-4E0B-B2F2-5788E6CA42B6}"/>
                  </a:ext>
                </a:extLst>
              </p:cNvPr>
              <p:cNvSpPr txBox="1"/>
              <p:nvPr/>
            </p:nvSpPr>
            <p:spPr>
              <a:xfrm>
                <a:off x="5730524" y="4353716"/>
                <a:ext cx="20953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35" name="文本框 34">
                <a:extLst>
                  <a:ext uri="{FF2B5EF4-FFF2-40B4-BE49-F238E27FC236}">
                    <a16:creationId xmlns:a16="http://schemas.microsoft.com/office/drawing/2014/main" id="{C9787D8A-6DDF-4E0B-B2F2-5788E6CA42B6}"/>
                  </a:ext>
                </a:extLst>
              </p:cNvPr>
              <p:cNvSpPr txBox="1">
                <a:spLocks noRot="1" noChangeAspect="1" noMove="1" noResize="1" noEditPoints="1" noAdjustHandles="1" noChangeArrowheads="1" noChangeShapeType="1" noTextEdit="1"/>
              </p:cNvSpPr>
              <p:nvPr/>
            </p:nvSpPr>
            <p:spPr>
              <a:xfrm>
                <a:off x="5730524" y="4353716"/>
                <a:ext cx="2095382"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5C219440-FB65-4FED-969F-C17C6665BB30}"/>
                  </a:ext>
                </a:extLst>
              </p:cNvPr>
              <p:cNvSpPr txBox="1"/>
              <p:nvPr/>
            </p:nvSpPr>
            <p:spPr>
              <a:xfrm>
                <a:off x="5048310" y="5201773"/>
                <a:ext cx="20953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=0</m:t>
                      </m:r>
                    </m:oMath>
                  </m:oMathPara>
                </a14:m>
                <a:endParaRPr lang="zh-CN" altLang="en-US" sz="2800" dirty="0"/>
              </a:p>
            </p:txBody>
          </p:sp>
        </mc:Choice>
        <mc:Fallback xmlns="">
          <p:sp>
            <p:nvSpPr>
              <p:cNvPr id="36" name="文本框 35">
                <a:extLst>
                  <a:ext uri="{FF2B5EF4-FFF2-40B4-BE49-F238E27FC236}">
                    <a16:creationId xmlns:a16="http://schemas.microsoft.com/office/drawing/2014/main" id="{5C219440-FB65-4FED-969F-C17C6665BB30}"/>
                  </a:ext>
                </a:extLst>
              </p:cNvPr>
              <p:cNvSpPr txBox="1">
                <a:spLocks noRot="1" noChangeAspect="1" noMove="1" noResize="1" noEditPoints="1" noAdjustHandles="1" noChangeArrowheads="1" noChangeShapeType="1" noTextEdit="1"/>
              </p:cNvSpPr>
              <p:nvPr/>
            </p:nvSpPr>
            <p:spPr>
              <a:xfrm>
                <a:off x="5048310" y="5201773"/>
                <a:ext cx="2095382"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B8826566-BCE9-4C3B-8129-3494DE17E242}"/>
                  </a:ext>
                </a:extLst>
              </p:cNvPr>
              <p:cNvSpPr txBox="1"/>
              <p:nvPr/>
            </p:nvSpPr>
            <p:spPr>
              <a:xfrm>
                <a:off x="2678420" y="5731791"/>
                <a:ext cx="23630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37" name="文本框 36">
                <a:extLst>
                  <a:ext uri="{FF2B5EF4-FFF2-40B4-BE49-F238E27FC236}">
                    <a16:creationId xmlns:a16="http://schemas.microsoft.com/office/drawing/2014/main" id="{B8826566-BCE9-4C3B-8129-3494DE17E242}"/>
                  </a:ext>
                </a:extLst>
              </p:cNvPr>
              <p:cNvSpPr txBox="1">
                <a:spLocks noRot="1" noChangeAspect="1" noMove="1" noResize="1" noEditPoints="1" noAdjustHandles="1" noChangeArrowheads="1" noChangeShapeType="1" noTextEdit="1"/>
              </p:cNvSpPr>
              <p:nvPr/>
            </p:nvSpPr>
            <p:spPr>
              <a:xfrm>
                <a:off x="2678420" y="5731791"/>
                <a:ext cx="2363083"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6AAD4261-7C25-4712-9797-9397E29A549F}"/>
                  </a:ext>
                </a:extLst>
              </p:cNvPr>
              <p:cNvSpPr txBox="1"/>
              <p:nvPr/>
            </p:nvSpPr>
            <p:spPr>
              <a:xfrm>
                <a:off x="7688528" y="2690573"/>
                <a:ext cx="3980513" cy="1368580"/>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limLow>
                        <m:limLowPr>
                          <m:ctrlPr>
                            <a:rPr lang="en-US" altLang="zh-CN" b="0"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en-US" altLang="zh-CN" b="1" i="1" smtClean="0">
                              <a:latin typeface="Cambria Math" panose="02040503050406030204" pitchFamily="18" charset="0"/>
                            </a:rPr>
                            <m:t>𝒘</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b="0" i="1" smtClean="0">
                              <a:latin typeface="Cambria Math" panose="02040503050406030204" pitchFamily="18" charset="0"/>
                            </a:rPr>
                            <m:t>𝜉</m:t>
                          </m:r>
                        </m:lim>
                      </m:limLow>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𝒘</m:t>
                                  </m:r>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den>
                      </m:f>
                      <m:r>
                        <a:rPr lang="en-US" altLang="zh-CN" i="1">
                          <a:latin typeface="Cambria Math" panose="02040503050406030204" pitchFamily="18" charset="0"/>
                        </a:rPr>
                        <m:t>+</m:t>
                      </m:r>
                      <m:r>
                        <a:rPr lang="en-US" altLang="zh-CN" b="0" i="1" smtClean="0">
                          <a:latin typeface="Cambria Math" panose="02040503050406030204" pitchFamily="18" charset="0"/>
                        </a:rPr>
                        <m:t>𝐶</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𝜉</m:t>
                              </m:r>
                            </m:e>
                            <m:sub>
                              <m:r>
                                <a:rPr lang="en-US" altLang="zh-CN" b="0" i="1" smtClean="0">
                                  <a:latin typeface="Cambria Math" panose="02040503050406030204" pitchFamily="18" charset="0"/>
                                </a:rPr>
                                <m:t>𝑖</m:t>
                              </m:r>
                            </m:sub>
                          </m:sSub>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≥1, 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zh-CN" altLang="en-US" i="1" smtClean="0">
                              <a:latin typeface="Cambria Math" panose="02040503050406030204" pitchFamily="18" charset="0"/>
                            </a:rPr>
                            <m:t>𝜉</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                     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m:oMathPara>
                </a14:m>
                <a:endParaRPr lang="zh-CN" altLang="en-US" dirty="0"/>
              </a:p>
            </p:txBody>
          </p:sp>
        </mc:Choice>
        <mc:Fallback xmlns="">
          <p:sp>
            <p:nvSpPr>
              <p:cNvPr id="38" name="文本框 37">
                <a:extLst>
                  <a:ext uri="{FF2B5EF4-FFF2-40B4-BE49-F238E27FC236}">
                    <a16:creationId xmlns:a16="http://schemas.microsoft.com/office/drawing/2014/main" id="{6AAD4261-7C25-4712-9797-9397E29A549F}"/>
                  </a:ext>
                </a:extLst>
              </p:cNvPr>
              <p:cNvSpPr txBox="1">
                <a:spLocks noRot="1" noChangeAspect="1" noMove="1" noResize="1" noEditPoints="1" noAdjustHandles="1" noChangeArrowheads="1" noChangeShapeType="1" noTextEdit="1"/>
              </p:cNvSpPr>
              <p:nvPr/>
            </p:nvSpPr>
            <p:spPr>
              <a:xfrm>
                <a:off x="7688528" y="2690573"/>
                <a:ext cx="3980513" cy="1368580"/>
              </a:xfrm>
              <a:prstGeom prst="rect">
                <a:avLst/>
              </a:prstGeom>
              <a:blipFill>
                <a:blip r:embed="rId15"/>
                <a:stretch>
                  <a:fillRect b="-6667"/>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007EBCB6-9912-4972-93D7-19219CB1CB5D}"/>
              </a:ext>
            </a:extLst>
          </p:cNvPr>
          <p:cNvSpPr txBox="1"/>
          <p:nvPr/>
        </p:nvSpPr>
        <p:spPr>
          <a:xfrm>
            <a:off x="7224427" y="2277307"/>
            <a:ext cx="2598490" cy="369332"/>
          </a:xfrm>
          <a:prstGeom prst="rect">
            <a:avLst/>
          </a:prstGeom>
          <a:noFill/>
        </p:spPr>
        <p:txBody>
          <a:bodyPr wrap="square" rtlCol="0">
            <a:spAutoFit/>
          </a:bodyPr>
          <a:lstStyle/>
          <a:p>
            <a:r>
              <a:rPr lang="zh-CN" altLang="en-US" dirty="0"/>
              <a:t>目标函数：</a:t>
            </a:r>
          </a:p>
        </p:txBody>
      </p:sp>
      <p:sp>
        <p:nvSpPr>
          <p:cNvPr id="40" name="文本框 39">
            <a:extLst>
              <a:ext uri="{FF2B5EF4-FFF2-40B4-BE49-F238E27FC236}">
                <a16:creationId xmlns:a16="http://schemas.microsoft.com/office/drawing/2014/main" id="{D08EEB08-FDC2-4857-8157-76C65D00C290}"/>
              </a:ext>
            </a:extLst>
          </p:cNvPr>
          <p:cNvSpPr txBox="1"/>
          <p:nvPr/>
        </p:nvSpPr>
        <p:spPr>
          <a:xfrm>
            <a:off x="8414196" y="5336029"/>
            <a:ext cx="3020037" cy="646331"/>
          </a:xfrm>
          <a:prstGeom prst="rect">
            <a:avLst/>
          </a:prstGeom>
          <a:noFill/>
        </p:spPr>
        <p:txBody>
          <a:bodyPr wrap="square" rtlCol="0">
            <a:spAutoFit/>
          </a:bodyPr>
          <a:lstStyle/>
          <a:p>
            <a:r>
              <a:rPr lang="zh-CN" altLang="en-US" b="1" dirty="0">
                <a:solidFill>
                  <a:srgbClr val="FF0000"/>
                </a:solidFill>
              </a:rPr>
              <a:t>最优化</a:t>
            </a:r>
            <a:r>
              <a:rPr lang="zh-CN" altLang="en-US" dirty="0"/>
              <a:t>：使用</a:t>
            </a:r>
            <a:r>
              <a:rPr lang="en-US" altLang="zh-CN" dirty="0"/>
              <a:t>SMO</a:t>
            </a:r>
            <a:r>
              <a:rPr lang="zh-CN" altLang="en-US" dirty="0"/>
              <a:t>算法计算导数组合的最优值。</a:t>
            </a:r>
          </a:p>
        </p:txBody>
      </p:sp>
    </p:spTree>
    <p:extLst>
      <p:ext uri="{BB962C8B-B14F-4D97-AF65-F5344CB8AC3E}">
        <p14:creationId xmlns:p14="http://schemas.microsoft.com/office/powerpoint/2010/main" val="1219395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FA8406-52A1-41AA-87BB-30C0CD84E83C}"/>
              </a:ext>
            </a:extLst>
          </p:cNvPr>
          <p:cNvSpPr>
            <a:spLocks noGrp="1"/>
          </p:cNvSpPr>
          <p:nvPr>
            <p:ph type="title"/>
          </p:nvPr>
        </p:nvSpPr>
        <p:spPr/>
        <p:txBody>
          <a:bodyPr/>
          <a:lstStyle/>
          <a:p>
            <a:r>
              <a:rPr lang="zh-CN" altLang="en-US" dirty="0"/>
              <a:t>支持向量机：非线性数据</a:t>
            </a:r>
          </a:p>
        </p:txBody>
      </p:sp>
      <p:sp>
        <p:nvSpPr>
          <p:cNvPr id="3" name="内容占位符 2">
            <a:extLst>
              <a:ext uri="{FF2B5EF4-FFF2-40B4-BE49-F238E27FC236}">
                <a16:creationId xmlns:a16="http://schemas.microsoft.com/office/drawing/2014/main" id="{ABEACE57-6DA4-4951-9DE0-CD8A3CD5E226}"/>
              </a:ext>
            </a:extLst>
          </p:cNvPr>
          <p:cNvSpPr>
            <a:spLocks noGrp="1"/>
          </p:cNvSpPr>
          <p:nvPr>
            <p:ph idx="1"/>
          </p:nvPr>
        </p:nvSpPr>
        <p:spPr/>
        <p:txBody>
          <a:bodyPr/>
          <a:lstStyle/>
          <a:p>
            <a:r>
              <a:rPr lang="zh-CN" altLang="en-US" dirty="0"/>
              <a:t>如果数据是非线性的，如何处理？</a:t>
            </a:r>
            <a:endParaRPr lang="en-US" altLang="zh-CN" dirty="0"/>
          </a:p>
          <a:p>
            <a:endParaRPr lang="en-US" altLang="zh-CN" dirty="0"/>
          </a:p>
          <a:p>
            <a:r>
              <a:rPr lang="zh-CN" altLang="en-US" dirty="0"/>
              <a:t>使用核函数将低维数据映射到高维数据</a:t>
            </a:r>
            <a:endParaRPr lang="en-US" altLang="zh-CN" dirty="0"/>
          </a:p>
          <a:p>
            <a:pPr lvl="1"/>
            <a:r>
              <a:rPr lang="zh-CN" altLang="en-US" dirty="0"/>
              <a:t>低维数据的非线性数据</a:t>
            </a:r>
            <a:r>
              <a:rPr lang="en-US" altLang="zh-CN" dirty="0">
                <a:sym typeface="Wingdings" panose="05000000000000000000" pitchFamily="2" charset="2"/>
              </a:rPr>
              <a:t></a:t>
            </a:r>
            <a:r>
              <a:rPr lang="zh-CN" altLang="en-US" dirty="0">
                <a:sym typeface="Wingdings" panose="05000000000000000000" pitchFamily="2" charset="2"/>
              </a:rPr>
              <a:t>线性可分的高维数据</a:t>
            </a:r>
            <a:endParaRPr lang="en-US" altLang="zh-CN" dirty="0">
              <a:sym typeface="Wingdings" panose="05000000000000000000" pitchFamily="2" charset="2"/>
            </a:endParaRPr>
          </a:p>
          <a:p>
            <a:pPr lvl="1"/>
            <a:r>
              <a:rPr lang="zh-CN" altLang="en-US" dirty="0">
                <a:sym typeface="Wingdings" panose="05000000000000000000" pitchFamily="2" charset="2"/>
              </a:rPr>
              <a:t>常见的核函数：</a:t>
            </a:r>
            <a:r>
              <a:rPr lang="zh-CN" altLang="en-US" dirty="0"/>
              <a:t>多项式</a:t>
            </a:r>
            <a:r>
              <a:rPr lang="zh-CN" altLang="en-US"/>
              <a:t>核、</a:t>
            </a:r>
            <a:r>
              <a:rPr lang="en-US" altLang="zh-CN"/>
              <a:t>RBF</a:t>
            </a:r>
            <a:r>
              <a:rPr lang="zh-CN" altLang="en-US" dirty="0"/>
              <a:t>核、等等</a:t>
            </a:r>
          </a:p>
        </p:txBody>
      </p:sp>
      <p:sp>
        <p:nvSpPr>
          <p:cNvPr id="4" name="日期占位符 3">
            <a:extLst>
              <a:ext uri="{FF2B5EF4-FFF2-40B4-BE49-F238E27FC236}">
                <a16:creationId xmlns:a16="http://schemas.microsoft.com/office/drawing/2014/main" id="{ABFC177E-1127-49E1-B4A8-A19CFAD40FB9}"/>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E2BD5B74-3ECF-4ED2-B5D9-1052A8FCC91D}"/>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FC6ED28C-07C4-4340-ABA8-005DDD85874E}"/>
              </a:ext>
            </a:extLst>
          </p:cNvPr>
          <p:cNvSpPr>
            <a:spLocks noGrp="1"/>
          </p:cNvSpPr>
          <p:nvPr>
            <p:ph type="sldNum" sz="quarter" idx="12"/>
          </p:nvPr>
        </p:nvSpPr>
        <p:spPr/>
        <p:txBody>
          <a:bodyPr/>
          <a:lstStyle/>
          <a:p>
            <a:pPr>
              <a:defRPr/>
            </a:pPr>
            <a:fld id="{64C9EB70-B654-4058-838F-8806615D92E5}" type="slidenum">
              <a:rPr lang="en-US" altLang="zh-CN" smtClean="0"/>
              <a:pPr>
                <a:defRPr/>
              </a:pPr>
              <a:t>85</a:t>
            </a:fld>
            <a:endParaRPr lang="en-US" altLang="zh-CN"/>
          </a:p>
        </p:txBody>
      </p:sp>
      <p:pic>
        <p:nvPicPr>
          <p:cNvPr id="7" name="svm-with-polynomial-kernel-visualization">
            <a:hlinkClick r:id="" action="ppaction://media"/>
            <a:extLst>
              <a:ext uri="{FF2B5EF4-FFF2-40B4-BE49-F238E27FC236}">
                <a16:creationId xmlns:a16="http://schemas.microsoft.com/office/drawing/2014/main" id="{A32904F8-5F53-442D-8A16-FCBC495504D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42081" y="3069716"/>
            <a:ext cx="3959094" cy="2969320"/>
          </a:xfrm>
          <a:prstGeom prst="rect">
            <a:avLst/>
          </a:prstGeom>
        </p:spPr>
      </p:pic>
    </p:spTree>
    <p:extLst>
      <p:ext uri="{BB962C8B-B14F-4D97-AF65-F5344CB8AC3E}">
        <p14:creationId xmlns:p14="http://schemas.microsoft.com/office/powerpoint/2010/main" val="348146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ED4B5-BA8E-402F-8F3A-BF846624C29B}"/>
              </a:ext>
            </a:extLst>
          </p:cNvPr>
          <p:cNvSpPr>
            <a:spLocks noGrp="1"/>
          </p:cNvSpPr>
          <p:nvPr>
            <p:ph type="title"/>
          </p:nvPr>
        </p:nvSpPr>
        <p:spPr/>
        <p:txBody>
          <a:bodyPr/>
          <a:lstStyle/>
          <a:p>
            <a:r>
              <a:rPr lang="en-US" altLang="zh-CN" dirty="0"/>
              <a:t>2.5 </a:t>
            </a:r>
            <a:r>
              <a:rPr lang="zh-CN" altLang="en-US" dirty="0"/>
              <a:t>神经网络</a:t>
            </a:r>
          </a:p>
        </p:txBody>
      </p:sp>
      <p:sp>
        <p:nvSpPr>
          <p:cNvPr id="3" name="文本占位符 2">
            <a:extLst>
              <a:ext uri="{FF2B5EF4-FFF2-40B4-BE49-F238E27FC236}">
                <a16:creationId xmlns:a16="http://schemas.microsoft.com/office/drawing/2014/main" id="{655CDDFE-B893-4382-8247-04B17326C4D9}"/>
              </a:ext>
            </a:extLst>
          </p:cNvPr>
          <p:cNvSpPr>
            <a:spLocks noGrp="1"/>
          </p:cNvSpPr>
          <p:nvPr>
            <p:ph type="body" idx="1"/>
          </p:nvPr>
        </p:nvSpPr>
        <p:spPr/>
        <p:txBody>
          <a:bodyPr/>
          <a:lstStyle/>
          <a:p>
            <a:endParaRPr lang="zh-CN" altLang="en-US"/>
          </a:p>
        </p:txBody>
      </p:sp>
      <p:sp>
        <p:nvSpPr>
          <p:cNvPr id="4" name="日期占位符 3">
            <a:extLst>
              <a:ext uri="{FF2B5EF4-FFF2-40B4-BE49-F238E27FC236}">
                <a16:creationId xmlns:a16="http://schemas.microsoft.com/office/drawing/2014/main" id="{523C2E42-DFEE-4F5C-B565-0FFBBA846D79}"/>
              </a:ext>
            </a:extLst>
          </p:cNvPr>
          <p:cNvSpPr>
            <a:spLocks noGrp="1"/>
          </p:cNvSpPr>
          <p:nvPr>
            <p:ph type="dt" sz="half" idx="10"/>
          </p:nvPr>
        </p:nvSpPr>
        <p:spPr/>
        <p:txBody>
          <a:bodyPr/>
          <a:lstStyle/>
          <a:p>
            <a:pPr>
              <a:defRPr/>
            </a:pPr>
            <a:fld id="{841F93BA-D9BF-BC4B-BA86-175867B95F50}"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70922AFA-28CB-4111-96E4-16D0778583D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27685FC6-561B-43A1-9DD2-3D6B45D86B16}"/>
              </a:ext>
            </a:extLst>
          </p:cNvPr>
          <p:cNvSpPr>
            <a:spLocks noGrp="1"/>
          </p:cNvSpPr>
          <p:nvPr>
            <p:ph type="sldNum" sz="quarter" idx="12"/>
          </p:nvPr>
        </p:nvSpPr>
        <p:spPr/>
        <p:txBody>
          <a:bodyPr/>
          <a:lstStyle/>
          <a:p>
            <a:pPr>
              <a:defRPr/>
            </a:pPr>
            <a:fld id="{89FB17D4-0CBA-41AA-B1E7-777C77D31479}" type="slidenum">
              <a:rPr lang="en-US" altLang="zh-CN" smtClean="0"/>
              <a:pPr>
                <a:defRPr/>
              </a:pPr>
              <a:t>86</a:t>
            </a:fld>
            <a:endParaRPr lang="en-US" altLang="zh-CN"/>
          </a:p>
        </p:txBody>
      </p:sp>
    </p:spTree>
    <p:extLst>
      <p:ext uri="{BB962C8B-B14F-4D97-AF65-F5344CB8AC3E}">
        <p14:creationId xmlns:p14="http://schemas.microsoft.com/office/powerpoint/2010/main" val="1207996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E0D5A-7126-4B74-B88D-A53AC9609F9B}"/>
              </a:ext>
            </a:extLst>
          </p:cNvPr>
          <p:cNvSpPr>
            <a:spLocks noGrp="1"/>
          </p:cNvSpPr>
          <p:nvPr>
            <p:ph type="title"/>
          </p:nvPr>
        </p:nvSpPr>
        <p:spPr/>
        <p:txBody>
          <a:bodyPr/>
          <a:lstStyle/>
          <a:p>
            <a:r>
              <a:rPr lang="zh-CN" altLang="en-US" dirty="0"/>
              <a:t>神经网络：感知器</a:t>
            </a:r>
          </a:p>
        </p:txBody>
      </p:sp>
      <p:sp>
        <p:nvSpPr>
          <p:cNvPr id="3" name="内容占位符 2">
            <a:extLst>
              <a:ext uri="{FF2B5EF4-FFF2-40B4-BE49-F238E27FC236}">
                <a16:creationId xmlns:a16="http://schemas.microsoft.com/office/drawing/2014/main" id="{98DF35B9-1219-4E0E-B118-489D41DD7683}"/>
              </a:ext>
            </a:extLst>
          </p:cNvPr>
          <p:cNvSpPr>
            <a:spLocks noGrp="1"/>
          </p:cNvSpPr>
          <p:nvPr>
            <p:ph idx="1"/>
          </p:nvPr>
        </p:nvSpPr>
        <p:spPr>
          <a:xfrm>
            <a:off x="755651" y="1052516"/>
            <a:ext cx="7270749" cy="4967287"/>
          </a:xfrm>
        </p:spPr>
        <p:txBody>
          <a:bodyPr/>
          <a:lstStyle/>
          <a:p>
            <a:r>
              <a:rPr lang="en-US" altLang="zh-CN" dirty="0"/>
              <a:t>1957</a:t>
            </a:r>
            <a:r>
              <a:rPr lang="zh-CN" altLang="en-US" dirty="0"/>
              <a:t>年，</a:t>
            </a:r>
            <a:r>
              <a:rPr lang="en-US" altLang="zh-CN" dirty="0"/>
              <a:t>Frank Rosenblatt</a:t>
            </a:r>
            <a:r>
              <a:rPr lang="zh-CN" altLang="en-US" dirty="0"/>
              <a:t>首先提出感知器</a:t>
            </a:r>
            <a:r>
              <a:rPr lang="en-US" altLang="zh-CN" dirty="0"/>
              <a:t>(Perceptron</a:t>
            </a:r>
            <a:r>
              <a:rPr lang="en-US" altLang="zh-Hans" dirty="0"/>
              <a:t>)</a:t>
            </a:r>
            <a:r>
              <a:rPr lang="zh-CN" altLang="en-US" dirty="0"/>
              <a:t>模型。</a:t>
            </a:r>
            <a:endParaRPr lang="en-US" altLang="zh-CN" dirty="0"/>
          </a:p>
          <a:p>
            <a:endParaRPr lang="en-US" altLang="zh-CN" dirty="0"/>
          </a:p>
          <a:p>
            <a:r>
              <a:rPr lang="zh-CN" altLang="en-US" dirty="0"/>
              <a:t>感知器模型函数：</a:t>
            </a:r>
            <a:endParaRPr lang="en-US" altLang="zh-CN" dirty="0"/>
          </a:p>
          <a:p>
            <a:endParaRPr lang="en-US" altLang="zh-CN" dirty="0"/>
          </a:p>
          <a:p>
            <a:r>
              <a:rPr lang="en-US" altLang="zh-CN" i="1" dirty="0"/>
              <a:t>f</a:t>
            </a:r>
            <a:r>
              <a:rPr lang="zh-CN" altLang="en-US" dirty="0"/>
              <a:t>被称为激活函数</a:t>
            </a:r>
            <a:r>
              <a:rPr lang="en-US" altLang="zh-CN" dirty="0"/>
              <a:t>(activation function)</a:t>
            </a:r>
          </a:p>
          <a:p>
            <a:pPr lvl="1"/>
            <a:r>
              <a:rPr lang="en-US" altLang="zh-CN" dirty="0"/>
              <a:t>sigmoid</a:t>
            </a:r>
            <a:r>
              <a:rPr lang="zh-CN" altLang="en-US" dirty="0"/>
              <a:t>函数</a:t>
            </a:r>
            <a:endParaRPr lang="en-US" altLang="zh-CN" dirty="0"/>
          </a:p>
          <a:p>
            <a:pPr lvl="1"/>
            <a:r>
              <a:rPr lang="en-US" altLang="zh-CN" dirty="0"/>
              <a:t>tanh</a:t>
            </a:r>
            <a:r>
              <a:rPr lang="zh-CN" altLang="en-US" dirty="0"/>
              <a:t>函数</a:t>
            </a:r>
            <a:endParaRPr lang="en-US" altLang="zh-CN" dirty="0"/>
          </a:p>
          <a:p>
            <a:pPr lvl="1"/>
            <a:r>
              <a:rPr lang="en-US" altLang="zh-CN" dirty="0" err="1"/>
              <a:t>ReLU</a:t>
            </a:r>
            <a:r>
              <a:rPr lang="zh-CN" altLang="en-US" dirty="0"/>
              <a:t>函数</a:t>
            </a:r>
          </a:p>
        </p:txBody>
      </p:sp>
      <p:sp>
        <p:nvSpPr>
          <p:cNvPr id="4" name="日期占位符 3">
            <a:extLst>
              <a:ext uri="{FF2B5EF4-FFF2-40B4-BE49-F238E27FC236}">
                <a16:creationId xmlns:a16="http://schemas.microsoft.com/office/drawing/2014/main" id="{9012384E-4935-43F1-A75A-D1F9D086E403}"/>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0E30BEA6-43DE-4893-8A8D-6F9BCF245BF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680E54DD-04C4-4F52-92C8-8C402E99D6A3}"/>
              </a:ext>
            </a:extLst>
          </p:cNvPr>
          <p:cNvSpPr>
            <a:spLocks noGrp="1"/>
          </p:cNvSpPr>
          <p:nvPr>
            <p:ph type="sldNum" sz="quarter" idx="12"/>
          </p:nvPr>
        </p:nvSpPr>
        <p:spPr/>
        <p:txBody>
          <a:bodyPr/>
          <a:lstStyle/>
          <a:p>
            <a:pPr>
              <a:defRPr/>
            </a:pPr>
            <a:fld id="{64C9EB70-B654-4058-838F-8806615D92E5}" type="slidenum">
              <a:rPr lang="en-US" altLang="zh-CN" smtClean="0"/>
              <a:pPr>
                <a:defRPr/>
              </a:pPr>
              <a:t>87</a:t>
            </a:fld>
            <a:endParaRPr lang="en-US" altLang="zh-CN"/>
          </a:p>
        </p:txBody>
      </p:sp>
      <p:pic>
        <p:nvPicPr>
          <p:cNvPr id="10" name="图片 9">
            <a:extLst>
              <a:ext uri="{FF2B5EF4-FFF2-40B4-BE49-F238E27FC236}">
                <a16:creationId xmlns:a16="http://schemas.microsoft.com/office/drawing/2014/main" id="{C3508F26-51CF-4780-91AF-486305067595}"/>
              </a:ext>
            </a:extLst>
          </p:cNvPr>
          <p:cNvPicPr>
            <a:picLocks noChangeAspect="1"/>
          </p:cNvPicPr>
          <p:nvPr/>
        </p:nvPicPr>
        <p:blipFill>
          <a:blip r:embed="rId2"/>
          <a:stretch>
            <a:fillRect/>
          </a:stretch>
        </p:blipFill>
        <p:spPr>
          <a:xfrm>
            <a:off x="8135589" y="1893020"/>
            <a:ext cx="3298644" cy="3071960"/>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6698E70-0C1A-4433-800B-62A8E9BBEFD2}"/>
                  </a:ext>
                </a:extLst>
              </p:cNvPr>
              <p:cNvSpPr txBox="1"/>
              <p:nvPr/>
            </p:nvSpPr>
            <p:spPr>
              <a:xfrm>
                <a:off x="1773683" y="2718435"/>
                <a:ext cx="16807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0" i="1" smtClean="0">
                                  <a:latin typeface="Cambria Math" panose="02040503050406030204" pitchFamily="18" charset="0"/>
                                </a:rPr>
                                <m:t>𝑇</m:t>
                              </m:r>
                            </m:sup>
                          </m:sSup>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m:oMathPara>
                </a14:m>
                <a:endParaRPr lang="zh-CN" altLang="en-US" i="1" dirty="0"/>
              </a:p>
            </p:txBody>
          </p:sp>
        </mc:Choice>
        <mc:Fallback xmlns="">
          <p:sp>
            <p:nvSpPr>
              <p:cNvPr id="11" name="文本框 10">
                <a:extLst>
                  <a:ext uri="{FF2B5EF4-FFF2-40B4-BE49-F238E27FC236}">
                    <a16:creationId xmlns:a16="http://schemas.microsoft.com/office/drawing/2014/main" id="{66698E70-0C1A-4433-800B-62A8E9BBEFD2}"/>
                  </a:ext>
                </a:extLst>
              </p:cNvPr>
              <p:cNvSpPr txBox="1">
                <a:spLocks noRot="1" noChangeAspect="1" noMove="1" noResize="1" noEditPoints="1" noAdjustHandles="1" noChangeArrowheads="1" noChangeShapeType="1" noTextEdit="1"/>
              </p:cNvSpPr>
              <p:nvPr/>
            </p:nvSpPr>
            <p:spPr>
              <a:xfrm>
                <a:off x="1773683" y="2718435"/>
                <a:ext cx="1680717" cy="276999"/>
              </a:xfrm>
              <a:prstGeom prst="rect">
                <a:avLst/>
              </a:prstGeom>
              <a:blipFill>
                <a:blip r:embed="rId3"/>
                <a:stretch>
                  <a:fillRect l="-2256" b="-34783"/>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508500EE-3608-4D7E-9BA1-C98EB7014F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00" y="4351864"/>
            <a:ext cx="1459800" cy="1226232"/>
          </a:xfrm>
          <a:prstGeom prst="rect">
            <a:avLst/>
          </a:prstGeom>
        </p:spPr>
      </p:pic>
      <p:pic>
        <p:nvPicPr>
          <p:cNvPr id="17" name="图片 16">
            <a:extLst>
              <a:ext uri="{FF2B5EF4-FFF2-40B4-BE49-F238E27FC236}">
                <a16:creationId xmlns:a16="http://schemas.microsoft.com/office/drawing/2014/main" id="{5B14B246-6C09-451F-9C36-B3CCDBCC27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6181" y="4351863"/>
            <a:ext cx="1560073" cy="1226231"/>
          </a:xfrm>
          <a:prstGeom prst="rect">
            <a:avLst/>
          </a:prstGeom>
        </p:spPr>
      </p:pic>
      <p:pic>
        <p:nvPicPr>
          <p:cNvPr id="19" name="图片 18">
            <a:extLst>
              <a:ext uri="{FF2B5EF4-FFF2-40B4-BE49-F238E27FC236}">
                <a16:creationId xmlns:a16="http://schemas.microsoft.com/office/drawing/2014/main" id="{01A258FA-7653-4BEC-8BEA-2C7CD7BCA0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9835" y="4313675"/>
            <a:ext cx="1494950" cy="1264420"/>
          </a:xfrm>
          <a:prstGeom prst="rect">
            <a:avLst/>
          </a:prstGeom>
        </p:spPr>
      </p:pic>
    </p:spTree>
    <p:extLst>
      <p:ext uri="{BB962C8B-B14F-4D97-AF65-F5344CB8AC3E}">
        <p14:creationId xmlns:p14="http://schemas.microsoft.com/office/powerpoint/2010/main" val="974980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B919C-F4D8-4C80-8D92-94B93C53E46D}"/>
              </a:ext>
            </a:extLst>
          </p:cNvPr>
          <p:cNvSpPr>
            <a:spLocks noGrp="1"/>
          </p:cNvSpPr>
          <p:nvPr>
            <p:ph type="title"/>
          </p:nvPr>
        </p:nvSpPr>
        <p:spPr/>
        <p:txBody>
          <a:bodyPr/>
          <a:lstStyle/>
          <a:p>
            <a:r>
              <a:rPr lang="zh-CN" altLang="en-US" dirty="0"/>
              <a:t>神经网络：隐藏层</a:t>
            </a:r>
          </a:p>
        </p:txBody>
      </p:sp>
      <p:sp>
        <p:nvSpPr>
          <p:cNvPr id="3" name="内容占位符 2">
            <a:extLst>
              <a:ext uri="{FF2B5EF4-FFF2-40B4-BE49-F238E27FC236}">
                <a16:creationId xmlns:a16="http://schemas.microsoft.com/office/drawing/2014/main" id="{B971D428-5E37-4EB9-BE23-1E979898F1C1}"/>
              </a:ext>
            </a:extLst>
          </p:cNvPr>
          <p:cNvSpPr>
            <a:spLocks noGrp="1"/>
          </p:cNvSpPr>
          <p:nvPr>
            <p:ph idx="1"/>
          </p:nvPr>
        </p:nvSpPr>
        <p:spPr>
          <a:xfrm>
            <a:off x="755651" y="1052516"/>
            <a:ext cx="7787458" cy="4967287"/>
          </a:xfrm>
        </p:spPr>
        <p:txBody>
          <a:bodyPr/>
          <a:lstStyle/>
          <a:p>
            <a:r>
              <a:rPr lang="zh-CN" altLang="en-US" dirty="0"/>
              <a:t>感知器模型相当于一层的神经网络</a:t>
            </a:r>
            <a:r>
              <a:rPr lang="zh-Hans" altLang="en-US" dirty="0"/>
              <a:t> </a:t>
            </a:r>
            <a:r>
              <a:rPr lang="en-US" altLang="zh-Hans" dirty="0"/>
              <a:t>(Neural Network)</a:t>
            </a:r>
            <a:r>
              <a:rPr lang="zh-CN" altLang="en-US" dirty="0"/>
              <a:t>。</a:t>
            </a:r>
            <a:endParaRPr lang="en-US" altLang="zh-CN" dirty="0"/>
          </a:p>
          <a:p>
            <a:r>
              <a:rPr lang="zh-CN" altLang="en-US" dirty="0"/>
              <a:t>在输入层与输出层之间添加若干层作为隐藏层</a:t>
            </a:r>
            <a:r>
              <a:rPr lang="en-US" altLang="zh-CN" dirty="0"/>
              <a:t>(hidden layer)</a:t>
            </a:r>
          </a:p>
          <a:p>
            <a:r>
              <a:rPr lang="zh-CN" altLang="en-US" dirty="0"/>
              <a:t>上一层到下一层的所有节点进行全连接（不包括偏置位）</a:t>
            </a:r>
            <a:endParaRPr lang="en-US" altLang="zh-CN" dirty="0"/>
          </a:p>
          <a:p>
            <a:r>
              <a:rPr lang="zh-CN" altLang="en-US" dirty="0"/>
              <a:t>神经网络的两层之间存在一个权值矩阵</a:t>
            </a:r>
            <a:r>
              <a:rPr lang="en-US" altLang="zh-CN" dirty="0"/>
              <a:t>W</a:t>
            </a:r>
            <a:r>
              <a:rPr lang="zh-CN" altLang="en-US" dirty="0"/>
              <a:t>和权值向量</a:t>
            </a:r>
            <a:r>
              <a:rPr lang="en-US" altLang="zh-CN" dirty="0"/>
              <a:t>b</a:t>
            </a:r>
          </a:p>
          <a:p>
            <a:endParaRPr lang="zh-CN" altLang="en-US" dirty="0"/>
          </a:p>
        </p:txBody>
      </p:sp>
      <p:sp>
        <p:nvSpPr>
          <p:cNvPr id="4" name="日期占位符 3">
            <a:extLst>
              <a:ext uri="{FF2B5EF4-FFF2-40B4-BE49-F238E27FC236}">
                <a16:creationId xmlns:a16="http://schemas.microsoft.com/office/drawing/2014/main" id="{E9C74EAB-0CBB-4689-ABB6-11F664A194FB}"/>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46352DBB-E2D5-4601-A556-0B2A7868762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8AD58D33-0794-4C3A-8326-6B2B33072D5B}"/>
              </a:ext>
            </a:extLst>
          </p:cNvPr>
          <p:cNvSpPr>
            <a:spLocks noGrp="1"/>
          </p:cNvSpPr>
          <p:nvPr>
            <p:ph type="sldNum" sz="quarter" idx="12"/>
          </p:nvPr>
        </p:nvSpPr>
        <p:spPr/>
        <p:txBody>
          <a:bodyPr/>
          <a:lstStyle/>
          <a:p>
            <a:pPr>
              <a:defRPr/>
            </a:pPr>
            <a:fld id="{64C9EB70-B654-4058-838F-8806615D92E5}" type="slidenum">
              <a:rPr lang="en-US" altLang="zh-CN" smtClean="0"/>
              <a:pPr>
                <a:defRPr/>
              </a:pPr>
              <a:t>88</a:t>
            </a:fld>
            <a:endParaRPr lang="en-US" altLang="zh-CN"/>
          </a:p>
        </p:txBody>
      </p:sp>
      <p:pic>
        <p:nvPicPr>
          <p:cNvPr id="7" name="图片 6">
            <a:extLst>
              <a:ext uri="{FF2B5EF4-FFF2-40B4-BE49-F238E27FC236}">
                <a16:creationId xmlns:a16="http://schemas.microsoft.com/office/drawing/2014/main" id="{E5CB1223-8119-4DB6-ACD9-90C844C0E6B2}"/>
              </a:ext>
            </a:extLst>
          </p:cNvPr>
          <p:cNvPicPr>
            <a:picLocks noChangeAspect="1"/>
          </p:cNvPicPr>
          <p:nvPr/>
        </p:nvPicPr>
        <p:blipFill>
          <a:blip r:embed="rId2"/>
          <a:stretch>
            <a:fillRect/>
          </a:stretch>
        </p:blipFill>
        <p:spPr>
          <a:xfrm>
            <a:off x="8405056" y="1138125"/>
            <a:ext cx="3029177" cy="2542495"/>
          </a:xfrm>
          <a:prstGeom prst="rect">
            <a:avLst/>
          </a:prstGeom>
        </p:spPr>
      </p:pic>
      <p:pic>
        <p:nvPicPr>
          <p:cNvPr id="8" name="图片 7">
            <a:extLst>
              <a:ext uri="{FF2B5EF4-FFF2-40B4-BE49-F238E27FC236}">
                <a16:creationId xmlns:a16="http://schemas.microsoft.com/office/drawing/2014/main" id="{14734A50-1960-4EE6-8965-131BE5966FBD}"/>
              </a:ext>
            </a:extLst>
          </p:cNvPr>
          <p:cNvPicPr>
            <a:picLocks noChangeAspect="1"/>
          </p:cNvPicPr>
          <p:nvPr/>
        </p:nvPicPr>
        <p:blipFill>
          <a:blip r:embed="rId3"/>
          <a:stretch>
            <a:fillRect/>
          </a:stretch>
        </p:blipFill>
        <p:spPr>
          <a:xfrm>
            <a:off x="4220633" y="4206290"/>
            <a:ext cx="7213600" cy="1899122"/>
          </a:xfrm>
          <a:prstGeom prst="rect">
            <a:avLst/>
          </a:prstGeom>
        </p:spPr>
      </p:pic>
    </p:spTree>
    <p:extLst>
      <p:ext uri="{BB962C8B-B14F-4D97-AF65-F5344CB8AC3E}">
        <p14:creationId xmlns:p14="http://schemas.microsoft.com/office/powerpoint/2010/main" val="36784435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D2812-0379-49D4-ACB7-DBE48A8F91EB}"/>
              </a:ext>
            </a:extLst>
          </p:cNvPr>
          <p:cNvSpPr>
            <a:spLocks noGrp="1"/>
          </p:cNvSpPr>
          <p:nvPr>
            <p:ph type="title"/>
          </p:nvPr>
        </p:nvSpPr>
        <p:spPr/>
        <p:txBody>
          <a:bodyPr/>
          <a:lstStyle/>
          <a:p>
            <a:r>
              <a:rPr lang="zh-CN" altLang="en-US" dirty="0"/>
              <a:t>神经网络：分类</a:t>
            </a:r>
          </a:p>
        </p:txBody>
      </p:sp>
      <p:sp>
        <p:nvSpPr>
          <p:cNvPr id="3" name="内容占位符 2">
            <a:extLst>
              <a:ext uri="{FF2B5EF4-FFF2-40B4-BE49-F238E27FC236}">
                <a16:creationId xmlns:a16="http://schemas.microsoft.com/office/drawing/2014/main" id="{FBF724AE-38B6-4A76-8066-B252806E247C}"/>
              </a:ext>
            </a:extLst>
          </p:cNvPr>
          <p:cNvSpPr>
            <a:spLocks noGrp="1"/>
          </p:cNvSpPr>
          <p:nvPr>
            <p:ph idx="1"/>
          </p:nvPr>
        </p:nvSpPr>
        <p:spPr>
          <a:xfrm>
            <a:off x="755651" y="1052516"/>
            <a:ext cx="5932532" cy="4967287"/>
          </a:xfrm>
        </p:spPr>
        <p:txBody>
          <a:bodyPr/>
          <a:lstStyle/>
          <a:p>
            <a:r>
              <a:rPr lang="zh-CN" altLang="en-US" dirty="0"/>
              <a:t>神经网络可以有多个隐藏层。</a:t>
            </a:r>
            <a:endParaRPr lang="en-US" altLang="zh-CN" dirty="0"/>
          </a:p>
          <a:p>
            <a:r>
              <a:rPr lang="zh-CN" altLang="en-US" dirty="0"/>
              <a:t>如何使神经网络的结果为分类值？</a:t>
            </a:r>
            <a:endParaRPr lang="en-US" altLang="zh-CN" dirty="0"/>
          </a:p>
          <a:p>
            <a:endParaRPr lang="en-US" altLang="zh-CN" dirty="0"/>
          </a:p>
          <a:p>
            <a:r>
              <a:rPr lang="en-US" altLang="zh-CN" dirty="0"/>
              <a:t>soft</a:t>
            </a:r>
            <a:r>
              <a:rPr lang="en-US" altLang="zh-Hans" dirty="0"/>
              <a:t>max</a:t>
            </a:r>
            <a:r>
              <a:rPr lang="zh-CN" altLang="en-US" dirty="0"/>
              <a:t>函数</a:t>
            </a:r>
            <a:endParaRPr lang="en-US" altLang="zh-CN" dirty="0"/>
          </a:p>
          <a:p>
            <a:endParaRPr lang="en-US" altLang="zh-CN" dirty="0"/>
          </a:p>
          <a:p>
            <a:endParaRPr lang="en-US" altLang="zh-CN" dirty="0"/>
          </a:p>
          <a:p>
            <a:r>
              <a:rPr lang="en-US" altLang="zh-CN" dirty="0"/>
              <a:t>softmax</a:t>
            </a:r>
            <a:r>
              <a:rPr lang="zh-CN" altLang="en-US" dirty="0"/>
              <a:t>函数将神经网络的输出变成了一个概率分布。</a:t>
            </a:r>
            <a:endParaRPr lang="en-US" altLang="zh-CN" dirty="0"/>
          </a:p>
          <a:p>
            <a:r>
              <a:rPr lang="zh-CN" altLang="en-US" dirty="0"/>
              <a:t>原始输出层的大小等于分类问题的类别数，原始输出层后再加一层</a:t>
            </a:r>
            <a:r>
              <a:rPr lang="en-US" altLang="zh-CN" dirty="0"/>
              <a:t>softmax</a:t>
            </a:r>
            <a:r>
              <a:rPr lang="zh-CN" altLang="en-US" dirty="0"/>
              <a:t>层得到最终输出层，将最终输出层的最大值节点预测为输出。</a:t>
            </a:r>
            <a:endParaRPr lang="en-US" altLang="zh-CN" dirty="0"/>
          </a:p>
          <a:p>
            <a:pPr marL="0" indent="0">
              <a:buNone/>
            </a:pPr>
            <a:endParaRPr lang="zh-CN" altLang="en-US" dirty="0"/>
          </a:p>
        </p:txBody>
      </p:sp>
      <p:sp>
        <p:nvSpPr>
          <p:cNvPr id="4" name="日期占位符 3">
            <a:extLst>
              <a:ext uri="{FF2B5EF4-FFF2-40B4-BE49-F238E27FC236}">
                <a16:creationId xmlns:a16="http://schemas.microsoft.com/office/drawing/2014/main" id="{71DF40AB-8658-4C0D-BBCC-8186B345E923}"/>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BBCF8282-73F9-47AA-8595-21A6515136A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C4CAA89-0E9D-4F16-8232-B2BAB3280A79}"/>
              </a:ext>
            </a:extLst>
          </p:cNvPr>
          <p:cNvSpPr>
            <a:spLocks noGrp="1"/>
          </p:cNvSpPr>
          <p:nvPr>
            <p:ph type="sldNum" sz="quarter" idx="12"/>
          </p:nvPr>
        </p:nvSpPr>
        <p:spPr/>
        <p:txBody>
          <a:bodyPr/>
          <a:lstStyle/>
          <a:p>
            <a:pPr>
              <a:defRPr/>
            </a:pPr>
            <a:fld id="{64C9EB70-B654-4058-838F-8806615D92E5}" type="slidenum">
              <a:rPr lang="en-US" altLang="zh-CN" smtClean="0"/>
              <a:pPr>
                <a:defRPr/>
              </a:pPr>
              <a:t>89</a:t>
            </a:fld>
            <a:endParaRPr lang="en-US" altLang="zh-CN"/>
          </a:p>
        </p:txBody>
      </p:sp>
      <p:pic>
        <p:nvPicPr>
          <p:cNvPr id="7" name="图片 6">
            <a:extLst>
              <a:ext uri="{FF2B5EF4-FFF2-40B4-BE49-F238E27FC236}">
                <a16:creationId xmlns:a16="http://schemas.microsoft.com/office/drawing/2014/main" id="{05022187-52E1-446B-A40D-48F4D1A489DF}"/>
              </a:ext>
            </a:extLst>
          </p:cNvPr>
          <p:cNvPicPr>
            <a:picLocks noChangeAspect="1"/>
          </p:cNvPicPr>
          <p:nvPr/>
        </p:nvPicPr>
        <p:blipFill>
          <a:blip r:embed="rId2"/>
          <a:stretch>
            <a:fillRect/>
          </a:stretch>
        </p:blipFill>
        <p:spPr>
          <a:xfrm>
            <a:off x="6784053" y="1052516"/>
            <a:ext cx="4650180" cy="2745380"/>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57E31C4-FDBC-9D46-AFC3-B20B4CE3EE81}"/>
                  </a:ext>
                </a:extLst>
              </p:cNvPr>
              <p:cNvSpPr txBox="1"/>
              <p:nvPr/>
            </p:nvSpPr>
            <p:spPr>
              <a:xfrm>
                <a:off x="1529301" y="2702528"/>
                <a:ext cx="2862194" cy="6605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Hans" b="0" i="1" smtClean="0">
                          <a:latin typeface="Cambria Math" panose="02040503050406030204" pitchFamily="18" charset="0"/>
                        </a:rPr>
                        <m:t>𝑠𝑜𝑓𝑡𝑚𝑎𝑥</m:t>
                      </m:r>
                      <m:sSub>
                        <m:sSubPr>
                          <m:ctrlPr>
                            <a:rPr kumimoji="1" lang="en-US" altLang="zh-Hans" b="0" i="1" smtClean="0">
                              <a:latin typeface="Cambria Math" panose="02040503050406030204" pitchFamily="18" charset="0"/>
                            </a:rPr>
                          </m:ctrlPr>
                        </m:sSubPr>
                        <m:e>
                          <m:d>
                            <m:dPr>
                              <m:ctrlPr>
                                <a:rPr kumimoji="1" lang="en-US" altLang="zh-Hans" b="0" i="1" smtClean="0">
                                  <a:latin typeface="Cambria Math" panose="02040503050406030204" pitchFamily="18" charset="0"/>
                                </a:rPr>
                              </m:ctrlPr>
                            </m:dPr>
                            <m:e>
                              <m:r>
                                <a:rPr kumimoji="1" lang="en-US" altLang="zh-Hans" b="0" i="1" smtClean="0">
                                  <a:latin typeface="Cambria Math" panose="02040503050406030204" pitchFamily="18" charset="0"/>
                                </a:rPr>
                                <m:t>𝑦</m:t>
                              </m:r>
                            </m:e>
                          </m:d>
                        </m:e>
                        <m:sub>
                          <m:r>
                            <a:rPr kumimoji="1" lang="en-US" altLang="zh-Hans" b="0" i="1" smtClean="0">
                              <a:latin typeface="Cambria Math" panose="02040503050406030204" pitchFamily="18" charset="0"/>
                            </a:rPr>
                            <m:t>𝑖</m:t>
                          </m:r>
                        </m:sub>
                      </m:sSub>
                      <m:r>
                        <a:rPr kumimoji="1" lang="en-US" altLang="zh-Hans" b="0" i="1" smtClean="0">
                          <a:latin typeface="Cambria Math" panose="02040503050406030204" pitchFamily="18" charset="0"/>
                        </a:rPr>
                        <m:t>=</m:t>
                      </m:r>
                      <m:f>
                        <m:fPr>
                          <m:ctrlPr>
                            <a:rPr kumimoji="1" lang="en-US" altLang="zh-Hans" b="0" i="1" smtClean="0">
                              <a:latin typeface="Cambria Math" panose="02040503050406030204" pitchFamily="18" charset="0"/>
                            </a:rPr>
                          </m:ctrlPr>
                        </m:fPr>
                        <m:num>
                          <m:r>
                            <m:rPr>
                              <m:sty m:val="p"/>
                            </m:rPr>
                            <a:rPr kumimoji="1" lang="en-US" altLang="zh-Hans" i="1">
                              <a:latin typeface="Cambria Math" panose="02040503050406030204" pitchFamily="18" charset="0"/>
                            </a:rPr>
                            <m:t>exp</m:t>
                          </m:r>
                          <m:r>
                            <a:rPr kumimoji="1" lang="en-US" altLang="zh-Hans" b="0" i="1" smtClean="0">
                              <a:latin typeface="Cambria Math" panose="02040503050406030204" pitchFamily="18" charset="0"/>
                            </a:rPr>
                            <m:t>(</m:t>
                          </m:r>
                          <m:sSup>
                            <m:sSupPr>
                              <m:ctrlPr>
                                <a:rPr kumimoji="1" lang="en-US" altLang="zh-Hans" b="0" i="1" smtClean="0">
                                  <a:latin typeface="Cambria Math" panose="02040503050406030204" pitchFamily="18" charset="0"/>
                                </a:rPr>
                              </m:ctrlPr>
                            </m:sSupPr>
                            <m:e>
                              <m:r>
                                <a:rPr kumimoji="1" lang="en-US" altLang="zh-Hans" b="0" i="1" smtClean="0">
                                  <a:latin typeface="Cambria Math" panose="02040503050406030204" pitchFamily="18" charset="0"/>
                                </a:rPr>
                                <m:t>𝑦</m:t>
                              </m:r>
                            </m:e>
                            <m:sup>
                              <m:r>
                                <a:rPr kumimoji="1" lang="en-US" altLang="zh-Hans" b="0" i="1" smtClean="0">
                                  <a:latin typeface="Cambria Math" panose="02040503050406030204" pitchFamily="18" charset="0"/>
                                </a:rPr>
                                <m:t>𝑖</m:t>
                              </m:r>
                            </m:sup>
                          </m:sSup>
                          <m:r>
                            <a:rPr kumimoji="1" lang="en-US" altLang="zh-Hans" b="0" i="1" smtClean="0">
                              <a:latin typeface="Cambria Math" panose="02040503050406030204" pitchFamily="18" charset="0"/>
                            </a:rPr>
                            <m:t>)</m:t>
                          </m:r>
                        </m:num>
                        <m:den>
                          <m:nary>
                            <m:naryPr>
                              <m:chr m:val="∑"/>
                              <m:supHide m:val="on"/>
                              <m:ctrlPr>
                                <a:rPr kumimoji="1" lang="en-US" altLang="zh-Hans" b="0" i="1" smtClean="0">
                                  <a:latin typeface="Cambria Math" panose="02040503050406030204" pitchFamily="18" charset="0"/>
                                </a:rPr>
                              </m:ctrlPr>
                            </m:naryPr>
                            <m:sub>
                              <m:r>
                                <m:rPr>
                                  <m:brk m:alnAt="7"/>
                                </m:rPr>
                                <a:rPr kumimoji="1" lang="en-US" altLang="zh-Hans" b="0" i="1" smtClean="0">
                                  <a:latin typeface="Cambria Math" panose="02040503050406030204" pitchFamily="18" charset="0"/>
                                </a:rPr>
                                <m:t>𝑗</m:t>
                              </m:r>
                            </m:sub>
                            <m:sup/>
                            <m:e>
                              <m:func>
                                <m:funcPr>
                                  <m:ctrlPr>
                                    <a:rPr kumimoji="1" lang="zh-Hans" altLang="en-US" b="0" i="1" smtClean="0">
                                      <a:latin typeface="Cambria Math" panose="02040503050406030204" pitchFamily="18" charset="0"/>
                                    </a:rPr>
                                  </m:ctrlPr>
                                </m:funcPr>
                                <m:fName>
                                  <m:r>
                                    <m:rPr>
                                      <m:sty m:val="p"/>
                                    </m:rPr>
                                    <a:rPr kumimoji="1" lang="en-US" altLang="zh-Hans" b="0" i="0" smtClean="0">
                                      <a:latin typeface="Cambria Math" panose="02040503050406030204" pitchFamily="18" charset="0"/>
                                    </a:rPr>
                                    <m:t>exp</m:t>
                                  </m:r>
                                </m:fName>
                                <m:e>
                                  <m:r>
                                    <a:rPr kumimoji="1" lang="en-US" altLang="zh-Hans" b="0" i="1" smtClean="0">
                                      <a:latin typeface="Cambria Math" panose="02040503050406030204" pitchFamily="18" charset="0"/>
                                    </a:rPr>
                                    <m:t>(</m:t>
                                  </m:r>
                                  <m:sSup>
                                    <m:sSupPr>
                                      <m:ctrlPr>
                                        <a:rPr kumimoji="1" lang="en-US" altLang="zh-Hans" b="0" i="1" smtClean="0">
                                          <a:latin typeface="Cambria Math" panose="02040503050406030204" pitchFamily="18" charset="0"/>
                                        </a:rPr>
                                      </m:ctrlPr>
                                    </m:sSupPr>
                                    <m:e>
                                      <m:r>
                                        <a:rPr kumimoji="1" lang="en-US" altLang="zh-Hans" b="0" i="1" smtClean="0">
                                          <a:latin typeface="Cambria Math" panose="02040503050406030204" pitchFamily="18" charset="0"/>
                                        </a:rPr>
                                        <m:t>𝑦</m:t>
                                      </m:r>
                                    </m:e>
                                    <m:sup>
                                      <m:r>
                                        <a:rPr kumimoji="1" lang="en-US" altLang="zh-Hans" b="0" i="1" smtClean="0">
                                          <a:latin typeface="Cambria Math" panose="02040503050406030204" pitchFamily="18" charset="0"/>
                                        </a:rPr>
                                        <m:t>𝑗</m:t>
                                      </m:r>
                                    </m:sup>
                                  </m:sSup>
                                  <m:r>
                                    <a:rPr kumimoji="1" lang="en-US" altLang="zh-Hans" b="0" i="1" smtClean="0">
                                      <a:latin typeface="Cambria Math" panose="02040503050406030204" pitchFamily="18" charset="0"/>
                                    </a:rPr>
                                    <m:t>)</m:t>
                                  </m:r>
                                </m:e>
                              </m:func>
                            </m:e>
                          </m:nary>
                        </m:den>
                      </m:f>
                    </m:oMath>
                  </m:oMathPara>
                </a14:m>
                <a:endParaRPr kumimoji="1" lang="zh-CN" altLang="en-US" dirty="0"/>
              </a:p>
            </p:txBody>
          </p:sp>
        </mc:Choice>
        <mc:Fallback xmlns="">
          <p:sp>
            <p:nvSpPr>
              <p:cNvPr id="8" name="文本框 7">
                <a:extLst>
                  <a:ext uri="{FF2B5EF4-FFF2-40B4-BE49-F238E27FC236}">
                    <a16:creationId xmlns:a16="http://schemas.microsoft.com/office/drawing/2014/main" id="{157E31C4-FDBC-9D46-AFC3-B20B4CE3EE81}"/>
                  </a:ext>
                </a:extLst>
              </p:cNvPr>
              <p:cNvSpPr txBox="1">
                <a:spLocks noRot="1" noChangeAspect="1" noMove="1" noResize="1" noEditPoints="1" noAdjustHandles="1" noChangeArrowheads="1" noChangeShapeType="1" noTextEdit="1"/>
              </p:cNvSpPr>
              <p:nvPr/>
            </p:nvSpPr>
            <p:spPr>
              <a:xfrm>
                <a:off x="1529301" y="2702528"/>
                <a:ext cx="2862194" cy="660565"/>
              </a:xfrm>
              <a:prstGeom prst="rect">
                <a:avLst/>
              </a:prstGeom>
              <a:blipFill>
                <a:blip r:embed="rId3"/>
                <a:stretch>
                  <a:fillRect t="-16981" b="-9434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EB87A6D-0DCD-5B40-BA73-4DB4887730AD}"/>
              </a:ext>
            </a:extLst>
          </p:cNvPr>
          <p:cNvPicPr>
            <a:picLocks noChangeAspect="1"/>
          </p:cNvPicPr>
          <p:nvPr/>
        </p:nvPicPr>
        <p:blipFill>
          <a:blip r:embed="rId4"/>
          <a:stretch>
            <a:fillRect/>
          </a:stretch>
        </p:blipFill>
        <p:spPr>
          <a:xfrm>
            <a:off x="7232841" y="3797896"/>
            <a:ext cx="3752604" cy="2309816"/>
          </a:xfrm>
          <a:prstGeom prst="rect">
            <a:avLst/>
          </a:prstGeom>
        </p:spPr>
      </p:pic>
    </p:spTree>
    <p:extLst>
      <p:ext uri="{BB962C8B-B14F-4D97-AF65-F5344CB8AC3E}">
        <p14:creationId xmlns:p14="http://schemas.microsoft.com/office/powerpoint/2010/main" val="2519182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：索引和切片</a:t>
            </a:r>
          </a:p>
        </p:txBody>
      </p:sp>
      <p:sp>
        <p:nvSpPr>
          <p:cNvPr id="3" name="内容占位符 2"/>
          <p:cNvSpPr>
            <a:spLocks noGrp="1"/>
          </p:cNvSpPr>
          <p:nvPr>
            <p:ph idx="1"/>
          </p:nvPr>
        </p:nvSpPr>
        <p:spPr>
          <a:xfrm>
            <a:off x="766233" y="1052516"/>
            <a:ext cx="10612967" cy="5240709"/>
          </a:xfrm>
        </p:spPr>
        <p:txBody>
          <a:bodyPr>
            <a:normAutofit/>
          </a:bodyPr>
          <a:lstStyle/>
          <a:p>
            <a:r>
              <a:rPr kumimoji="1" lang="zh-CN" altLang="en-US" dirty="0"/>
              <a:t>数组和标量之间的运算</a:t>
            </a:r>
            <a:endParaRPr kumimoji="1" lang="en-US" altLang="zh-CN" dirty="0"/>
          </a:p>
          <a:p>
            <a:pPr lvl="1"/>
            <a:r>
              <a:rPr kumimoji="1" lang="en-US" altLang="zh-CN" dirty="0"/>
              <a:t>a+1	a</a:t>
            </a:r>
            <a:r>
              <a:rPr kumimoji="1" lang="zh-CN" altLang="en-US" dirty="0"/>
              <a:t>*</a:t>
            </a:r>
            <a:r>
              <a:rPr kumimoji="1" lang="en-US" altLang="zh-CN" dirty="0"/>
              <a:t>3	1//a	a</a:t>
            </a:r>
            <a:r>
              <a:rPr kumimoji="1" lang="zh-CN" altLang="en-US" dirty="0"/>
              <a:t>**</a:t>
            </a:r>
            <a:r>
              <a:rPr kumimoji="1" lang="en-US" altLang="zh-CN" dirty="0"/>
              <a:t>0.5</a:t>
            </a:r>
          </a:p>
          <a:p>
            <a:r>
              <a:rPr kumimoji="1" lang="zh-CN" altLang="en-US" dirty="0"/>
              <a:t>同样大小数组之间的运算</a:t>
            </a:r>
            <a:endParaRPr kumimoji="1" lang="en-US" altLang="zh-CN" dirty="0"/>
          </a:p>
          <a:p>
            <a:pPr lvl="1"/>
            <a:r>
              <a:rPr kumimoji="1" lang="en-US" altLang="zh-CN" dirty="0" err="1"/>
              <a:t>a+b</a:t>
            </a:r>
            <a:r>
              <a:rPr kumimoji="1" lang="en-US" altLang="zh-CN" dirty="0"/>
              <a:t>	a/b	a</a:t>
            </a:r>
            <a:r>
              <a:rPr kumimoji="1" lang="zh-CN" altLang="en-US" dirty="0"/>
              <a:t>**</a:t>
            </a:r>
            <a:r>
              <a:rPr kumimoji="1" lang="en-US" altLang="zh-CN" dirty="0"/>
              <a:t>b</a:t>
            </a:r>
          </a:p>
          <a:p>
            <a:r>
              <a:rPr kumimoji="1" lang="zh-CN" altLang="en-US" dirty="0"/>
              <a:t>数组的索引：</a:t>
            </a:r>
            <a:endParaRPr kumimoji="1" lang="en-US" altLang="zh-CN" dirty="0"/>
          </a:p>
          <a:p>
            <a:pPr lvl="1"/>
            <a:r>
              <a:rPr kumimoji="1" lang="zh-CN" altLang="en-US" dirty="0"/>
              <a:t>一维数组：</a:t>
            </a:r>
            <a:r>
              <a:rPr kumimoji="1" lang="en-US" altLang="zh-CN" dirty="0"/>
              <a:t>a[5]</a:t>
            </a:r>
          </a:p>
          <a:p>
            <a:pPr lvl="1"/>
            <a:r>
              <a:rPr kumimoji="1" lang="zh-CN" altLang="en-US" dirty="0"/>
              <a:t>多维数组：</a:t>
            </a:r>
          </a:p>
          <a:p>
            <a:pPr lvl="2"/>
            <a:r>
              <a:rPr kumimoji="1" lang="zh-CN" altLang="en-US" dirty="0"/>
              <a:t>列表式写法：</a:t>
            </a:r>
            <a:r>
              <a:rPr kumimoji="1" lang="en-US" altLang="zh-CN" dirty="0"/>
              <a:t>a[2][3]</a:t>
            </a:r>
          </a:p>
          <a:p>
            <a:pPr lvl="2"/>
            <a:r>
              <a:rPr kumimoji="1" lang="zh-CN" altLang="en-US" dirty="0"/>
              <a:t>新式写法：</a:t>
            </a:r>
            <a:r>
              <a:rPr kumimoji="1" lang="en-US" altLang="zh-CN" dirty="0"/>
              <a:t>a[2,3] (</a:t>
            </a:r>
            <a:r>
              <a:rPr kumimoji="1" lang="zh-CN" altLang="en-US" dirty="0"/>
              <a:t>推荐</a:t>
            </a:r>
            <a:r>
              <a:rPr kumimoji="1" lang="en-US" altLang="zh-CN" dirty="0"/>
              <a:t>)</a:t>
            </a:r>
          </a:p>
          <a:p>
            <a:r>
              <a:rPr kumimoji="1" lang="zh-CN" altLang="en-US" dirty="0"/>
              <a:t>数组的切片：</a:t>
            </a:r>
            <a:endParaRPr kumimoji="1" lang="en-US" altLang="zh-CN" dirty="0"/>
          </a:p>
          <a:p>
            <a:pPr lvl="2"/>
            <a:r>
              <a:rPr kumimoji="1" lang="zh-CN" altLang="en-US" dirty="0"/>
              <a:t>一维数组：</a:t>
            </a:r>
            <a:r>
              <a:rPr kumimoji="1" lang="en-US" altLang="zh-CN" dirty="0"/>
              <a:t>a[5:8]	a[4:]		a[2:10] = 1</a:t>
            </a:r>
          </a:p>
          <a:p>
            <a:pPr lvl="2"/>
            <a:r>
              <a:rPr kumimoji="1" lang="zh-CN" altLang="en-US" dirty="0"/>
              <a:t>多维数组：</a:t>
            </a:r>
            <a:r>
              <a:rPr kumimoji="1" lang="en-US" altLang="zh-CN" dirty="0"/>
              <a:t>a[1:2, 3:4]	a[:,3:5]		a[:,1]</a:t>
            </a:r>
          </a:p>
          <a:p>
            <a:r>
              <a:rPr kumimoji="1" lang="zh-CN" altLang="en-US" b="1" dirty="0"/>
              <a:t>与列表不同</a:t>
            </a:r>
            <a:r>
              <a:rPr kumimoji="1" lang="zh-CN" altLang="en-US" dirty="0"/>
              <a:t>，数组切片时并</a:t>
            </a:r>
            <a:r>
              <a:rPr kumimoji="1" lang="zh-CN" altLang="en-US" b="1" dirty="0"/>
              <a:t>不会自动复制</a:t>
            </a:r>
            <a:r>
              <a:rPr kumimoji="1" lang="zh-CN" altLang="en-US" dirty="0"/>
              <a:t>，在切片数组上的修改会影响原数组。</a:t>
            </a:r>
            <a:r>
              <a:rPr kumimoji="1" lang="en-US" altLang="zh-CN" dirty="0"/>
              <a:t>	【</a:t>
            </a:r>
            <a:r>
              <a:rPr kumimoji="1" lang="zh-CN" altLang="en-US" b="1" dirty="0"/>
              <a:t>解决方法：</a:t>
            </a:r>
            <a:r>
              <a:rPr kumimoji="1" lang="en-US" altLang="zh-CN" b="1" dirty="0"/>
              <a:t>copy()</a:t>
            </a:r>
            <a:r>
              <a:rPr kumimoji="1" lang="en-US" altLang="zh-CN" dirty="0"/>
              <a:t>】</a:t>
            </a:r>
          </a:p>
          <a:p>
            <a:pPr marL="0" indent="0">
              <a:buNone/>
            </a:pP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9</a:t>
            </a:fld>
            <a:endParaRPr lang="en-US" altLang="zh-CN"/>
          </a:p>
        </p:txBody>
      </p:sp>
    </p:spTree>
    <p:extLst>
      <p:ext uri="{BB962C8B-B14F-4D97-AF65-F5344CB8AC3E}">
        <p14:creationId xmlns:p14="http://schemas.microsoft.com/office/powerpoint/2010/main" val="3167278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A777F-DCCB-4780-A16A-10145925A98B}"/>
              </a:ext>
            </a:extLst>
          </p:cNvPr>
          <p:cNvSpPr>
            <a:spLocks noGrp="1"/>
          </p:cNvSpPr>
          <p:nvPr>
            <p:ph type="title"/>
          </p:nvPr>
        </p:nvSpPr>
        <p:spPr/>
        <p:txBody>
          <a:bodyPr/>
          <a:lstStyle/>
          <a:p>
            <a:r>
              <a:rPr lang="zh-CN" altLang="en-US" dirty="0"/>
              <a:t>神经网络：</a:t>
            </a:r>
            <a:r>
              <a:rPr lang="en-US" altLang="zh-CN" dirty="0"/>
              <a:t>B</a:t>
            </a:r>
            <a:r>
              <a:rPr lang="en-US" altLang="zh-Hans" dirty="0"/>
              <a:t>P</a:t>
            </a:r>
            <a:r>
              <a:rPr lang="zh-CN" altLang="en-US" dirty="0"/>
              <a:t>算法</a:t>
            </a:r>
          </a:p>
        </p:txBody>
      </p:sp>
      <p:sp>
        <p:nvSpPr>
          <p:cNvPr id="3" name="内容占位符 2">
            <a:extLst>
              <a:ext uri="{FF2B5EF4-FFF2-40B4-BE49-F238E27FC236}">
                <a16:creationId xmlns:a16="http://schemas.microsoft.com/office/drawing/2014/main" id="{E07E8A20-D9A3-4D86-AA90-CBC18B6EB07C}"/>
              </a:ext>
            </a:extLst>
          </p:cNvPr>
          <p:cNvSpPr>
            <a:spLocks noGrp="1"/>
          </p:cNvSpPr>
          <p:nvPr>
            <p:ph idx="1"/>
          </p:nvPr>
        </p:nvSpPr>
        <p:spPr>
          <a:xfrm>
            <a:off x="755651" y="1052516"/>
            <a:ext cx="10668000" cy="4967287"/>
          </a:xfrm>
        </p:spPr>
        <p:txBody>
          <a:bodyPr/>
          <a:lstStyle/>
          <a:p>
            <a:r>
              <a:rPr lang="en-US" altLang="zh-Hans" dirty="0"/>
              <a:t>Backpropagation</a:t>
            </a:r>
            <a:r>
              <a:rPr lang="zh-CN" altLang="en-US" dirty="0"/>
              <a:t>算法：</a:t>
            </a:r>
            <a:endParaRPr lang="en-US" altLang="zh-CN" dirty="0"/>
          </a:p>
          <a:p>
            <a:pPr lvl="1"/>
            <a:r>
              <a:rPr lang="zh-CN" altLang="en-US" dirty="0"/>
              <a:t>随机初始化所有参数</a:t>
            </a:r>
            <a:endParaRPr lang="en-US" altLang="zh-CN" dirty="0"/>
          </a:p>
          <a:p>
            <a:pPr lvl="1"/>
            <a:r>
              <a:rPr lang="zh-CN" altLang="en-US" dirty="0"/>
              <a:t>正向传播：将训练集的输入送入网络获得输出</a:t>
            </a:r>
            <a:endParaRPr lang="en-US" altLang="zh-CN" dirty="0"/>
          </a:p>
          <a:p>
            <a:pPr lvl="1"/>
            <a:r>
              <a:rPr lang="zh-CN" altLang="en-US" dirty="0"/>
              <a:t>计算误差：将输出与真实值求差，获得响应误差</a:t>
            </a:r>
            <a:endParaRPr lang="en-US" altLang="zh-CN" dirty="0"/>
          </a:p>
          <a:p>
            <a:pPr lvl="1"/>
            <a:r>
              <a:rPr lang="zh-CN" altLang="en-US" dirty="0"/>
              <a:t>梯度计算：根据该层误差计算权重梯度方向</a:t>
            </a:r>
            <a:endParaRPr lang="en-US" altLang="zh-CN" dirty="0"/>
          </a:p>
          <a:p>
            <a:pPr lvl="1"/>
            <a:r>
              <a:rPr lang="zh-CN" altLang="en-US" dirty="0"/>
              <a:t>权重更新：按照梯度方向和学习率更新权重</a:t>
            </a:r>
            <a:endParaRPr lang="en-US" altLang="zh-CN" dirty="0"/>
          </a:p>
          <a:p>
            <a:pPr lvl="1"/>
            <a:r>
              <a:rPr lang="zh-CN" altLang="en-US" dirty="0"/>
              <a:t>前向传播：将梯度向前面的隐藏层继续传递</a:t>
            </a:r>
          </a:p>
        </p:txBody>
      </p:sp>
      <p:sp>
        <p:nvSpPr>
          <p:cNvPr id="4" name="日期占位符 3">
            <a:extLst>
              <a:ext uri="{FF2B5EF4-FFF2-40B4-BE49-F238E27FC236}">
                <a16:creationId xmlns:a16="http://schemas.microsoft.com/office/drawing/2014/main" id="{D902F319-D148-4E7C-9F7A-E78506214C5D}"/>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A83F83EC-59DC-48B9-AB0B-71696F750B5A}"/>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D0727E5A-DDC2-4574-883C-F9CC86B094D8}"/>
              </a:ext>
            </a:extLst>
          </p:cNvPr>
          <p:cNvSpPr>
            <a:spLocks noGrp="1"/>
          </p:cNvSpPr>
          <p:nvPr>
            <p:ph type="sldNum" sz="quarter" idx="12"/>
          </p:nvPr>
        </p:nvSpPr>
        <p:spPr/>
        <p:txBody>
          <a:bodyPr/>
          <a:lstStyle/>
          <a:p>
            <a:pPr>
              <a:defRPr/>
            </a:pPr>
            <a:fld id="{64C9EB70-B654-4058-838F-8806615D92E5}" type="slidenum">
              <a:rPr lang="en-US" altLang="zh-CN" smtClean="0"/>
              <a:pPr>
                <a:defRPr/>
              </a:pPr>
              <a:t>90</a:t>
            </a:fld>
            <a:endParaRPr lang="en-US" altLang="zh-CN"/>
          </a:p>
        </p:txBody>
      </p:sp>
      <p:pic>
        <p:nvPicPr>
          <p:cNvPr id="11" name="图片 10">
            <a:extLst>
              <a:ext uri="{FF2B5EF4-FFF2-40B4-BE49-F238E27FC236}">
                <a16:creationId xmlns:a16="http://schemas.microsoft.com/office/drawing/2014/main" id="{AFD8DC01-E5E2-8E40-9330-1E19D872CDE7}"/>
              </a:ext>
            </a:extLst>
          </p:cNvPr>
          <p:cNvPicPr>
            <a:picLocks noChangeAspect="1"/>
          </p:cNvPicPr>
          <p:nvPr/>
        </p:nvPicPr>
        <p:blipFill>
          <a:blip r:embed="rId2"/>
          <a:stretch>
            <a:fillRect/>
          </a:stretch>
        </p:blipFill>
        <p:spPr>
          <a:xfrm>
            <a:off x="6784053" y="1052516"/>
            <a:ext cx="4650180" cy="2745380"/>
          </a:xfrm>
          <a:prstGeom prst="rect">
            <a:avLst/>
          </a:prstGeom>
        </p:spPr>
      </p:pic>
    </p:spTree>
    <p:extLst>
      <p:ext uri="{BB962C8B-B14F-4D97-AF65-F5344CB8AC3E}">
        <p14:creationId xmlns:p14="http://schemas.microsoft.com/office/powerpoint/2010/main" val="404989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EE4634-1BBF-2942-B211-E7F8485F1721}"/>
              </a:ext>
            </a:extLst>
          </p:cNvPr>
          <p:cNvSpPr>
            <a:spLocks noGrp="1"/>
          </p:cNvSpPr>
          <p:nvPr>
            <p:ph type="title"/>
          </p:nvPr>
        </p:nvSpPr>
        <p:spPr/>
        <p:txBody>
          <a:bodyPr/>
          <a:lstStyle/>
          <a:p>
            <a:r>
              <a:rPr kumimoji="1" lang="zh-CN" altLang="en-US" dirty="0"/>
              <a:t>神经网络：常见超参数</a:t>
            </a:r>
          </a:p>
        </p:txBody>
      </p:sp>
      <p:sp>
        <p:nvSpPr>
          <p:cNvPr id="3" name="内容占位符 2">
            <a:extLst>
              <a:ext uri="{FF2B5EF4-FFF2-40B4-BE49-F238E27FC236}">
                <a16:creationId xmlns:a16="http://schemas.microsoft.com/office/drawing/2014/main" id="{5781FF43-EACB-3042-A31F-6949FEE9D51C}"/>
              </a:ext>
            </a:extLst>
          </p:cNvPr>
          <p:cNvSpPr>
            <a:spLocks noGrp="1"/>
          </p:cNvSpPr>
          <p:nvPr>
            <p:ph idx="1"/>
          </p:nvPr>
        </p:nvSpPr>
        <p:spPr/>
        <p:txBody>
          <a:bodyPr/>
          <a:lstStyle/>
          <a:p>
            <a:r>
              <a:rPr kumimoji="1" lang="en-US" altLang="zh-CN" dirty="0"/>
              <a:t>epoch</a:t>
            </a:r>
            <a:r>
              <a:rPr kumimoji="1" lang="en-US" altLang="zh-Hans" dirty="0"/>
              <a:t>:</a:t>
            </a:r>
            <a:r>
              <a:rPr kumimoji="1" lang="zh-Hans" altLang="en-US" dirty="0"/>
              <a:t> </a:t>
            </a:r>
            <a:r>
              <a:rPr lang="zh-CN" altLang="en-US" dirty="0"/>
              <a:t>当一个完整的数据集通过了神经网络一次并且返回了一次，这个过程称为一个</a:t>
            </a:r>
            <a:r>
              <a:rPr lang="en-US" altLang="zh-CN" dirty="0"/>
              <a:t>epoch</a:t>
            </a:r>
          </a:p>
          <a:p>
            <a:r>
              <a:rPr kumimoji="1" lang="en-US" altLang="zh-Hans" dirty="0"/>
              <a:t>batch</a:t>
            </a:r>
            <a:r>
              <a:rPr kumimoji="1" lang="zh-Hans" altLang="en-US" dirty="0"/>
              <a:t> </a:t>
            </a:r>
            <a:r>
              <a:rPr kumimoji="1" lang="en-US" altLang="zh-Hans" dirty="0"/>
              <a:t>size:</a:t>
            </a:r>
            <a:r>
              <a:rPr kumimoji="1" lang="zh-Hans" altLang="en-US" dirty="0"/>
              <a:t> </a:t>
            </a:r>
            <a:r>
              <a:rPr kumimoji="1" lang="zh-CN" altLang="en-US" dirty="0"/>
              <a:t>将数据集分为若干个</a:t>
            </a:r>
            <a:r>
              <a:rPr kumimoji="1" lang="en-US" altLang="zh-CN" dirty="0"/>
              <a:t>b</a:t>
            </a:r>
            <a:r>
              <a:rPr kumimoji="1" lang="en-US" altLang="zh-Hans" dirty="0"/>
              <a:t>atch</a:t>
            </a:r>
            <a:r>
              <a:rPr kumimoji="1" lang="zh-Hans" altLang="en-US" dirty="0"/>
              <a:t>，</a:t>
            </a:r>
            <a:r>
              <a:rPr kumimoji="1" lang="zh-CN" altLang="en-US" dirty="0"/>
              <a:t>每个</a:t>
            </a:r>
            <a:r>
              <a:rPr kumimoji="1" lang="en-US" altLang="zh-CN" dirty="0"/>
              <a:t>b</a:t>
            </a:r>
            <a:r>
              <a:rPr kumimoji="1" lang="en-US" altLang="zh-Hans" dirty="0"/>
              <a:t>atch</a:t>
            </a:r>
            <a:r>
              <a:rPr kumimoji="1" lang="zh-CN" altLang="en-US" dirty="0"/>
              <a:t>有</a:t>
            </a:r>
            <a:r>
              <a:rPr kumimoji="1" lang="en-US" altLang="zh-CN" dirty="0"/>
              <a:t>b</a:t>
            </a:r>
            <a:r>
              <a:rPr kumimoji="1" lang="en-US" altLang="zh-Hans" dirty="0"/>
              <a:t>atch</a:t>
            </a:r>
            <a:r>
              <a:rPr kumimoji="1" lang="zh-Hans" altLang="en-US" dirty="0"/>
              <a:t> </a:t>
            </a:r>
            <a:r>
              <a:rPr kumimoji="1" lang="en-US" altLang="zh-Hans" dirty="0"/>
              <a:t>size</a:t>
            </a:r>
            <a:r>
              <a:rPr kumimoji="1" lang="zh-CN" altLang="en-US" dirty="0"/>
              <a:t>个样本，每次将</a:t>
            </a:r>
            <a:r>
              <a:rPr kumimoji="1" lang="en-US" altLang="zh-CN" dirty="0"/>
              <a:t>batch</a:t>
            </a:r>
            <a:r>
              <a:rPr kumimoji="1" lang="zh-Hans" altLang="en-US" dirty="0"/>
              <a:t> </a:t>
            </a:r>
            <a:r>
              <a:rPr kumimoji="1" lang="en-US" altLang="zh-Hans" dirty="0"/>
              <a:t>size</a:t>
            </a:r>
            <a:r>
              <a:rPr kumimoji="1" lang="zh-CN" altLang="en-US" dirty="0"/>
              <a:t>个样本通过神经网络并更新权重。</a:t>
            </a:r>
            <a:endParaRPr kumimoji="1" lang="en-US" altLang="zh-CN" dirty="0"/>
          </a:p>
          <a:p>
            <a:r>
              <a:rPr kumimoji="1" lang="en-US" altLang="zh-CN" dirty="0"/>
              <a:t>activation: </a:t>
            </a:r>
            <a:r>
              <a:rPr kumimoji="1" lang="zh-CN" altLang="en-US" dirty="0"/>
              <a:t>激活函数</a:t>
            </a:r>
            <a:endParaRPr kumimoji="1" lang="en-US" altLang="zh-CN" dirty="0"/>
          </a:p>
          <a:p>
            <a:r>
              <a:rPr kumimoji="1" lang="en-US" altLang="zh-CN" dirty="0"/>
              <a:t>learning rate:</a:t>
            </a:r>
            <a:r>
              <a:rPr kumimoji="1" lang="zh-CN" altLang="en-US" dirty="0"/>
              <a:t> 学习率</a:t>
            </a:r>
            <a:endParaRPr kumimoji="1" lang="en-US" altLang="zh-CN" dirty="0"/>
          </a:p>
          <a:p>
            <a:r>
              <a:rPr kumimoji="1" lang="en-US" altLang="zh-CN" dirty="0"/>
              <a:t>regularization rate:</a:t>
            </a:r>
            <a:r>
              <a:rPr kumimoji="1" lang="zh-CN" altLang="en-US" dirty="0"/>
              <a:t> 正则化参数</a:t>
            </a:r>
          </a:p>
        </p:txBody>
      </p:sp>
      <p:sp>
        <p:nvSpPr>
          <p:cNvPr id="4" name="日期占位符 3">
            <a:extLst>
              <a:ext uri="{FF2B5EF4-FFF2-40B4-BE49-F238E27FC236}">
                <a16:creationId xmlns:a16="http://schemas.microsoft.com/office/drawing/2014/main" id="{4D688AF8-4D3E-3C4A-AE72-671419E24329}"/>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F2518AB8-0878-8246-AB5A-F746E18E9BB9}"/>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DEF2C489-D7CE-A240-B7A5-B20F2D111018}"/>
              </a:ext>
            </a:extLst>
          </p:cNvPr>
          <p:cNvSpPr>
            <a:spLocks noGrp="1"/>
          </p:cNvSpPr>
          <p:nvPr>
            <p:ph type="sldNum" sz="quarter" idx="12"/>
          </p:nvPr>
        </p:nvSpPr>
        <p:spPr/>
        <p:txBody>
          <a:bodyPr/>
          <a:lstStyle/>
          <a:p>
            <a:pPr>
              <a:defRPr/>
            </a:pPr>
            <a:fld id="{64C9EB70-B654-4058-838F-8806615D92E5}" type="slidenum">
              <a:rPr lang="en-US" altLang="zh-CN" smtClean="0"/>
              <a:pPr>
                <a:defRPr/>
              </a:pPr>
              <a:t>91</a:t>
            </a:fld>
            <a:endParaRPr lang="en-US" altLang="zh-CN"/>
          </a:p>
        </p:txBody>
      </p:sp>
      <p:sp>
        <p:nvSpPr>
          <p:cNvPr id="7" name="矩形 6">
            <a:extLst>
              <a:ext uri="{FF2B5EF4-FFF2-40B4-BE49-F238E27FC236}">
                <a16:creationId xmlns:a16="http://schemas.microsoft.com/office/drawing/2014/main" id="{0E7D4168-AFE8-4502-98FB-556C19DEC399}"/>
              </a:ext>
            </a:extLst>
          </p:cNvPr>
          <p:cNvSpPr/>
          <p:nvPr/>
        </p:nvSpPr>
        <p:spPr>
          <a:xfrm>
            <a:off x="812800" y="5646780"/>
            <a:ext cx="4118820" cy="369332"/>
          </a:xfrm>
          <a:prstGeom prst="rect">
            <a:avLst/>
          </a:prstGeom>
        </p:spPr>
        <p:txBody>
          <a:bodyPr wrap="none">
            <a:spAutoFit/>
          </a:bodyPr>
          <a:lstStyle/>
          <a:p>
            <a:r>
              <a:rPr lang="zh-CN" altLang="en-US" dirty="0">
                <a:hlinkClick r:id="rId2"/>
              </a:rPr>
              <a:t>http://playground.tensorflow.org/</a:t>
            </a:r>
            <a:endParaRPr lang="zh-CN" altLang="en-US" dirty="0"/>
          </a:p>
        </p:txBody>
      </p:sp>
    </p:spTree>
    <p:extLst>
      <p:ext uri="{BB962C8B-B14F-4D97-AF65-F5344CB8AC3E}">
        <p14:creationId xmlns:p14="http://schemas.microsoft.com/office/powerpoint/2010/main" val="29547950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3DB8E-0054-AB48-8E0A-72C8C321FDEA}"/>
              </a:ext>
            </a:extLst>
          </p:cNvPr>
          <p:cNvSpPr>
            <a:spLocks noGrp="1"/>
          </p:cNvSpPr>
          <p:nvPr>
            <p:ph type="title"/>
          </p:nvPr>
        </p:nvSpPr>
        <p:spPr/>
        <p:txBody>
          <a:bodyPr/>
          <a:lstStyle/>
          <a:p>
            <a:r>
              <a:rPr kumimoji="1" lang="zh-CN" altLang="en-US" dirty="0"/>
              <a:t>神经网络：过拟合</a:t>
            </a:r>
          </a:p>
        </p:txBody>
      </p:sp>
      <p:sp>
        <p:nvSpPr>
          <p:cNvPr id="3" name="内容占位符 2">
            <a:extLst>
              <a:ext uri="{FF2B5EF4-FFF2-40B4-BE49-F238E27FC236}">
                <a16:creationId xmlns:a16="http://schemas.microsoft.com/office/drawing/2014/main" id="{69B2046A-D214-F24D-93B8-1EAACB2A92B3}"/>
              </a:ext>
            </a:extLst>
          </p:cNvPr>
          <p:cNvSpPr>
            <a:spLocks noGrp="1"/>
          </p:cNvSpPr>
          <p:nvPr>
            <p:ph idx="1"/>
          </p:nvPr>
        </p:nvSpPr>
        <p:spPr>
          <a:xfrm>
            <a:off x="755651" y="1052516"/>
            <a:ext cx="10668000" cy="4967287"/>
          </a:xfrm>
        </p:spPr>
        <p:txBody>
          <a:bodyPr/>
          <a:lstStyle/>
          <a:p>
            <a:r>
              <a:rPr kumimoji="1" lang="zh-CN" altLang="en-US" dirty="0"/>
              <a:t>思考：假设网络初始数据为</a:t>
            </a:r>
            <a:r>
              <a:rPr kumimoji="1" lang="en-US" altLang="zh-CN" dirty="0"/>
              <a:t>1</a:t>
            </a:r>
            <a:r>
              <a:rPr kumimoji="1" lang="en-US" altLang="zh-Hans" dirty="0"/>
              <a:t>0</a:t>
            </a:r>
            <a:r>
              <a:rPr kumimoji="1" lang="zh-CN" altLang="en-US" dirty="0"/>
              <a:t>维，网络有</a:t>
            </a:r>
            <a:r>
              <a:rPr kumimoji="1" lang="en-US" altLang="zh-CN" dirty="0"/>
              <a:t>3</a:t>
            </a:r>
            <a:r>
              <a:rPr kumimoji="1" lang="zh-CN" altLang="en-US" dirty="0"/>
              <a:t>层隐藏层，维度为</a:t>
            </a:r>
            <a:r>
              <a:rPr kumimoji="1" lang="en-US" altLang="zh-CN" dirty="0"/>
              <a:t>(</a:t>
            </a:r>
            <a:r>
              <a:rPr kumimoji="1" lang="en-US" altLang="zh-Hans" dirty="0"/>
              <a:t>50,</a:t>
            </a:r>
            <a:r>
              <a:rPr kumimoji="1" lang="zh-Hans" altLang="en-US" dirty="0"/>
              <a:t> </a:t>
            </a:r>
            <a:r>
              <a:rPr kumimoji="1" lang="en-US" altLang="zh-Hans" dirty="0"/>
              <a:t>100,</a:t>
            </a:r>
            <a:r>
              <a:rPr kumimoji="1" lang="zh-Hans" altLang="en-US" dirty="0"/>
              <a:t> </a:t>
            </a:r>
            <a:r>
              <a:rPr kumimoji="1" lang="en-US" altLang="zh-Hans" dirty="0"/>
              <a:t>100)</a:t>
            </a:r>
            <a:r>
              <a:rPr kumimoji="1" lang="zh-Hans" altLang="en-US" dirty="0"/>
              <a:t>，</a:t>
            </a:r>
            <a:r>
              <a:rPr kumimoji="1" lang="zh-CN" altLang="en-US" dirty="0"/>
              <a:t>最终为</a:t>
            </a:r>
            <a:r>
              <a:rPr kumimoji="1" lang="en-US" altLang="zh-CN" dirty="0"/>
              <a:t>1</a:t>
            </a:r>
            <a:r>
              <a:rPr kumimoji="1" lang="en-US" altLang="zh-Hans" dirty="0"/>
              <a:t>0</a:t>
            </a:r>
            <a:r>
              <a:rPr kumimoji="1" lang="zh-CN" altLang="en-US" dirty="0"/>
              <a:t>分类问题，那么网络中一共有多少参数（权重）？</a:t>
            </a:r>
            <a:endParaRPr kumimoji="1" lang="en-US" altLang="zh-CN" dirty="0"/>
          </a:p>
          <a:p>
            <a:endParaRPr kumimoji="1" lang="en-US" altLang="zh-CN" dirty="0"/>
          </a:p>
          <a:p>
            <a:r>
              <a:rPr kumimoji="1" lang="zh-CN" altLang="en-US" dirty="0"/>
              <a:t>如果数据量较小或者网络较大，很容易导致模型的过拟合。</a:t>
            </a:r>
            <a:endParaRPr kumimoji="1" lang="en-US" altLang="zh-CN" dirty="0"/>
          </a:p>
          <a:p>
            <a:r>
              <a:rPr kumimoji="1" lang="zh-CN" altLang="en-US" dirty="0"/>
              <a:t>如何判断模型出现过拟合？</a:t>
            </a:r>
            <a:endParaRPr kumimoji="1" lang="en-US" altLang="zh-CN" dirty="0"/>
          </a:p>
          <a:p>
            <a:pPr lvl="1"/>
            <a:endParaRPr kumimoji="1" lang="en-US" altLang="zh-CN" dirty="0"/>
          </a:p>
          <a:p>
            <a:pPr lvl="1"/>
            <a:endParaRPr kumimoji="1" lang="zh-CN" altLang="en-US" dirty="0"/>
          </a:p>
        </p:txBody>
      </p:sp>
      <p:sp>
        <p:nvSpPr>
          <p:cNvPr id="4" name="日期占位符 3">
            <a:extLst>
              <a:ext uri="{FF2B5EF4-FFF2-40B4-BE49-F238E27FC236}">
                <a16:creationId xmlns:a16="http://schemas.microsoft.com/office/drawing/2014/main" id="{D29B558F-AE00-4147-A875-759DA2FB1892}"/>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82744540-20C0-6842-9856-118E6F2A321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4FED4423-7C55-0A4F-B13D-EE441FD235F3}"/>
              </a:ext>
            </a:extLst>
          </p:cNvPr>
          <p:cNvSpPr>
            <a:spLocks noGrp="1"/>
          </p:cNvSpPr>
          <p:nvPr>
            <p:ph type="sldNum" sz="quarter" idx="12"/>
          </p:nvPr>
        </p:nvSpPr>
        <p:spPr/>
        <p:txBody>
          <a:bodyPr/>
          <a:lstStyle/>
          <a:p>
            <a:pPr>
              <a:defRPr/>
            </a:pPr>
            <a:fld id="{64C9EB70-B654-4058-838F-8806615D92E5}" type="slidenum">
              <a:rPr lang="en-US" altLang="zh-CN" smtClean="0"/>
              <a:pPr>
                <a:defRPr/>
              </a:pPr>
              <a:t>92</a:t>
            </a:fld>
            <a:endParaRPr lang="en-US" altLang="zh-CN"/>
          </a:p>
        </p:txBody>
      </p:sp>
      <p:pic>
        <p:nvPicPr>
          <p:cNvPr id="7172" name="Picture 4" descr="Attachment.png">
            <a:extLst>
              <a:ext uri="{FF2B5EF4-FFF2-40B4-BE49-F238E27FC236}">
                <a16:creationId xmlns:a16="http://schemas.microsoft.com/office/drawing/2014/main" id="{04A59772-29E6-D441-9AB2-AE08F4F719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1617" y="3292192"/>
            <a:ext cx="4477468" cy="205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5707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B08AFC-410D-5449-A103-E60EAAD30E09}"/>
              </a:ext>
            </a:extLst>
          </p:cNvPr>
          <p:cNvSpPr>
            <a:spLocks noGrp="1"/>
          </p:cNvSpPr>
          <p:nvPr>
            <p:ph type="title"/>
          </p:nvPr>
        </p:nvSpPr>
        <p:spPr/>
        <p:txBody>
          <a:bodyPr/>
          <a:lstStyle/>
          <a:p>
            <a:r>
              <a:rPr kumimoji="1" lang="zh-CN" altLang="en-US" dirty="0"/>
              <a:t>神经网络：过拟合</a:t>
            </a:r>
          </a:p>
        </p:txBody>
      </p:sp>
      <p:sp>
        <p:nvSpPr>
          <p:cNvPr id="3" name="内容占位符 2">
            <a:extLst>
              <a:ext uri="{FF2B5EF4-FFF2-40B4-BE49-F238E27FC236}">
                <a16:creationId xmlns:a16="http://schemas.microsoft.com/office/drawing/2014/main" id="{F4AA561D-7ACE-004F-8A41-3C59E679C310}"/>
              </a:ext>
            </a:extLst>
          </p:cNvPr>
          <p:cNvSpPr>
            <a:spLocks noGrp="1"/>
          </p:cNvSpPr>
          <p:nvPr>
            <p:ph idx="1"/>
          </p:nvPr>
        </p:nvSpPr>
        <p:spPr>
          <a:xfrm>
            <a:off x="755651" y="1052516"/>
            <a:ext cx="5372017" cy="4967287"/>
          </a:xfrm>
        </p:spPr>
        <p:txBody>
          <a:bodyPr/>
          <a:lstStyle/>
          <a:p>
            <a:r>
              <a:rPr kumimoji="1" lang="zh-CN" altLang="en-US" dirty="0"/>
              <a:t>如何防止模型过拟合</a:t>
            </a:r>
            <a:endParaRPr kumimoji="1" lang="en-US" altLang="zh-CN" dirty="0"/>
          </a:p>
          <a:p>
            <a:pPr lvl="1"/>
            <a:r>
              <a:rPr kumimoji="1" lang="en-US" altLang="zh-CN" dirty="0"/>
              <a:t>Data</a:t>
            </a:r>
            <a:r>
              <a:rPr kumimoji="1" lang="zh-Hans" altLang="en-US" dirty="0"/>
              <a:t> </a:t>
            </a:r>
            <a:r>
              <a:rPr kumimoji="1" lang="en-US" altLang="zh-Hans" dirty="0"/>
              <a:t>Argumentation</a:t>
            </a:r>
          </a:p>
          <a:p>
            <a:pPr lvl="2"/>
            <a:r>
              <a:rPr kumimoji="1" lang="zh-CN" altLang="en-US" dirty="0"/>
              <a:t>增加数据量：寻找新数据或在原数据上变换</a:t>
            </a:r>
            <a:endParaRPr kumimoji="1" lang="en-US" altLang="zh-CN" dirty="0"/>
          </a:p>
          <a:p>
            <a:pPr lvl="1"/>
            <a:r>
              <a:rPr kumimoji="1" lang="en-US" altLang="zh-CN" dirty="0"/>
              <a:t>Regularization</a:t>
            </a:r>
            <a:r>
              <a:rPr kumimoji="1" lang="zh-Hans" altLang="en-US" dirty="0"/>
              <a:t> </a:t>
            </a:r>
            <a:r>
              <a:rPr kumimoji="1" lang="en-US" altLang="zh-Hans" dirty="0"/>
              <a:t>(L1/L2)</a:t>
            </a:r>
          </a:p>
          <a:p>
            <a:pPr lvl="2"/>
            <a:r>
              <a:rPr kumimoji="1" lang="zh-CN" altLang="en-US" dirty="0"/>
              <a:t>正则化</a:t>
            </a:r>
            <a:endParaRPr kumimoji="1" lang="en-US" altLang="zh-CN" dirty="0"/>
          </a:p>
          <a:p>
            <a:pPr lvl="1"/>
            <a:r>
              <a:rPr kumimoji="1" lang="en-US" altLang="zh-Hans" dirty="0"/>
              <a:t>Early</a:t>
            </a:r>
            <a:r>
              <a:rPr kumimoji="1" lang="zh-Hans" altLang="en-US" dirty="0"/>
              <a:t> </a:t>
            </a:r>
            <a:r>
              <a:rPr kumimoji="1" lang="en-US" altLang="zh-Hans" dirty="0"/>
              <a:t>Stopping</a:t>
            </a:r>
          </a:p>
          <a:p>
            <a:pPr lvl="2"/>
            <a:r>
              <a:rPr kumimoji="1" lang="zh-CN" altLang="en-US" dirty="0"/>
              <a:t>提供一个验证集</a:t>
            </a:r>
            <a:r>
              <a:rPr kumimoji="1" lang="en-US" altLang="zh-CN" dirty="0"/>
              <a:t>(</a:t>
            </a:r>
            <a:r>
              <a:rPr kumimoji="1" lang="en-US" altLang="zh-Hans" dirty="0"/>
              <a:t>validation</a:t>
            </a:r>
            <a:r>
              <a:rPr kumimoji="1" lang="zh-Hans" altLang="en-US" dirty="0"/>
              <a:t> </a:t>
            </a:r>
            <a:r>
              <a:rPr kumimoji="1" lang="en-US" altLang="zh-Hans" dirty="0"/>
              <a:t>set)</a:t>
            </a:r>
            <a:r>
              <a:rPr kumimoji="1" lang="zh-Hans" altLang="en-US" dirty="0"/>
              <a:t>，</a:t>
            </a:r>
            <a:r>
              <a:rPr kumimoji="1" lang="zh-CN" altLang="en-US" dirty="0"/>
              <a:t>当验证集的</a:t>
            </a:r>
            <a:r>
              <a:rPr kumimoji="1" lang="en-US" altLang="zh-CN" dirty="0"/>
              <a:t>error</a:t>
            </a:r>
            <a:r>
              <a:rPr kumimoji="1" lang="zh-CN" altLang="en-US" dirty="0"/>
              <a:t>开始上升就提前终止模型</a:t>
            </a:r>
            <a:endParaRPr kumimoji="1" lang="en-US" altLang="zh-CN" dirty="0"/>
          </a:p>
          <a:p>
            <a:pPr lvl="1"/>
            <a:r>
              <a:rPr kumimoji="1" lang="en-US" altLang="zh-Hans" dirty="0"/>
              <a:t>……</a:t>
            </a:r>
          </a:p>
          <a:p>
            <a:pPr lvl="1"/>
            <a:endParaRPr kumimoji="1" lang="zh-CN" altLang="en-US" dirty="0"/>
          </a:p>
        </p:txBody>
      </p:sp>
      <p:sp>
        <p:nvSpPr>
          <p:cNvPr id="4" name="日期占位符 3">
            <a:extLst>
              <a:ext uri="{FF2B5EF4-FFF2-40B4-BE49-F238E27FC236}">
                <a16:creationId xmlns:a16="http://schemas.microsoft.com/office/drawing/2014/main" id="{4B783E0B-DDD1-FC4A-BBA2-7A8A55027908}"/>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99AA3C66-D1DD-3844-8508-608B1B7E9A7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6CE65F8E-88E2-824F-B504-BB35F0AED0E4}"/>
              </a:ext>
            </a:extLst>
          </p:cNvPr>
          <p:cNvSpPr>
            <a:spLocks noGrp="1"/>
          </p:cNvSpPr>
          <p:nvPr>
            <p:ph type="sldNum" sz="quarter" idx="12"/>
          </p:nvPr>
        </p:nvSpPr>
        <p:spPr/>
        <p:txBody>
          <a:bodyPr/>
          <a:lstStyle/>
          <a:p>
            <a:pPr>
              <a:defRPr/>
            </a:pPr>
            <a:fld id="{64C9EB70-B654-4058-838F-8806615D92E5}" type="slidenum">
              <a:rPr lang="en-US" altLang="zh-CN" smtClean="0"/>
              <a:pPr>
                <a:defRPr/>
              </a:pPr>
              <a:t>93</a:t>
            </a:fld>
            <a:endParaRPr lang="en-US" altLang="zh-CN"/>
          </a:p>
        </p:txBody>
      </p:sp>
      <p:pic>
        <p:nvPicPr>
          <p:cNvPr id="8194" name="Picture 2" descr="Attachment.png">
            <a:extLst>
              <a:ext uri="{FF2B5EF4-FFF2-40B4-BE49-F238E27FC236}">
                <a16:creationId xmlns:a16="http://schemas.microsoft.com/office/drawing/2014/main" id="{E82AA221-3AB3-F44B-ACFA-9F8579491C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7668" y="1341438"/>
            <a:ext cx="5306565" cy="2468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4015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BF393-F3F1-6648-99BE-5C525360C70C}"/>
              </a:ext>
            </a:extLst>
          </p:cNvPr>
          <p:cNvSpPr>
            <a:spLocks noGrp="1"/>
          </p:cNvSpPr>
          <p:nvPr>
            <p:ph type="title"/>
          </p:nvPr>
        </p:nvSpPr>
        <p:spPr/>
        <p:txBody>
          <a:bodyPr/>
          <a:lstStyle/>
          <a:p>
            <a:r>
              <a:rPr kumimoji="1" lang="zh-CN" altLang="en-US" dirty="0"/>
              <a:t>实例：</a:t>
            </a:r>
            <a:r>
              <a:rPr kumimoji="1" lang="en-US" altLang="zh-Hans" dirty="0"/>
              <a:t>MNIST</a:t>
            </a:r>
            <a:r>
              <a:rPr kumimoji="1" lang="zh-CN" altLang="en-US" dirty="0"/>
              <a:t>手写字符识别</a:t>
            </a:r>
          </a:p>
        </p:txBody>
      </p:sp>
      <p:sp>
        <p:nvSpPr>
          <p:cNvPr id="3" name="内容占位符 2">
            <a:extLst>
              <a:ext uri="{FF2B5EF4-FFF2-40B4-BE49-F238E27FC236}">
                <a16:creationId xmlns:a16="http://schemas.microsoft.com/office/drawing/2014/main" id="{7C12904E-F48E-6846-80E2-8D021AF7BA1D}"/>
              </a:ext>
            </a:extLst>
          </p:cNvPr>
          <p:cNvSpPr>
            <a:spLocks noGrp="1"/>
          </p:cNvSpPr>
          <p:nvPr>
            <p:ph idx="1"/>
          </p:nvPr>
        </p:nvSpPr>
        <p:spPr/>
        <p:txBody>
          <a:bodyPr/>
          <a:lstStyle/>
          <a:p>
            <a:r>
              <a:rPr kumimoji="1" lang="en-US" altLang="zh-CN" dirty="0"/>
              <a:t>MNIST</a:t>
            </a:r>
            <a:r>
              <a:rPr kumimoji="1" lang="zh-CN" altLang="en-US" dirty="0"/>
              <a:t>是机器学习领域最常用的入门数据集之一，用来进行手写字符识别。</a:t>
            </a:r>
            <a:endParaRPr kumimoji="1" lang="en-US" altLang="zh-CN" dirty="0"/>
          </a:p>
        </p:txBody>
      </p:sp>
      <p:sp>
        <p:nvSpPr>
          <p:cNvPr id="4" name="日期占位符 3">
            <a:extLst>
              <a:ext uri="{FF2B5EF4-FFF2-40B4-BE49-F238E27FC236}">
                <a16:creationId xmlns:a16="http://schemas.microsoft.com/office/drawing/2014/main" id="{40D71108-6E1A-1B4D-8903-415CE5C5816C}"/>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6867F235-BC80-FE49-90C3-91CA4FBEFE46}"/>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65B08BA-E3A8-7F45-98CC-238B9CBE9C7F}"/>
              </a:ext>
            </a:extLst>
          </p:cNvPr>
          <p:cNvSpPr>
            <a:spLocks noGrp="1"/>
          </p:cNvSpPr>
          <p:nvPr>
            <p:ph type="sldNum" sz="quarter" idx="12"/>
          </p:nvPr>
        </p:nvSpPr>
        <p:spPr/>
        <p:txBody>
          <a:bodyPr/>
          <a:lstStyle/>
          <a:p>
            <a:pPr>
              <a:defRPr/>
            </a:pPr>
            <a:fld id="{64C9EB70-B654-4058-838F-8806615D92E5}" type="slidenum">
              <a:rPr lang="en-US" altLang="zh-CN" smtClean="0"/>
              <a:pPr>
                <a:defRPr/>
              </a:pPr>
              <a:t>94</a:t>
            </a:fld>
            <a:endParaRPr lang="en-US" altLang="zh-CN"/>
          </a:p>
        </p:txBody>
      </p:sp>
      <p:pic>
        <p:nvPicPr>
          <p:cNvPr id="7" name="图片 6">
            <a:extLst>
              <a:ext uri="{FF2B5EF4-FFF2-40B4-BE49-F238E27FC236}">
                <a16:creationId xmlns:a16="http://schemas.microsoft.com/office/drawing/2014/main" id="{4630A9A6-6D8C-444A-816F-0E05473699DF}"/>
              </a:ext>
            </a:extLst>
          </p:cNvPr>
          <p:cNvPicPr>
            <a:picLocks noChangeAspect="1"/>
          </p:cNvPicPr>
          <p:nvPr/>
        </p:nvPicPr>
        <p:blipFill>
          <a:blip r:embed="rId2"/>
          <a:stretch>
            <a:fillRect/>
          </a:stretch>
        </p:blipFill>
        <p:spPr>
          <a:xfrm>
            <a:off x="3325090" y="1624691"/>
            <a:ext cx="3810330" cy="1093933"/>
          </a:xfrm>
          <a:prstGeom prst="rect">
            <a:avLst/>
          </a:prstGeom>
        </p:spPr>
      </p:pic>
    </p:spTree>
    <p:extLst>
      <p:ext uri="{BB962C8B-B14F-4D97-AF65-F5344CB8AC3E}">
        <p14:creationId xmlns:p14="http://schemas.microsoft.com/office/powerpoint/2010/main" val="10978802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6DDAE-3479-F548-A3F7-930BB97357A8}"/>
              </a:ext>
            </a:extLst>
          </p:cNvPr>
          <p:cNvSpPr>
            <a:spLocks noGrp="1"/>
          </p:cNvSpPr>
          <p:nvPr>
            <p:ph type="title"/>
          </p:nvPr>
        </p:nvSpPr>
        <p:spPr/>
        <p:txBody>
          <a:bodyPr/>
          <a:lstStyle/>
          <a:p>
            <a:r>
              <a:rPr kumimoji="1" lang="en-US" altLang="zh-CN" dirty="0"/>
              <a:t>2</a:t>
            </a:r>
            <a:r>
              <a:rPr kumimoji="1" lang="en-US" altLang="zh-Hans" dirty="0"/>
              <a:t>.6</a:t>
            </a:r>
            <a:r>
              <a:rPr kumimoji="1" lang="zh-Hans" altLang="en-US" dirty="0"/>
              <a:t> </a:t>
            </a:r>
            <a:r>
              <a:rPr kumimoji="1" lang="zh-CN" altLang="en-US" dirty="0"/>
              <a:t>朴素贝叶斯</a:t>
            </a:r>
          </a:p>
        </p:txBody>
      </p:sp>
      <p:sp>
        <p:nvSpPr>
          <p:cNvPr id="3" name="文本占位符 2">
            <a:extLst>
              <a:ext uri="{FF2B5EF4-FFF2-40B4-BE49-F238E27FC236}">
                <a16:creationId xmlns:a16="http://schemas.microsoft.com/office/drawing/2014/main" id="{847BA23E-CA7C-934B-891E-874D66D8DA02}"/>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247C776C-4EF5-0940-8C68-84F879CFF521}"/>
              </a:ext>
            </a:extLst>
          </p:cNvPr>
          <p:cNvSpPr>
            <a:spLocks noGrp="1"/>
          </p:cNvSpPr>
          <p:nvPr>
            <p:ph type="dt" sz="half" idx="10"/>
          </p:nvPr>
        </p:nvSpPr>
        <p:spPr/>
        <p:txBody>
          <a:bodyPr/>
          <a:lstStyle/>
          <a:p>
            <a:pPr>
              <a:defRPr/>
            </a:pPr>
            <a:fld id="{841F93BA-D9BF-BC4B-BA86-175867B95F50}"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A2E7C50A-D8DE-A244-ABBD-BE85D1C8F414}"/>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2119DE2A-915A-6B46-9B46-1BCEC85AB9D6}"/>
              </a:ext>
            </a:extLst>
          </p:cNvPr>
          <p:cNvSpPr>
            <a:spLocks noGrp="1"/>
          </p:cNvSpPr>
          <p:nvPr>
            <p:ph type="sldNum" sz="quarter" idx="12"/>
          </p:nvPr>
        </p:nvSpPr>
        <p:spPr/>
        <p:txBody>
          <a:bodyPr/>
          <a:lstStyle/>
          <a:p>
            <a:pPr>
              <a:defRPr/>
            </a:pPr>
            <a:fld id="{89FB17D4-0CBA-41AA-B1E7-777C77D31479}" type="slidenum">
              <a:rPr lang="en-US" altLang="zh-CN" smtClean="0"/>
              <a:pPr>
                <a:defRPr/>
              </a:pPr>
              <a:t>95</a:t>
            </a:fld>
            <a:endParaRPr lang="en-US" altLang="zh-CN"/>
          </a:p>
        </p:txBody>
      </p:sp>
    </p:spTree>
    <p:extLst>
      <p:ext uri="{BB962C8B-B14F-4D97-AF65-F5344CB8AC3E}">
        <p14:creationId xmlns:p14="http://schemas.microsoft.com/office/powerpoint/2010/main" val="36936363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ADAA2-929D-0144-A693-AAB0AE0C5B39}"/>
              </a:ext>
            </a:extLst>
          </p:cNvPr>
          <p:cNvSpPr>
            <a:spLocks noGrp="1"/>
          </p:cNvSpPr>
          <p:nvPr>
            <p:ph type="title"/>
          </p:nvPr>
        </p:nvSpPr>
        <p:spPr/>
        <p:txBody>
          <a:bodyPr/>
          <a:lstStyle/>
          <a:p>
            <a:r>
              <a:rPr kumimoji="1" lang="zh-CN" altLang="en-US" dirty="0"/>
              <a:t>贝叶斯定理</a:t>
            </a:r>
          </a:p>
        </p:txBody>
      </p:sp>
      <p:sp>
        <p:nvSpPr>
          <p:cNvPr id="3" name="内容占位符 2">
            <a:extLst>
              <a:ext uri="{FF2B5EF4-FFF2-40B4-BE49-F238E27FC236}">
                <a16:creationId xmlns:a16="http://schemas.microsoft.com/office/drawing/2014/main" id="{051BBF49-07A1-FA43-B1DF-3C76592920A2}"/>
              </a:ext>
            </a:extLst>
          </p:cNvPr>
          <p:cNvSpPr>
            <a:spLocks noGrp="1"/>
          </p:cNvSpPr>
          <p:nvPr>
            <p:ph idx="1"/>
          </p:nvPr>
        </p:nvSpPr>
        <p:spPr/>
        <p:txBody>
          <a:bodyPr/>
          <a:lstStyle/>
          <a:p>
            <a:r>
              <a:rPr lang="zh-CN" altLang="en-US" dirty="0"/>
              <a:t>蒙提霍尔问题：参赛者会看见三扇关闭了的门，其中一扇的后面有一辆汽车，选中后面有车的那扇门可赢得该汽车，另外两扇门后面则各藏有一只山羊。当参赛者选定了一扇门，但未去开启它的时候，节目主持人开启剩下两扇门的其中一扇，露出其中一只山羊。主持人其后会问参赛者要不要换另一扇仍然关上的门。问题是：换另一扇门会否增加参赛者赢得汽车的机会？</a:t>
            </a:r>
            <a:endParaRPr lang="en-US" altLang="zh-CN" dirty="0"/>
          </a:p>
          <a:p>
            <a:endParaRPr kumimoji="1" lang="en-US" altLang="zh-CN" dirty="0"/>
          </a:p>
          <a:p>
            <a:r>
              <a:rPr kumimoji="1" lang="zh-CN" altLang="en-US" dirty="0"/>
              <a:t>贝叶斯定理：</a:t>
            </a:r>
            <a:endParaRPr kumimoji="1" lang="en-US" altLang="zh-CN" dirty="0"/>
          </a:p>
          <a:p>
            <a:endParaRPr kumimoji="1" lang="en-US" altLang="zh-CN" dirty="0"/>
          </a:p>
          <a:p>
            <a:r>
              <a:rPr kumimoji="1" lang="zh-CN" altLang="en-US" dirty="0"/>
              <a:t>后验概率</a:t>
            </a:r>
            <a:r>
              <a:rPr kumimoji="1" lang="en-US" altLang="zh-CN" dirty="0"/>
              <a:t>=</a:t>
            </a:r>
            <a:r>
              <a:rPr kumimoji="1" lang="zh-CN" altLang="en-US" dirty="0"/>
              <a:t>先验概率*似然</a:t>
            </a:r>
            <a:endParaRPr kumimoji="1" lang="en-US" altLang="zh-CN" dirty="0"/>
          </a:p>
          <a:p>
            <a:endParaRPr kumimoji="1" lang="en-US" altLang="zh-CN" dirty="0"/>
          </a:p>
          <a:p>
            <a:endParaRPr kumimoji="1" lang="en-US" altLang="zh-CN" dirty="0"/>
          </a:p>
          <a:p>
            <a:endParaRPr kumimoji="1" lang="zh-CN" altLang="en-US" dirty="0"/>
          </a:p>
        </p:txBody>
      </p:sp>
      <p:sp>
        <p:nvSpPr>
          <p:cNvPr id="4" name="日期占位符 3">
            <a:extLst>
              <a:ext uri="{FF2B5EF4-FFF2-40B4-BE49-F238E27FC236}">
                <a16:creationId xmlns:a16="http://schemas.microsoft.com/office/drawing/2014/main" id="{478C7123-2527-9548-BD17-8917B98F026E}"/>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92386E1C-E7CD-414E-BB45-B88D7F5AA3DA}"/>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C6AD54C0-5893-7042-BD02-9AD41D9A4D9D}"/>
              </a:ext>
            </a:extLst>
          </p:cNvPr>
          <p:cNvSpPr>
            <a:spLocks noGrp="1"/>
          </p:cNvSpPr>
          <p:nvPr>
            <p:ph type="sldNum" sz="quarter" idx="12"/>
          </p:nvPr>
        </p:nvSpPr>
        <p:spPr/>
        <p:txBody>
          <a:bodyPr/>
          <a:lstStyle/>
          <a:p>
            <a:pPr>
              <a:defRPr/>
            </a:pPr>
            <a:fld id="{64C9EB70-B654-4058-838F-8806615D92E5}" type="slidenum">
              <a:rPr lang="en-US" altLang="zh-CN" smtClean="0"/>
              <a:pPr>
                <a:defRPr/>
              </a:pPr>
              <a:t>96</a:t>
            </a:fld>
            <a:endParaRPr lang="en-US" altLang="zh-CN"/>
          </a:p>
        </p:txBody>
      </p:sp>
      <p:pic>
        <p:nvPicPr>
          <p:cNvPr id="7" name="图片 6">
            <a:extLst>
              <a:ext uri="{FF2B5EF4-FFF2-40B4-BE49-F238E27FC236}">
                <a16:creationId xmlns:a16="http://schemas.microsoft.com/office/drawing/2014/main" id="{70C7D754-290C-6B4D-9D5F-D64AE4E81770}"/>
              </a:ext>
            </a:extLst>
          </p:cNvPr>
          <p:cNvPicPr>
            <a:picLocks noChangeAspect="1"/>
          </p:cNvPicPr>
          <p:nvPr/>
        </p:nvPicPr>
        <p:blipFill>
          <a:blip r:embed="rId2"/>
          <a:stretch>
            <a:fillRect/>
          </a:stretch>
        </p:blipFill>
        <p:spPr>
          <a:xfrm>
            <a:off x="3200565" y="3161509"/>
            <a:ext cx="3225800" cy="749300"/>
          </a:xfrm>
          <a:prstGeom prst="rect">
            <a:avLst/>
          </a:prstGeom>
        </p:spPr>
      </p:pic>
      <p:pic>
        <p:nvPicPr>
          <p:cNvPr id="8" name="图片 7">
            <a:extLst>
              <a:ext uri="{FF2B5EF4-FFF2-40B4-BE49-F238E27FC236}">
                <a16:creationId xmlns:a16="http://schemas.microsoft.com/office/drawing/2014/main" id="{889741B3-E33B-834E-892D-B24DD6625FD2}"/>
              </a:ext>
            </a:extLst>
          </p:cNvPr>
          <p:cNvPicPr>
            <a:picLocks noChangeAspect="1"/>
          </p:cNvPicPr>
          <p:nvPr/>
        </p:nvPicPr>
        <p:blipFill>
          <a:blip r:embed="rId3"/>
          <a:stretch>
            <a:fillRect/>
          </a:stretch>
        </p:blipFill>
        <p:spPr>
          <a:xfrm>
            <a:off x="7131050" y="3371059"/>
            <a:ext cx="3213100" cy="330200"/>
          </a:xfrm>
          <a:prstGeom prst="rect">
            <a:avLst/>
          </a:prstGeom>
        </p:spPr>
      </p:pic>
    </p:spTree>
    <p:extLst>
      <p:ext uri="{BB962C8B-B14F-4D97-AF65-F5344CB8AC3E}">
        <p14:creationId xmlns:p14="http://schemas.microsoft.com/office/powerpoint/2010/main" val="6702699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87ABF3-6475-874E-A6DE-B8B6B502D5BD}"/>
              </a:ext>
            </a:extLst>
          </p:cNvPr>
          <p:cNvSpPr>
            <a:spLocks noGrp="1"/>
          </p:cNvSpPr>
          <p:nvPr>
            <p:ph type="title"/>
          </p:nvPr>
        </p:nvSpPr>
        <p:spPr/>
        <p:txBody>
          <a:bodyPr/>
          <a:lstStyle/>
          <a:p>
            <a:r>
              <a:rPr kumimoji="1" lang="zh-CN" altLang="en-US" dirty="0"/>
              <a:t>朴素贝叶斯：实例</a:t>
            </a:r>
          </a:p>
        </p:txBody>
      </p:sp>
      <p:sp>
        <p:nvSpPr>
          <p:cNvPr id="3" name="内容占位符 2">
            <a:extLst>
              <a:ext uri="{FF2B5EF4-FFF2-40B4-BE49-F238E27FC236}">
                <a16:creationId xmlns:a16="http://schemas.microsoft.com/office/drawing/2014/main" id="{628023D9-DC4E-B147-BC39-36A3B2D231C9}"/>
              </a:ext>
            </a:extLst>
          </p:cNvPr>
          <p:cNvSpPr>
            <a:spLocks noGrp="1"/>
          </p:cNvSpPr>
          <p:nvPr>
            <p:ph idx="1"/>
          </p:nvPr>
        </p:nvSpPr>
        <p:spPr>
          <a:xfrm>
            <a:off x="755651" y="1052516"/>
            <a:ext cx="5938432" cy="4967287"/>
          </a:xfrm>
        </p:spPr>
        <p:txBody>
          <a:bodyPr/>
          <a:lstStyle/>
          <a:p>
            <a:r>
              <a:rPr kumimoji="1" lang="zh-CN" altLang="en-US" dirty="0"/>
              <a:t>类别：</a:t>
            </a:r>
            <a:endParaRPr kumimoji="1" lang="en-US" altLang="zh-CN" dirty="0"/>
          </a:p>
          <a:p>
            <a:pPr lvl="1"/>
            <a:r>
              <a:rPr kumimoji="1" lang="en-US" altLang="zh-CN" dirty="0"/>
              <a:t>C</a:t>
            </a:r>
            <a:r>
              <a:rPr kumimoji="1" lang="en-US" altLang="zh-Hans" dirty="0"/>
              <a:t>1:buys_computer=‘yes’</a:t>
            </a:r>
          </a:p>
          <a:p>
            <a:pPr lvl="1"/>
            <a:r>
              <a:rPr kumimoji="1" lang="en-US" altLang="zh-Hans" dirty="0"/>
              <a:t>C2:buy_computer=‘no’</a:t>
            </a:r>
          </a:p>
          <a:p>
            <a:r>
              <a:rPr kumimoji="1" lang="zh-CN" altLang="en-US" dirty="0"/>
              <a:t>输入：</a:t>
            </a:r>
            <a:endParaRPr kumimoji="1" lang="en-US" altLang="zh-CN" dirty="0"/>
          </a:p>
          <a:p>
            <a:pPr lvl="1"/>
            <a:r>
              <a:rPr kumimoji="1" lang="en-US" altLang="zh-CN" dirty="0"/>
              <a:t>X</a:t>
            </a:r>
            <a:r>
              <a:rPr kumimoji="1" lang="en-US" altLang="zh-Hans" dirty="0"/>
              <a:t>=(&lt;=30,</a:t>
            </a:r>
            <a:r>
              <a:rPr kumimoji="1" lang="zh-Hans" altLang="en-US" dirty="0"/>
              <a:t> </a:t>
            </a:r>
            <a:r>
              <a:rPr kumimoji="1" lang="en-US" altLang="zh-Hans" dirty="0"/>
              <a:t>medium,</a:t>
            </a:r>
            <a:r>
              <a:rPr kumimoji="1" lang="zh-Hans" altLang="en-US" dirty="0"/>
              <a:t> </a:t>
            </a:r>
            <a:r>
              <a:rPr kumimoji="1" lang="en-US" altLang="zh-Hans" dirty="0"/>
              <a:t>yes,</a:t>
            </a:r>
            <a:r>
              <a:rPr kumimoji="1" lang="zh-Hans" altLang="en-US" dirty="0"/>
              <a:t> </a:t>
            </a:r>
            <a:r>
              <a:rPr kumimoji="1" lang="en-US" altLang="zh-Hans" dirty="0"/>
              <a:t>fair)</a:t>
            </a:r>
          </a:p>
          <a:p>
            <a:pPr lvl="1"/>
            <a:endParaRPr kumimoji="1" lang="en-US" altLang="zh-CN" dirty="0"/>
          </a:p>
          <a:p>
            <a:r>
              <a:rPr kumimoji="1" lang="zh-CN" altLang="en-US" dirty="0"/>
              <a:t>预测该输入的输出值</a:t>
            </a:r>
            <a:endParaRPr kumimoji="1" lang="en-US" altLang="zh-CN" dirty="0"/>
          </a:p>
        </p:txBody>
      </p:sp>
      <p:sp>
        <p:nvSpPr>
          <p:cNvPr id="4" name="日期占位符 3">
            <a:extLst>
              <a:ext uri="{FF2B5EF4-FFF2-40B4-BE49-F238E27FC236}">
                <a16:creationId xmlns:a16="http://schemas.microsoft.com/office/drawing/2014/main" id="{839D9286-3ECA-764B-99E9-9374FAEBC7E2}"/>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3DCEA99B-7B4A-9249-9669-DA1D345C8F8A}"/>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206C0268-EB55-3F40-82EB-B70FDF474F98}"/>
              </a:ext>
            </a:extLst>
          </p:cNvPr>
          <p:cNvSpPr>
            <a:spLocks noGrp="1"/>
          </p:cNvSpPr>
          <p:nvPr>
            <p:ph type="sldNum" sz="quarter" idx="12"/>
          </p:nvPr>
        </p:nvSpPr>
        <p:spPr/>
        <p:txBody>
          <a:bodyPr/>
          <a:lstStyle/>
          <a:p>
            <a:pPr>
              <a:defRPr/>
            </a:pPr>
            <a:fld id="{64C9EB70-B654-4058-838F-8806615D92E5}" type="slidenum">
              <a:rPr lang="en-US" altLang="zh-CN" smtClean="0"/>
              <a:pPr>
                <a:defRPr/>
              </a:pPr>
              <a:t>97</a:t>
            </a:fld>
            <a:endParaRPr lang="en-US" altLang="zh-CN"/>
          </a:p>
        </p:txBody>
      </p:sp>
      <p:pic>
        <p:nvPicPr>
          <p:cNvPr id="7" name="图片 6">
            <a:extLst>
              <a:ext uri="{FF2B5EF4-FFF2-40B4-BE49-F238E27FC236}">
                <a16:creationId xmlns:a16="http://schemas.microsoft.com/office/drawing/2014/main" id="{3B755018-E47E-C849-B380-6EF10120D810}"/>
              </a:ext>
            </a:extLst>
          </p:cNvPr>
          <p:cNvPicPr>
            <a:picLocks noChangeAspect="1"/>
          </p:cNvPicPr>
          <p:nvPr/>
        </p:nvPicPr>
        <p:blipFill>
          <a:blip r:embed="rId2"/>
          <a:stretch>
            <a:fillRect/>
          </a:stretch>
        </p:blipFill>
        <p:spPr>
          <a:xfrm>
            <a:off x="6694083" y="1052516"/>
            <a:ext cx="4729568" cy="5044873"/>
          </a:xfrm>
          <a:prstGeom prst="rect">
            <a:avLst/>
          </a:prstGeom>
        </p:spPr>
      </p:pic>
    </p:spTree>
    <p:extLst>
      <p:ext uri="{BB962C8B-B14F-4D97-AF65-F5344CB8AC3E}">
        <p14:creationId xmlns:p14="http://schemas.microsoft.com/office/powerpoint/2010/main" val="1109986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39A56-A469-784B-AC7B-DEAD598E6819}"/>
              </a:ext>
            </a:extLst>
          </p:cNvPr>
          <p:cNvSpPr>
            <a:spLocks noGrp="1"/>
          </p:cNvSpPr>
          <p:nvPr>
            <p:ph type="title"/>
          </p:nvPr>
        </p:nvSpPr>
        <p:spPr/>
        <p:txBody>
          <a:bodyPr/>
          <a:lstStyle/>
          <a:p>
            <a:r>
              <a:rPr kumimoji="1" lang="zh-CN" altLang="en-US" dirty="0"/>
              <a:t>朴素贝叶斯：实例</a:t>
            </a:r>
          </a:p>
        </p:txBody>
      </p:sp>
      <p:sp>
        <p:nvSpPr>
          <p:cNvPr id="3" name="内容占位符 2">
            <a:extLst>
              <a:ext uri="{FF2B5EF4-FFF2-40B4-BE49-F238E27FC236}">
                <a16:creationId xmlns:a16="http://schemas.microsoft.com/office/drawing/2014/main" id="{64D44CFE-AF85-384E-BD03-C86B1DD60453}"/>
              </a:ext>
            </a:extLst>
          </p:cNvPr>
          <p:cNvSpPr>
            <a:spLocks noGrp="1"/>
          </p:cNvSpPr>
          <p:nvPr>
            <p:ph idx="1"/>
          </p:nvPr>
        </p:nvSpPr>
        <p:spPr/>
        <p:txBody>
          <a:bodyPr/>
          <a:lstStyle/>
          <a:p>
            <a:r>
              <a:rPr kumimoji="1" lang="en-US" altLang="zh-CN" dirty="0"/>
              <a:t>P</a:t>
            </a:r>
            <a:r>
              <a:rPr kumimoji="1" lang="en-US" altLang="zh-Hans" dirty="0"/>
              <a:t>(C</a:t>
            </a:r>
            <a:r>
              <a:rPr kumimoji="1" lang="en-US" altLang="zh-Hans" baseline="-25000" dirty="0"/>
              <a:t>i</a:t>
            </a:r>
            <a:r>
              <a:rPr kumimoji="1" lang="en-US" altLang="zh-Hans" dirty="0"/>
              <a:t>)</a:t>
            </a:r>
          </a:p>
          <a:p>
            <a:pPr marL="0" indent="0">
              <a:buNone/>
            </a:pPr>
            <a:endParaRPr kumimoji="1" lang="en-US" altLang="zh-CN" dirty="0"/>
          </a:p>
          <a:p>
            <a:r>
              <a:rPr kumimoji="1" lang="en-US" altLang="zh-CN" dirty="0"/>
              <a:t>P(</a:t>
            </a:r>
            <a:r>
              <a:rPr kumimoji="1" lang="en-US" altLang="zh-CN" dirty="0" err="1"/>
              <a:t>X|C</a:t>
            </a:r>
            <a:r>
              <a:rPr kumimoji="1" lang="en-US" altLang="zh-CN" baseline="-25000" dirty="0" err="1"/>
              <a:t>i</a:t>
            </a:r>
            <a:r>
              <a:rPr kumimoji="1" lang="en-US" altLang="zh-CN" dirty="0"/>
              <a:t>)</a:t>
            </a:r>
          </a:p>
          <a:p>
            <a:endParaRPr kumimoji="1" lang="en-US" altLang="zh-CN" dirty="0"/>
          </a:p>
          <a:p>
            <a:endParaRPr kumimoji="1" lang="en-US" altLang="zh-CN" dirty="0"/>
          </a:p>
          <a:p>
            <a:endParaRPr kumimoji="1" lang="en-US" altLang="zh-CN" dirty="0"/>
          </a:p>
          <a:p>
            <a:endParaRPr kumimoji="1" lang="en-US" altLang="zh-CN" dirty="0"/>
          </a:p>
          <a:p>
            <a:pPr marL="0" indent="0">
              <a:buNone/>
            </a:pPr>
            <a:endParaRPr kumimoji="1" lang="en-US" altLang="zh-CN" dirty="0"/>
          </a:p>
          <a:p>
            <a:r>
              <a:rPr kumimoji="1" lang="en-US" altLang="zh-CN" dirty="0"/>
              <a:t>P(</a:t>
            </a:r>
            <a:r>
              <a:rPr kumimoji="1" lang="en-US" altLang="zh-CN" dirty="0" err="1"/>
              <a:t>X|C</a:t>
            </a:r>
            <a:r>
              <a:rPr kumimoji="1" lang="en-US" altLang="zh-CN" baseline="-25000" dirty="0" err="1"/>
              <a:t>i</a:t>
            </a:r>
            <a:r>
              <a:rPr kumimoji="1" lang="en-US" altLang="zh-CN" dirty="0"/>
              <a:t>)</a:t>
            </a:r>
          </a:p>
          <a:p>
            <a:endParaRPr kumimoji="1" lang="en-US" altLang="zh-CN" dirty="0"/>
          </a:p>
          <a:p>
            <a:r>
              <a:rPr kumimoji="1" lang="en-US" altLang="zh-CN" dirty="0"/>
              <a:t>P(</a:t>
            </a:r>
            <a:r>
              <a:rPr kumimoji="1" lang="en-US" altLang="zh-CN" dirty="0" err="1"/>
              <a:t>X|C</a:t>
            </a:r>
            <a:r>
              <a:rPr kumimoji="1" lang="en-US" altLang="zh-CN" baseline="-25000" dirty="0" err="1"/>
              <a:t>i</a:t>
            </a:r>
            <a:r>
              <a:rPr kumimoji="1" lang="en-US" altLang="zh-CN" dirty="0"/>
              <a:t>)*P(C</a:t>
            </a:r>
            <a:r>
              <a:rPr kumimoji="1" lang="en-US" altLang="zh-CN" baseline="-25000" dirty="0"/>
              <a:t>i</a:t>
            </a:r>
            <a:r>
              <a:rPr kumimoji="1" lang="en-US" altLang="zh-CN" dirty="0"/>
              <a:t>)</a:t>
            </a:r>
            <a:endParaRPr kumimoji="1" lang="zh-CN" altLang="en-US" dirty="0"/>
          </a:p>
        </p:txBody>
      </p:sp>
      <p:sp>
        <p:nvSpPr>
          <p:cNvPr id="4" name="日期占位符 3">
            <a:extLst>
              <a:ext uri="{FF2B5EF4-FFF2-40B4-BE49-F238E27FC236}">
                <a16:creationId xmlns:a16="http://schemas.microsoft.com/office/drawing/2014/main" id="{B8E3A93C-3DFC-0949-BC40-FBB72838758E}"/>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F0FB40FF-B899-A34C-AE49-051443A6ECC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4F0375B3-BA4D-EE42-B702-A0D5AA36374A}"/>
              </a:ext>
            </a:extLst>
          </p:cNvPr>
          <p:cNvSpPr>
            <a:spLocks noGrp="1"/>
          </p:cNvSpPr>
          <p:nvPr>
            <p:ph type="sldNum" sz="quarter" idx="12"/>
          </p:nvPr>
        </p:nvSpPr>
        <p:spPr/>
        <p:txBody>
          <a:bodyPr/>
          <a:lstStyle/>
          <a:p>
            <a:pPr>
              <a:defRPr/>
            </a:pPr>
            <a:fld id="{64C9EB70-B654-4058-838F-8806615D92E5}" type="slidenum">
              <a:rPr lang="en-US" altLang="zh-CN" smtClean="0"/>
              <a:pPr>
                <a:defRPr/>
              </a:pPr>
              <a:t>98</a:t>
            </a:fld>
            <a:endParaRPr lang="en-US" altLang="zh-CN"/>
          </a:p>
        </p:txBody>
      </p:sp>
      <p:sp>
        <p:nvSpPr>
          <p:cNvPr id="7" name="矩形 6">
            <a:extLst>
              <a:ext uri="{FF2B5EF4-FFF2-40B4-BE49-F238E27FC236}">
                <a16:creationId xmlns:a16="http://schemas.microsoft.com/office/drawing/2014/main" id="{10D9B789-3D88-064D-9895-639D0B6D2815}"/>
              </a:ext>
            </a:extLst>
          </p:cNvPr>
          <p:cNvSpPr/>
          <p:nvPr/>
        </p:nvSpPr>
        <p:spPr>
          <a:xfrm>
            <a:off x="2133599" y="1270000"/>
            <a:ext cx="6096000" cy="646331"/>
          </a:xfrm>
          <a:prstGeom prst="rect">
            <a:avLst/>
          </a:prstGeom>
        </p:spPr>
        <p:txBody>
          <a:bodyPr>
            <a:spAutoFit/>
          </a:bodyPr>
          <a:lstStyle/>
          <a:p>
            <a:r>
              <a:rPr lang="zh-CN" altLang="en-US" dirty="0"/>
              <a:t>P(buys_computer = “yes”) = 9/14 = 0.643</a:t>
            </a:r>
          </a:p>
          <a:p>
            <a:r>
              <a:rPr lang="zh-CN" altLang="en-US" dirty="0"/>
              <a:t>P(buys_computer = “no”) = 5/14= 0.357</a:t>
            </a:r>
          </a:p>
        </p:txBody>
      </p:sp>
      <p:sp>
        <p:nvSpPr>
          <p:cNvPr id="8" name="矩形 7">
            <a:extLst>
              <a:ext uri="{FF2B5EF4-FFF2-40B4-BE49-F238E27FC236}">
                <a16:creationId xmlns:a16="http://schemas.microsoft.com/office/drawing/2014/main" id="{6FBC8947-37D4-584E-BC6F-D26310329063}"/>
              </a:ext>
            </a:extLst>
          </p:cNvPr>
          <p:cNvSpPr/>
          <p:nvPr/>
        </p:nvSpPr>
        <p:spPr>
          <a:xfrm>
            <a:off x="2133600" y="2133815"/>
            <a:ext cx="8981705" cy="2308324"/>
          </a:xfrm>
          <a:prstGeom prst="rect">
            <a:avLst/>
          </a:prstGeom>
        </p:spPr>
        <p:txBody>
          <a:bodyPr wrap="square">
            <a:spAutoFit/>
          </a:bodyPr>
          <a:lstStyle/>
          <a:p>
            <a:r>
              <a:rPr lang="zh-CN" altLang="en-US" dirty="0"/>
              <a:t>P(age = “&lt;=30” | buys_computer = “yes”) = 2/9 = 0.222</a:t>
            </a:r>
          </a:p>
          <a:p>
            <a:r>
              <a:rPr lang="zh-CN" altLang="en-US" dirty="0"/>
              <a:t>P(age = “&lt;= 30” | buys_computer = “no”) = 3/5 = 0.6</a:t>
            </a:r>
          </a:p>
          <a:p>
            <a:r>
              <a:rPr lang="zh-CN" altLang="en-US" dirty="0"/>
              <a:t>P(income = “medium” | buys_computer = “yes”) = 4/9 = 0.444</a:t>
            </a:r>
          </a:p>
          <a:p>
            <a:r>
              <a:rPr lang="zh-CN" altLang="en-US" dirty="0"/>
              <a:t>P(income = “medium” | buys_computer = “no”) = 2/5 = 0.4</a:t>
            </a:r>
          </a:p>
          <a:p>
            <a:r>
              <a:rPr lang="zh-CN" altLang="en-US" dirty="0"/>
              <a:t>P(student = “yes” | buys_computer = “yes) = 6/9 = 0.667</a:t>
            </a:r>
          </a:p>
          <a:p>
            <a:r>
              <a:rPr lang="zh-CN" altLang="en-US" dirty="0"/>
              <a:t>P(student = “yes” | buys_computer = “no”) = 1/5 = 0.2</a:t>
            </a:r>
          </a:p>
          <a:p>
            <a:r>
              <a:rPr lang="zh-CN" altLang="en-US" dirty="0"/>
              <a:t>P(credit_rating = “fair” | buys_computer = “yes”) = 6/9 = 0.667</a:t>
            </a:r>
          </a:p>
          <a:p>
            <a:r>
              <a:rPr lang="zh-CN" altLang="en-US" dirty="0"/>
              <a:t>P(credit_rating = “fair” | buys_computer = “no”) = 2/5 = 0.4</a:t>
            </a:r>
          </a:p>
        </p:txBody>
      </p:sp>
      <p:sp>
        <p:nvSpPr>
          <p:cNvPr id="9" name="矩形 8">
            <a:extLst>
              <a:ext uri="{FF2B5EF4-FFF2-40B4-BE49-F238E27FC236}">
                <a16:creationId xmlns:a16="http://schemas.microsoft.com/office/drawing/2014/main" id="{373820ED-3347-9A42-BCDA-8A24371B43C2}"/>
              </a:ext>
            </a:extLst>
          </p:cNvPr>
          <p:cNvSpPr/>
          <p:nvPr/>
        </p:nvSpPr>
        <p:spPr>
          <a:xfrm>
            <a:off x="2133600" y="4659623"/>
            <a:ext cx="9352478" cy="646331"/>
          </a:xfrm>
          <a:prstGeom prst="rect">
            <a:avLst/>
          </a:prstGeom>
        </p:spPr>
        <p:txBody>
          <a:bodyPr wrap="square">
            <a:spAutoFit/>
          </a:bodyPr>
          <a:lstStyle/>
          <a:p>
            <a:r>
              <a:rPr lang="zh-CN" altLang="en-US" dirty="0"/>
              <a:t>P(X|buys_computer = “yes”) = 0.222 × 0.444 × 0.667 × 0.667 = 0.044</a:t>
            </a:r>
          </a:p>
          <a:p>
            <a:r>
              <a:rPr lang="zh-CN" altLang="en-US" dirty="0"/>
              <a:t>P(X|buys_computer = “no”) = 0.6 × 0.4 × 0.2 × 0.4 = 0.019</a:t>
            </a:r>
          </a:p>
        </p:txBody>
      </p:sp>
      <p:sp>
        <p:nvSpPr>
          <p:cNvPr id="10" name="矩形 9">
            <a:extLst>
              <a:ext uri="{FF2B5EF4-FFF2-40B4-BE49-F238E27FC236}">
                <a16:creationId xmlns:a16="http://schemas.microsoft.com/office/drawing/2014/main" id="{0979EF3B-2C67-8041-9D5A-FA4EE0C94C10}"/>
              </a:ext>
            </a:extLst>
          </p:cNvPr>
          <p:cNvSpPr/>
          <p:nvPr/>
        </p:nvSpPr>
        <p:spPr>
          <a:xfrm>
            <a:off x="2133599" y="5523438"/>
            <a:ext cx="8981705" cy="646331"/>
          </a:xfrm>
          <a:prstGeom prst="rect">
            <a:avLst/>
          </a:prstGeom>
        </p:spPr>
        <p:txBody>
          <a:bodyPr wrap="square">
            <a:spAutoFit/>
          </a:bodyPr>
          <a:lstStyle/>
          <a:p>
            <a:r>
              <a:rPr lang="zh-CN" altLang="en-US" dirty="0"/>
              <a:t>P(X|buys_computer = “yes”) × P(buys_computer = “yes”) = 0.028</a:t>
            </a:r>
          </a:p>
          <a:p>
            <a:r>
              <a:rPr lang="zh-CN" altLang="en-US" dirty="0"/>
              <a:t>P(X|buys_computer = “no”) × P(buys_computer = “no”) = 0.007</a:t>
            </a:r>
          </a:p>
        </p:txBody>
      </p:sp>
    </p:spTree>
    <p:extLst>
      <p:ext uri="{BB962C8B-B14F-4D97-AF65-F5344CB8AC3E}">
        <p14:creationId xmlns:p14="http://schemas.microsoft.com/office/powerpoint/2010/main" val="17162941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6AAF67-E53D-A645-8C8E-5705949D1FA8}"/>
              </a:ext>
            </a:extLst>
          </p:cNvPr>
          <p:cNvSpPr>
            <a:spLocks noGrp="1"/>
          </p:cNvSpPr>
          <p:nvPr>
            <p:ph type="title"/>
          </p:nvPr>
        </p:nvSpPr>
        <p:spPr/>
        <p:txBody>
          <a:bodyPr/>
          <a:lstStyle/>
          <a:p>
            <a:r>
              <a:rPr kumimoji="1" lang="zh-CN" altLang="en-US" dirty="0"/>
              <a:t>朴素贝叶斯</a:t>
            </a:r>
          </a:p>
        </p:txBody>
      </p:sp>
      <p:sp>
        <p:nvSpPr>
          <p:cNvPr id="3" name="内容占位符 2">
            <a:extLst>
              <a:ext uri="{FF2B5EF4-FFF2-40B4-BE49-F238E27FC236}">
                <a16:creationId xmlns:a16="http://schemas.microsoft.com/office/drawing/2014/main" id="{8AA10200-5D8B-854F-960C-95BAC501B7CE}"/>
              </a:ext>
            </a:extLst>
          </p:cNvPr>
          <p:cNvSpPr>
            <a:spLocks noGrp="1"/>
          </p:cNvSpPr>
          <p:nvPr>
            <p:ph idx="1"/>
          </p:nvPr>
        </p:nvSpPr>
        <p:spPr/>
        <p:txBody>
          <a:bodyPr/>
          <a:lstStyle/>
          <a:p>
            <a:r>
              <a:rPr kumimoji="1" lang="zh-CN" altLang="en-US" dirty="0"/>
              <a:t>朴素贝叶斯分类器广泛应用在文本分类任务中。</a:t>
            </a:r>
            <a:endParaRPr kumimoji="1" lang="en-US" altLang="zh-CN" dirty="0"/>
          </a:p>
          <a:p>
            <a:pPr lvl="1"/>
            <a:r>
              <a:rPr kumimoji="1" lang="zh-CN" altLang="en-US" dirty="0"/>
              <a:t>例：垃圾邮件分类问题</a:t>
            </a:r>
            <a:endParaRPr kumimoji="1" lang="en-US" altLang="zh-CN" dirty="0"/>
          </a:p>
          <a:p>
            <a:endParaRPr kumimoji="1" lang="en-US" altLang="zh-CN" dirty="0"/>
          </a:p>
          <a:p>
            <a:r>
              <a:rPr kumimoji="1" lang="zh-CN" altLang="en-US" dirty="0"/>
              <a:t>垃圾邮件分类问题：如何将邮件字符串转换为输入向量</a:t>
            </a:r>
            <a:endParaRPr kumimoji="1" lang="en-US" altLang="zh-CN" dirty="0"/>
          </a:p>
          <a:p>
            <a:endParaRPr kumimoji="1" lang="en-US" altLang="zh-CN" dirty="0"/>
          </a:p>
          <a:p>
            <a:endParaRPr kumimoji="1" lang="zh-CN" altLang="en-US" dirty="0"/>
          </a:p>
        </p:txBody>
      </p:sp>
      <p:sp>
        <p:nvSpPr>
          <p:cNvPr id="4" name="日期占位符 3">
            <a:extLst>
              <a:ext uri="{FF2B5EF4-FFF2-40B4-BE49-F238E27FC236}">
                <a16:creationId xmlns:a16="http://schemas.microsoft.com/office/drawing/2014/main" id="{EBDA8D43-9983-E341-B9BC-7E8E8E038EE0}"/>
              </a:ext>
            </a:extLst>
          </p:cNvPr>
          <p:cNvSpPr>
            <a:spLocks noGrp="1"/>
          </p:cNvSpPr>
          <p:nvPr>
            <p:ph type="dt" sz="half" idx="10"/>
          </p:nvPr>
        </p:nvSpPr>
        <p:spPr/>
        <p:txBody>
          <a:bodyPr/>
          <a:lstStyle/>
          <a:p>
            <a:pPr>
              <a:defRPr/>
            </a:pPr>
            <a:fld id="{95A2A19B-170D-1043-AE33-7A36DFB7BCDC}" type="datetime2">
              <a:rPr lang="zh-CN" altLang="en-US" smtClean="0"/>
              <a:t>2019年1月24日</a:t>
            </a:fld>
            <a:endParaRPr lang="en-US" altLang="zh-CN"/>
          </a:p>
        </p:txBody>
      </p:sp>
      <p:sp>
        <p:nvSpPr>
          <p:cNvPr id="5" name="页脚占位符 4">
            <a:extLst>
              <a:ext uri="{FF2B5EF4-FFF2-40B4-BE49-F238E27FC236}">
                <a16:creationId xmlns:a16="http://schemas.microsoft.com/office/drawing/2014/main" id="{609EF0EB-04D3-E040-A908-64241867729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3CE5EFEB-CE11-E544-8116-8311B2A48029}"/>
              </a:ext>
            </a:extLst>
          </p:cNvPr>
          <p:cNvSpPr>
            <a:spLocks noGrp="1"/>
          </p:cNvSpPr>
          <p:nvPr>
            <p:ph type="sldNum" sz="quarter" idx="12"/>
          </p:nvPr>
        </p:nvSpPr>
        <p:spPr/>
        <p:txBody>
          <a:bodyPr/>
          <a:lstStyle/>
          <a:p>
            <a:pPr>
              <a:defRPr/>
            </a:pPr>
            <a:fld id="{64C9EB70-B654-4058-838F-8806615D92E5}" type="slidenum">
              <a:rPr lang="en-US" altLang="zh-CN" smtClean="0"/>
              <a:pPr>
                <a:defRPr/>
              </a:pPr>
              <a:t>99</a:t>
            </a:fld>
            <a:endParaRPr lang="en-US" altLang="zh-CN"/>
          </a:p>
        </p:txBody>
      </p:sp>
    </p:spTree>
    <p:extLst>
      <p:ext uri="{BB962C8B-B14F-4D97-AF65-F5344CB8AC3E}">
        <p14:creationId xmlns:p14="http://schemas.microsoft.com/office/powerpoint/2010/main" val="21614669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7"/>
  <p:tag name="PICTUREFILESIZE" val="89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7"/>
  <p:tag name="PICTUREFILESIZE" val="89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i_i$&#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15"/>
  <p:tag name="PICTUREFILESIZE" val="1428"/>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bf{x}_i $&#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8"/>
  <p:tag name="PICTUREFILESIZE" val="1269"/>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bf{x}_j $&#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20"/>
  <p:tag name="PICTUREFILESIZE" val="1338"/>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i_j$&#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17"/>
  <p:tag name="PICTUREFILESIZE" val="1549"/>
</p:tagLst>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15184</TotalTime>
  <Words>6499</Words>
  <Application>Microsoft Office PowerPoint</Application>
  <PresentationFormat>宽屏</PresentationFormat>
  <Paragraphs>1307</Paragraphs>
  <Slides>115</Slides>
  <Notes>2</Notes>
  <HiddenSlides>0</HiddenSlides>
  <MMClips>1</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115</vt:i4>
      </vt:variant>
    </vt:vector>
  </HeadingPairs>
  <TitlesOfParts>
    <vt:vector size="125" baseType="lpstr">
      <vt:lpstr>Arial</vt:lpstr>
      <vt:lpstr>Calibri</vt:lpstr>
      <vt:lpstr>Cambria Math</vt:lpstr>
      <vt:lpstr>Tahoma</vt:lpstr>
      <vt:lpstr>Times New Roman</vt:lpstr>
      <vt:lpstr>Verdana</vt:lpstr>
      <vt:lpstr>Wingdings</vt:lpstr>
      <vt:lpstr>Profile</vt:lpstr>
      <vt:lpstr>方程式</vt:lpstr>
      <vt:lpstr>Acrobat Document</vt:lpstr>
      <vt:lpstr>机器学习入门</vt:lpstr>
      <vt:lpstr>第零章：科学计算模块</vt:lpstr>
      <vt:lpstr>Data Science环境</vt:lpstr>
      <vt:lpstr>0.1 NumPy</vt:lpstr>
      <vt:lpstr>NumPy：数组计算</vt:lpstr>
      <vt:lpstr>NumPy：ndarray-多维数组对象</vt:lpstr>
      <vt:lpstr>NumPy：ndarray-数据类型</vt:lpstr>
      <vt:lpstr>NumPy：ndarray-创建</vt:lpstr>
      <vt:lpstr>NumPy：索引和切片</vt:lpstr>
      <vt:lpstr>NumPy：布尔型索引</vt:lpstr>
      <vt:lpstr>NumPy：花式索引*</vt:lpstr>
      <vt:lpstr>NumPy：通用函数</vt:lpstr>
      <vt:lpstr>补充知识：浮点数特殊值</vt:lpstr>
      <vt:lpstr>NumPy：数学和统计方法</vt:lpstr>
      <vt:lpstr>NumPy：随机数生成</vt:lpstr>
      <vt:lpstr>0.2 Pandas</vt:lpstr>
      <vt:lpstr>pandas：数据分析</vt:lpstr>
      <vt:lpstr>pandas：Series</vt:lpstr>
      <vt:lpstr>pandas：Series特性</vt:lpstr>
      <vt:lpstr>pandas：整数索引</vt:lpstr>
      <vt:lpstr>pandas：DataFrame</vt:lpstr>
      <vt:lpstr>pandas：DataFrame查看数据</vt:lpstr>
      <vt:lpstr>pandas：DataFrame索引和切片</vt:lpstr>
      <vt:lpstr>0.3 Matplotlib</vt:lpstr>
      <vt:lpstr>Matplotlib：绘图和可视化</vt:lpstr>
      <vt:lpstr>Matplotlib：plot函数</vt:lpstr>
      <vt:lpstr>Matplotlib-图像标注</vt:lpstr>
      <vt:lpstr>Matplotlib实例——绘制数学函数图像</vt:lpstr>
      <vt:lpstr>第一章：什么是机器学习</vt:lpstr>
      <vt:lpstr>人工智能时代？</vt:lpstr>
      <vt:lpstr>人工智能时代？</vt:lpstr>
      <vt:lpstr>人工智能与机器学习</vt:lpstr>
      <vt:lpstr>什么是机器学习？</vt:lpstr>
      <vt:lpstr>什么是机器学习？</vt:lpstr>
      <vt:lpstr>什么是机器学习？</vt:lpstr>
      <vt:lpstr>机器学习≈程序通过数据找出最正确的规律</vt:lpstr>
      <vt:lpstr>机器学习大致框架</vt:lpstr>
      <vt:lpstr>机器学习大致框架</vt:lpstr>
      <vt:lpstr>机器学习包括哪些？</vt:lpstr>
      <vt:lpstr>监督学习与非监督学习</vt:lpstr>
      <vt:lpstr>机器学习与数学</vt:lpstr>
      <vt:lpstr>第二章：回归</vt:lpstr>
      <vt:lpstr>一元线性回归：房价预测</vt:lpstr>
      <vt:lpstr>一元线性回归：模型选择</vt:lpstr>
      <vt:lpstr>一元线性回归：损失函数</vt:lpstr>
      <vt:lpstr>一元线性回归：小结</vt:lpstr>
      <vt:lpstr>一元线性回归：如何学习出合适的参数</vt:lpstr>
      <vt:lpstr>一元线性回归：梯度下降</vt:lpstr>
      <vt:lpstr>一元线性回归：梯度下降</vt:lpstr>
      <vt:lpstr>一元线性回归：学习率</vt:lpstr>
      <vt:lpstr>一元线性回归：梯度下降*</vt:lpstr>
      <vt:lpstr>多元线性回归</vt:lpstr>
      <vt:lpstr>多元线性回归</vt:lpstr>
      <vt:lpstr>多元线性回归：正规方程法</vt:lpstr>
      <vt:lpstr>多元线性回归：梯度下降法与正规方程法</vt:lpstr>
      <vt:lpstr>线性回归：框架</vt:lpstr>
      <vt:lpstr>数据预处理：One-hot Encoding</vt:lpstr>
      <vt:lpstr>回归：模型评估</vt:lpstr>
      <vt:lpstr>实战：线性回归</vt:lpstr>
      <vt:lpstr>多项式回归</vt:lpstr>
      <vt:lpstr>过拟合与正则化</vt:lpstr>
      <vt:lpstr>过拟合与正则化</vt:lpstr>
      <vt:lpstr>过拟合与正则化</vt:lpstr>
      <vt:lpstr>过拟合与正则化</vt:lpstr>
      <vt:lpstr>过拟合与正则化</vt:lpstr>
      <vt:lpstr>线性回归实例：波士顿房价数据集</vt:lpstr>
      <vt:lpstr>第三章：分类</vt:lpstr>
      <vt:lpstr>分类问题</vt:lpstr>
      <vt:lpstr>2.1 逻辑斯蒂回归  （Logistic Regression）</vt:lpstr>
      <vt:lpstr>逻辑斯蒂回归</vt:lpstr>
      <vt:lpstr>逻辑斯蒂回归：模型定义</vt:lpstr>
      <vt:lpstr>逻辑斯蒂回归：损失函数</vt:lpstr>
      <vt:lpstr>逻辑斯蒂回归：决策边界</vt:lpstr>
      <vt:lpstr>分类问题：模型评估</vt:lpstr>
      <vt:lpstr>逻辑斯底回归：多分类问题</vt:lpstr>
      <vt:lpstr>逻辑斯蒂回归实例：鸢尾花数据集</vt:lpstr>
      <vt:lpstr>2.2 决策树</vt:lpstr>
      <vt:lpstr>决策树</vt:lpstr>
      <vt:lpstr>2.3 k最近邻</vt:lpstr>
      <vt:lpstr>kNN</vt:lpstr>
      <vt:lpstr>2.4 支持向量机</vt:lpstr>
      <vt:lpstr>支持向量机(SVM)</vt:lpstr>
      <vt:lpstr>支持向量机：最大间隔</vt:lpstr>
      <vt:lpstr>支持向量机：软间隔</vt:lpstr>
      <vt:lpstr>支持向量机：非线性数据</vt:lpstr>
      <vt:lpstr>2.5 神经网络</vt:lpstr>
      <vt:lpstr>神经网络：感知器</vt:lpstr>
      <vt:lpstr>神经网络：隐藏层</vt:lpstr>
      <vt:lpstr>神经网络：分类</vt:lpstr>
      <vt:lpstr>神经网络：BP算法</vt:lpstr>
      <vt:lpstr>神经网络：常见超参数</vt:lpstr>
      <vt:lpstr>神经网络：过拟合</vt:lpstr>
      <vt:lpstr>神经网络：过拟合</vt:lpstr>
      <vt:lpstr>实例：MNIST手写字符识别</vt:lpstr>
      <vt:lpstr>2.6 朴素贝叶斯</vt:lpstr>
      <vt:lpstr>贝叶斯定理</vt:lpstr>
      <vt:lpstr>朴素贝叶斯：实例</vt:lpstr>
      <vt:lpstr>朴素贝叶斯：实例</vt:lpstr>
      <vt:lpstr>朴素贝叶斯</vt:lpstr>
      <vt:lpstr>词袋模型</vt:lpstr>
      <vt:lpstr>实例：垃圾邮件分类器</vt:lpstr>
      <vt:lpstr>第三章：聚类</vt:lpstr>
      <vt:lpstr>聚类</vt:lpstr>
      <vt:lpstr>K-Means</vt:lpstr>
      <vt:lpstr>K-means算法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赵天宇</dc:creator>
  <cp:lastModifiedBy>天宇 赵</cp:lastModifiedBy>
  <cp:revision>627</cp:revision>
  <dcterms:created xsi:type="dcterms:W3CDTF">2016-12-14T02:29:00Z</dcterms:created>
  <dcterms:modified xsi:type="dcterms:W3CDTF">2019-01-24T09:58:18Z</dcterms:modified>
</cp:coreProperties>
</file>